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5" r:id="rId3"/>
    <p:sldId id="279" r:id="rId4"/>
    <p:sldId id="280" r:id="rId5"/>
    <p:sldId id="281" r:id="rId6"/>
    <p:sldId id="282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3" r:id="rId16"/>
    <p:sldId id="292" r:id="rId17"/>
    <p:sldId id="294" r:id="rId18"/>
    <p:sldId id="301" r:id="rId19"/>
    <p:sldId id="295" r:id="rId20"/>
    <p:sldId id="296" r:id="rId21"/>
    <p:sldId id="297" r:id="rId22"/>
    <p:sldId id="298" r:id="rId23"/>
    <p:sldId id="300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FFFFFF"/>
    <a:srgbClr val="C0F1F4"/>
    <a:srgbClr val="F7F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1232"/>
  </p:normalViewPr>
  <p:slideViewPr>
    <p:cSldViewPr snapToGrid="0" showGuides="1">
      <p:cViewPr varScale="1">
        <p:scale>
          <a:sx n="81" d="100"/>
          <a:sy n="81" d="100"/>
        </p:scale>
        <p:origin x="-116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Totale % PIL</c:v>
                </c:pt>
                <c:pt idx="1">
                  <c:v>Pubblica % PIL</c:v>
                </c:pt>
                <c:pt idx="2">
                  <c:v>Totale pro-capite ($ PPP/1000)</c:v>
                </c:pt>
                <c:pt idx="3">
                  <c:v>Pubblica pro-capite ($ PPP/1000)</c:v>
                </c:pt>
              </c:strCache>
            </c:strRef>
          </c:cat>
          <c:val>
            <c:numRef>
              <c:f>Sheet1!$B$2:$B$5</c:f>
              <c:numCache>
                <c:formatCode>#,##0.0_ ;\-#,##0.0\ </c:formatCode>
                <c:ptCount val="4"/>
                <c:pt idx="0">
                  <c:v>10.981999999999999</c:v>
                </c:pt>
                <c:pt idx="1">
                  <c:v>8.657</c:v>
                </c:pt>
                <c:pt idx="2">
                  <c:v>4.6003599999999993</c:v>
                </c:pt>
                <c:pt idx="3">
                  <c:v>3.6263030000000001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Totale % PIL</c:v>
                </c:pt>
                <c:pt idx="1">
                  <c:v>Pubblica % PIL</c:v>
                </c:pt>
                <c:pt idx="2">
                  <c:v>Totale pro-capite ($ PPP/1000)</c:v>
                </c:pt>
                <c:pt idx="3">
                  <c:v>Pubblica pro-capite ($ PPP/1000)</c:v>
                </c:pt>
              </c:strCache>
            </c:strRef>
          </c:cat>
          <c:val>
            <c:numRef>
              <c:f>Sheet1!$C$2:$C$5</c:f>
              <c:numCache>
                <c:formatCode>#,##0.0_ ;\-#,##0.0\ </c:formatCode>
                <c:ptCount val="4"/>
                <c:pt idx="0">
                  <c:v>11.268000000000001</c:v>
                </c:pt>
                <c:pt idx="1">
                  <c:v>9.5310000000000006</c:v>
                </c:pt>
                <c:pt idx="2">
                  <c:v>5.5506289999999998</c:v>
                </c:pt>
                <c:pt idx="3">
                  <c:v>4.6947580000000002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IT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Totale % PIL</c:v>
                </c:pt>
                <c:pt idx="1">
                  <c:v>Pubblica % PIL</c:v>
                </c:pt>
                <c:pt idx="2">
                  <c:v>Totale pro-capite ($ PPP/1000)</c:v>
                </c:pt>
                <c:pt idx="3">
                  <c:v>Pubblica pro-capite ($ PPP/1000)</c:v>
                </c:pt>
              </c:strCache>
            </c:strRef>
          </c:cat>
          <c:val>
            <c:numRef>
              <c:f>Sheet1!$D$2:$D$5</c:f>
              <c:numCache>
                <c:formatCode>#,##0.0_ ;\-#,##0.0\ </c:formatCode>
                <c:ptCount val="4"/>
                <c:pt idx="0">
                  <c:v>8.9390000000000001</c:v>
                </c:pt>
                <c:pt idx="1">
                  <c:v>6.7080000000000002</c:v>
                </c:pt>
                <c:pt idx="2">
                  <c:v>3.3911859999999998</c:v>
                </c:pt>
                <c:pt idx="3">
                  <c:v>2.544683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Totale % PIL</c:v>
                </c:pt>
                <c:pt idx="1">
                  <c:v>Pubblica % PIL</c:v>
                </c:pt>
                <c:pt idx="2">
                  <c:v>Totale pro-capite ($ PPP/1000)</c:v>
                </c:pt>
                <c:pt idx="3">
                  <c:v>Pubblica pro-capite ($ PPP/1000)</c:v>
                </c:pt>
              </c:strCache>
            </c:strRef>
          </c:cat>
          <c:val>
            <c:numRef>
              <c:f>Sheet1!$E$2:$E$5</c:f>
              <c:numCache>
                <c:formatCode>#,##0.0_ ;\-#,##0.0\ </c:formatCode>
                <c:ptCount val="4"/>
                <c:pt idx="0">
                  <c:v>8.9830000000000005</c:v>
                </c:pt>
                <c:pt idx="1">
                  <c:v>6.3419999999999996</c:v>
                </c:pt>
                <c:pt idx="2">
                  <c:v>3.2483810000000002</c:v>
                </c:pt>
                <c:pt idx="3">
                  <c:v>2.2932190000000001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UK</c:v>
                </c:pt>
              </c:strCache>
            </c:strRef>
          </c:tx>
          <c:spPr>
            <a:ln w="28575" cap="rnd">
              <a:solidFill>
                <a:srgbClr val="FF40FF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Totale % PIL</c:v>
                </c:pt>
                <c:pt idx="1">
                  <c:v>Pubblica % PIL</c:v>
                </c:pt>
                <c:pt idx="2">
                  <c:v>Totale pro-capite ($ PPP/1000)</c:v>
                </c:pt>
                <c:pt idx="3">
                  <c:v>Pubblica pro-capite ($ PPP/1000)</c:v>
                </c:pt>
              </c:strCache>
            </c:strRef>
          </c:cat>
          <c:val>
            <c:numRef>
              <c:f>Sheet1!$F$2:$F$5</c:f>
              <c:numCache>
                <c:formatCode>#,##0.0_ ;\-#,##0.0\ </c:formatCode>
                <c:ptCount val="4"/>
                <c:pt idx="0">
                  <c:v>9.7449999999999992</c:v>
                </c:pt>
                <c:pt idx="1">
                  <c:v>7.7169999999999996</c:v>
                </c:pt>
                <c:pt idx="2">
                  <c:v>4.1924549999999998</c:v>
                </c:pt>
                <c:pt idx="3">
                  <c:v>3.3201350000000001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896512"/>
        <c:axId val="76906496"/>
      </c:radarChart>
      <c:catAx>
        <c:axId val="7689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6906496"/>
        <c:crosses val="autoZero"/>
        <c:auto val="1"/>
        <c:lblAlgn val="ctr"/>
        <c:lblOffset val="100"/>
        <c:noMultiLvlLbl val="0"/>
      </c:catAx>
      <c:valAx>
        <c:axId val="7690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 ;\-#,##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689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2E8A2-C792-0748-91B5-BA958E31843F}" type="datetimeFigureOut">
              <a:rPr lang="en-GB" smtClean="0"/>
              <a:t>18/12/2017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09C8D-9BEA-F14C-BA34-23E3C4FE54B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7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09C8D-9BEA-F14C-BA34-23E3C4FE54B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37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>
            <a:off x="551688" y="316992"/>
            <a:ext cx="11088624" cy="654100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291" y="605532"/>
            <a:ext cx="2941061" cy="1280160"/>
          </a:xfrm>
          <a:prstGeom prst="rect">
            <a:avLst/>
          </a:prstGeom>
        </p:spPr>
      </p:pic>
      <p:pic>
        <p:nvPicPr>
          <p:cNvPr id="12" name="Picture 2" descr="Università Cattolica del Sacro Cuore di Milan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742" y="841242"/>
            <a:ext cx="1946967" cy="80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 userDrawn="1"/>
        </p:nvSpPr>
        <p:spPr>
          <a:xfrm>
            <a:off x="7764185" y="1076335"/>
            <a:ext cx="1565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Un </a:t>
            </a:r>
            <a:r>
              <a:rPr lang="it-IT" sz="1600" i="1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progetto</a:t>
            </a:r>
            <a:r>
              <a:rPr lang="it-IT" sz="1600" i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di</a:t>
            </a:r>
          </a:p>
        </p:txBody>
      </p:sp>
      <p:sp>
        <p:nvSpPr>
          <p:cNvPr id="15" name="CasellaDiTesto 14"/>
          <p:cNvSpPr txBox="1"/>
          <p:nvPr userDrawn="1"/>
        </p:nvSpPr>
        <p:spPr>
          <a:xfrm>
            <a:off x="915291" y="6052699"/>
            <a:ext cx="2954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www.osservatoriosullasalute.it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5291" y="2614461"/>
            <a:ext cx="10361418" cy="1735957"/>
          </a:xfrm>
        </p:spPr>
        <p:txBody>
          <a:bodyPr anchor="b">
            <a:normAutofit/>
          </a:bodyPr>
          <a:lstStyle>
            <a:lvl1pPr algn="l">
              <a:defRPr lang="it-IT" sz="4400" b="1" kern="1200" spc="-120" baseline="0" dirty="0">
                <a:solidFill>
                  <a:srgbClr val="EDA2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15291" y="4495330"/>
            <a:ext cx="10361418" cy="670763"/>
          </a:xfrm>
        </p:spPr>
        <p:txBody>
          <a:bodyPr>
            <a:normAutofit/>
          </a:bodyPr>
          <a:lstStyle>
            <a:lvl1pPr marL="0" indent="0" algn="l">
              <a:buNone/>
              <a:defRPr lang="it-IT" sz="2800" kern="1200" dirty="0">
                <a:solidFill>
                  <a:srgbClr val="3EC2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0" hasCustomPrompt="1"/>
          </p:nvPr>
        </p:nvSpPr>
        <p:spPr>
          <a:xfrm>
            <a:off x="9184384" y="6052699"/>
            <a:ext cx="2092325" cy="338554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it-IT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34890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46354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 userDrawn="1"/>
        </p:nvGrpSpPr>
        <p:grpSpPr>
          <a:xfrm>
            <a:off x="403287" y="1033669"/>
            <a:ext cx="4109680" cy="4253947"/>
            <a:chOff x="0" y="0"/>
            <a:chExt cx="4916254" cy="5088835"/>
          </a:xfrm>
        </p:grpSpPr>
        <p:pic>
          <p:nvPicPr>
            <p:cNvPr id="9" name="Immagin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8780"/>
              <a:ext cx="4916254" cy="4721087"/>
            </a:xfrm>
            <a:prstGeom prst="rect">
              <a:avLst/>
            </a:prstGeom>
          </p:spPr>
        </p:pic>
        <p:sp>
          <p:nvSpPr>
            <p:cNvPr id="11" name="Rettangolo 10"/>
            <p:cNvSpPr/>
            <p:nvPr userDrawn="1"/>
          </p:nvSpPr>
          <p:spPr>
            <a:xfrm>
              <a:off x="0" y="0"/>
              <a:ext cx="4790660" cy="5088835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90661" y="2101718"/>
            <a:ext cx="7083563" cy="213468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790660" y="4417650"/>
            <a:ext cx="7083563" cy="85008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577"/>
          <a:stretch/>
        </p:blipFill>
        <p:spPr>
          <a:xfrm>
            <a:off x="468056" y="5178174"/>
            <a:ext cx="3980142" cy="596346"/>
          </a:xfrm>
          <a:prstGeom prst="rect">
            <a:avLst/>
          </a:prstGeom>
        </p:spPr>
      </p:pic>
      <p:pic>
        <p:nvPicPr>
          <p:cNvPr id="10" name="Picture 2" descr="Università Cattolica del Sacro Cuore di Milan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122" y="235742"/>
            <a:ext cx="1607101" cy="66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2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21363" y="1024213"/>
            <a:ext cx="5580000" cy="529707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71592" y="1024213"/>
            <a:ext cx="5580000" cy="529707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19728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21364" y="975485"/>
            <a:ext cx="5580000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21364" y="1930056"/>
            <a:ext cx="5580000" cy="445086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975485"/>
            <a:ext cx="5580000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1930470"/>
            <a:ext cx="5580000" cy="445086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321365" y="136526"/>
            <a:ext cx="10790584" cy="7083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99791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94016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77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2041" y="187325"/>
            <a:ext cx="421922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54588" y="884583"/>
            <a:ext cx="6882916" cy="54565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72041" y="1888434"/>
            <a:ext cx="4219229" cy="44527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5050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21365" y="136526"/>
            <a:ext cx="10790584" cy="708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21365" y="1013792"/>
            <a:ext cx="11536018" cy="5307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0" name="Rettangolo 9"/>
          <p:cNvSpPr/>
          <p:nvPr userDrawn="1"/>
        </p:nvSpPr>
        <p:spPr>
          <a:xfrm>
            <a:off x="0" y="-1"/>
            <a:ext cx="119270" cy="6858001"/>
          </a:xfrm>
          <a:prstGeom prst="rect">
            <a:avLst/>
          </a:prstGeom>
          <a:solidFill>
            <a:srgbClr val="F7F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 userDrawn="1"/>
        </p:nvSpPr>
        <p:spPr>
          <a:xfrm>
            <a:off x="12082669" y="-2"/>
            <a:ext cx="119270" cy="6858001"/>
          </a:xfrm>
          <a:prstGeom prst="rect">
            <a:avLst/>
          </a:prstGeom>
          <a:solidFill>
            <a:srgbClr val="C0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1522" y="136525"/>
            <a:ext cx="745434" cy="71231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6605" y="6380923"/>
            <a:ext cx="2590717" cy="38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9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3200" b="1" kern="1200" spc="-120" baseline="0" dirty="0">
          <a:solidFill>
            <a:srgbClr val="EDA24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93763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i="1" dirty="0"/>
              <a:t>L'equilibrio economico delle Aziende ospedaliere </a:t>
            </a: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Eugenio Anessi Pessina</a:t>
            </a:r>
          </a:p>
          <a:p>
            <a:r>
              <a:rPr lang="it-IT" dirty="0"/>
              <a:t>A</a:t>
            </a:r>
            <a:r>
              <a:rPr lang="it-IT" dirty="0" smtClean="0"/>
              <a:t>ccademia </a:t>
            </a:r>
            <a:r>
              <a:rPr lang="it-IT" dirty="0"/>
              <a:t>R</a:t>
            </a:r>
            <a:r>
              <a:rPr lang="it-IT" dirty="0" smtClean="0"/>
              <a:t>omana di Sanità </a:t>
            </a:r>
            <a:r>
              <a:rPr lang="it-IT" dirty="0"/>
              <a:t>P</a:t>
            </a:r>
            <a:r>
              <a:rPr lang="it-IT" dirty="0" smtClean="0"/>
              <a:t>ubblica </a:t>
            </a:r>
            <a:r>
              <a:rPr lang="mr-IN" dirty="0" smtClean="0"/>
              <a:t>–</a:t>
            </a:r>
            <a:r>
              <a:rPr lang="it-IT" dirty="0" smtClean="0"/>
              <a:t> 2017-12-15</a:t>
            </a:r>
            <a:endParaRPr lang="it-IT" dirty="0"/>
          </a:p>
          <a:p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/>
              <a:t>2017-12-15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343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disavanzi sono in costante contrazione …</a:t>
            </a:r>
            <a:endParaRPr lang="it-I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273" y="974689"/>
            <a:ext cx="11213670" cy="53703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2273" y="5898382"/>
            <a:ext cx="11213670" cy="4466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91010" y="6422469"/>
            <a:ext cx="474369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RGS (2017). Il </a:t>
            </a:r>
            <a:r>
              <a:rPr lang="en-US" sz="1200" dirty="0" err="1"/>
              <a:t>monitoraggio</a:t>
            </a:r>
            <a:r>
              <a:rPr lang="en-US" sz="1200" dirty="0"/>
              <a:t> </a:t>
            </a:r>
            <a:r>
              <a:rPr lang="en-US" sz="1200" dirty="0" err="1"/>
              <a:t>della</a:t>
            </a:r>
            <a:r>
              <a:rPr lang="en-US" sz="1200" dirty="0"/>
              <a:t> </a:t>
            </a:r>
            <a:r>
              <a:rPr lang="en-US" sz="1200" dirty="0" err="1"/>
              <a:t>spesa</a:t>
            </a:r>
            <a:r>
              <a:rPr lang="en-US" sz="1200" dirty="0"/>
              <a:t> sanitaria. </a:t>
            </a:r>
            <a:r>
              <a:rPr lang="en-US" sz="1200" dirty="0" err="1"/>
              <a:t>Rapporto</a:t>
            </a:r>
            <a:r>
              <a:rPr lang="en-US" sz="1200" dirty="0"/>
              <a:t> n. </a:t>
            </a:r>
            <a:r>
              <a:rPr lang="en-US" sz="1200" dirty="0" smtClean="0"/>
              <a:t>4</a:t>
            </a:r>
          </a:p>
          <a:p>
            <a:r>
              <a:rPr lang="en-US" sz="1200" dirty="0" err="1" smtClean="0"/>
              <a:t>Dati</a:t>
            </a:r>
            <a:r>
              <a:rPr lang="en-US" sz="1200" dirty="0" smtClean="0"/>
              <a:t> in m€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627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…</a:t>
            </a:r>
            <a:r>
              <a:rPr lang="it-IT" dirty="0" smtClean="0"/>
              <a:t> anche nelle regioni storicamente più problematiche …</a:t>
            </a:r>
            <a:endParaRPr lang="it-I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273" y="974689"/>
            <a:ext cx="11213670" cy="53703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1010" y="6422469"/>
            <a:ext cx="474369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RGS (2017). Il </a:t>
            </a:r>
            <a:r>
              <a:rPr lang="en-US" sz="1200" dirty="0" err="1"/>
              <a:t>monitoraggio</a:t>
            </a:r>
            <a:r>
              <a:rPr lang="en-US" sz="1200" dirty="0"/>
              <a:t> </a:t>
            </a:r>
            <a:r>
              <a:rPr lang="en-US" sz="1200" dirty="0" err="1"/>
              <a:t>della</a:t>
            </a:r>
            <a:r>
              <a:rPr lang="en-US" sz="1200" dirty="0"/>
              <a:t> </a:t>
            </a:r>
            <a:r>
              <a:rPr lang="en-US" sz="1200" dirty="0" err="1"/>
              <a:t>spesa</a:t>
            </a:r>
            <a:r>
              <a:rPr lang="en-US" sz="1200" dirty="0"/>
              <a:t> sanitaria. </a:t>
            </a:r>
            <a:r>
              <a:rPr lang="en-US" sz="1200" dirty="0" err="1"/>
              <a:t>Rapporto</a:t>
            </a:r>
            <a:r>
              <a:rPr lang="en-US" sz="1200" dirty="0"/>
              <a:t> n. </a:t>
            </a:r>
            <a:r>
              <a:rPr lang="en-US" sz="1200" dirty="0" smtClean="0"/>
              <a:t>4</a:t>
            </a:r>
          </a:p>
          <a:p>
            <a:r>
              <a:rPr lang="en-US" sz="1200" dirty="0" err="1" smtClean="0"/>
              <a:t>Dati</a:t>
            </a:r>
            <a:r>
              <a:rPr lang="en-US" sz="1200" dirty="0" smtClean="0"/>
              <a:t> in m€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412273" y="3959051"/>
            <a:ext cx="11215350" cy="2110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24001" y="4573665"/>
            <a:ext cx="11215350" cy="2110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15633" y="5409342"/>
            <a:ext cx="11215350" cy="2110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Callout 2"/>
          <p:cNvSpPr/>
          <p:nvPr/>
        </p:nvSpPr>
        <p:spPr>
          <a:xfrm>
            <a:off x="5265336" y="6345007"/>
            <a:ext cx="2954215" cy="492369"/>
          </a:xfrm>
          <a:prstGeom prst="wedgeEllipseCallout">
            <a:avLst>
              <a:gd name="adj1" fmla="val -98044"/>
              <a:gd name="adj2" fmla="val -80358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456257" y="6404534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63</a:t>
            </a:r>
            <a:r>
              <a:rPr lang="en-GB" smtClean="0"/>
              <a:t>% in LAZ, CAM, SIC</a:t>
            </a: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225521" y="5908431"/>
            <a:ext cx="740830" cy="4365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0879003" y="5620357"/>
            <a:ext cx="746939" cy="217735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860587" y="2125195"/>
            <a:ext cx="746939" cy="217735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…</a:t>
            </a:r>
            <a:r>
              <a:rPr lang="it-IT" dirty="0" smtClean="0"/>
              <a:t> e quelli pregressi sono stati in larga parte coperti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2390" y="1014413"/>
            <a:ext cx="8692933" cy="53070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010" y="6422469"/>
            <a:ext cx="474369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Rapporto</a:t>
            </a:r>
            <a:r>
              <a:rPr lang="en-US" sz="1200" dirty="0" smtClean="0"/>
              <a:t> </a:t>
            </a:r>
            <a:r>
              <a:rPr lang="en-US" sz="1200" dirty="0" err="1"/>
              <a:t>O</a:t>
            </a:r>
            <a:r>
              <a:rPr lang="en-US" sz="1200" dirty="0" err="1" smtClean="0"/>
              <a:t>sservasalute</a:t>
            </a:r>
            <a:r>
              <a:rPr lang="en-US" sz="1200" dirty="0" smtClean="0"/>
              <a:t>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3093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…</a:t>
            </a:r>
            <a:r>
              <a:rPr lang="it-IT" dirty="0" smtClean="0"/>
              <a:t> e quelli pregressi sono stati in larga parte coperti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1010" y="6422469"/>
            <a:ext cx="474369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Rapporto</a:t>
            </a:r>
            <a:r>
              <a:rPr lang="en-US" sz="1200" dirty="0" smtClean="0"/>
              <a:t> </a:t>
            </a:r>
            <a:r>
              <a:rPr lang="en-US" sz="1200" dirty="0" err="1"/>
              <a:t>O</a:t>
            </a:r>
            <a:r>
              <a:rPr lang="en-US" sz="1200" dirty="0" err="1" smtClean="0"/>
              <a:t>sservasalute</a:t>
            </a:r>
            <a:r>
              <a:rPr lang="en-US" sz="1200" dirty="0" smtClean="0"/>
              <a:t> 2015</a:t>
            </a:r>
            <a:endParaRPr lang="en-US" sz="1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2390" y="1014413"/>
            <a:ext cx="8692933" cy="530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9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3200" b="1" spc="-120" dirty="0">
                <a:solidFill>
                  <a:srgbClr val="EDA242"/>
                </a:solidFill>
                <a:latin typeface="+mj-lt"/>
                <a:ea typeface="+mj-ea"/>
                <a:cs typeface="+mj-cs"/>
              </a:rPr>
              <a:t>MA </a:t>
            </a:r>
            <a:r>
              <a:rPr lang="mr-IN" sz="3200" b="1" spc="-120" dirty="0">
                <a:solidFill>
                  <a:srgbClr val="EDA242"/>
                </a:solidFill>
                <a:latin typeface="+mj-lt"/>
                <a:ea typeface="+mj-ea"/>
                <a:cs typeface="+mj-cs"/>
              </a:rPr>
              <a:t>…</a:t>
            </a:r>
            <a:endParaRPr lang="en-GB" sz="3200" b="1" spc="-120" dirty="0">
              <a:solidFill>
                <a:srgbClr val="EDA24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145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1. La </a:t>
            </a:r>
            <a:r>
              <a:rPr lang="en-GB" dirty="0" err="1" smtClean="0"/>
              <a:t>sanità</a:t>
            </a:r>
            <a:r>
              <a:rPr lang="en-GB" dirty="0" smtClean="0"/>
              <a:t> </a:t>
            </a:r>
            <a:r>
              <a:rPr lang="en-GB" dirty="0" err="1" smtClean="0"/>
              <a:t>resta</a:t>
            </a:r>
            <a:r>
              <a:rPr lang="en-GB" dirty="0" smtClean="0"/>
              <a:t> </a:t>
            </a:r>
            <a:r>
              <a:rPr lang="en-GB" dirty="0" err="1" smtClean="0"/>
              <a:t>obiettivo</a:t>
            </a:r>
            <a:r>
              <a:rPr lang="en-GB" dirty="0" smtClean="0"/>
              <a:t> </a:t>
            </a:r>
            <a:r>
              <a:rPr lang="en-GB" dirty="0" err="1" smtClean="0"/>
              <a:t>privilegiato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politiche</a:t>
            </a:r>
            <a:r>
              <a:rPr lang="en-GB" dirty="0" smtClean="0"/>
              <a:t> di </a:t>
            </a:r>
            <a:r>
              <a:rPr lang="en-GB" dirty="0" err="1" smtClean="0"/>
              <a:t>contenimento</a:t>
            </a: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742210"/>
              </p:ext>
            </p:extLst>
          </p:nvPr>
        </p:nvGraphicFramePr>
        <p:xfrm>
          <a:off x="214313" y="744538"/>
          <a:ext cx="8929687" cy="549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Foglio di lavoro" r:id="rId3" imgW="9288683" imgH="5714928" progId="Excel.Sheet.8">
                  <p:embed/>
                </p:oleObj>
              </mc:Choice>
              <mc:Fallback>
                <p:oleObj name="Foglio di lavoro" r:id="rId3" imgW="9288683" imgH="571492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313" y="744538"/>
                        <a:ext cx="8929687" cy="549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313947" y="4674051"/>
            <a:ext cx="235219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Fonti:</a:t>
            </a:r>
          </a:p>
          <a:p>
            <a:r>
              <a:rPr lang="it-IT" sz="1200" dirty="0" err="1" smtClean="0"/>
              <a:t>Eurostat</a:t>
            </a:r>
            <a:r>
              <a:rPr lang="it-IT" sz="1200" dirty="0" smtClean="0"/>
              <a:t> - General </a:t>
            </a:r>
            <a:r>
              <a:rPr lang="it-IT" sz="1200" dirty="0" err="1" smtClean="0"/>
              <a:t>government</a:t>
            </a:r>
            <a:r>
              <a:rPr lang="it-IT" sz="1200" dirty="0" smtClean="0"/>
              <a:t> </a:t>
            </a:r>
            <a:r>
              <a:rPr lang="it-IT" sz="1200" dirty="0" err="1" smtClean="0"/>
              <a:t>expenditure</a:t>
            </a:r>
            <a:r>
              <a:rPr lang="it-IT" sz="1200" dirty="0" smtClean="0"/>
              <a:t> by </a:t>
            </a:r>
            <a:r>
              <a:rPr lang="it-IT" sz="1200" dirty="0" err="1" smtClean="0"/>
              <a:t>function</a:t>
            </a:r>
            <a:r>
              <a:rPr lang="it-IT" sz="1200" dirty="0" smtClean="0"/>
              <a:t> (COFOG) [gov_10a_exp]</a:t>
            </a:r>
          </a:p>
          <a:p>
            <a:r>
              <a:rPr lang="it-IT" sz="1200" dirty="0" smtClean="0"/>
              <a:t>Istat – Conto economico consolidato delle pubbliche amministrazioni</a:t>
            </a:r>
            <a:endParaRPr lang="it-IT" sz="1200" dirty="0"/>
          </a:p>
        </p:txBody>
      </p:sp>
      <p:sp>
        <p:nvSpPr>
          <p:cNvPr id="7" name="Oval 6"/>
          <p:cNvSpPr/>
          <p:nvPr/>
        </p:nvSpPr>
        <p:spPr>
          <a:xfrm>
            <a:off x="7646787" y="4069575"/>
            <a:ext cx="540000" cy="54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86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1. </a:t>
            </a:r>
            <a:r>
              <a:rPr lang="it-IT" dirty="0" smtClean="0"/>
              <a:t>La sanità resta obiettivo privilegiato delle politiche di contenimento</a:t>
            </a:r>
            <a:endParaRPr lang="it-IT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919296"/>
              </p:ext>
            </p:extLst>
          </p:nvPr>
        </p:nvGraphicFramePr>
        <p:xfrm>
          <a:off x="214313" y="744538"/>
          <a:ext cx="8937625" cy="550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Foglio di lavoro" r:id="rId3" imgW="9296463" imgH="5722704" progId="Excel.Sheet.8">
                  <p:embed/>
                </p:oleObj>
              </mc:Choice>
              <mc:Fallback>
                <p:oleObj name="Foglio di lavoro" r:id="rId3" imgW="9296463" imgH="572270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313" y="744538"/>
                        <a:ext cx="8937625" cy="550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313947" y="4674051"/>
            <a:ext cx="235219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Fonti:</a:t>
            </a:r>
          </a:p>
          <a:p>
            <a:r>
              <a:rPr lang="it-IT" sz="1200" dirty="0" err="1" smtClean="0"/>
              <a:t>Eurostat</a:t>
            </a:r>
            <a:r>
              <a:rPr lang="it-IT" sz="1200" dirty="0" smtClean="0"/>
              <a:t> - General </a:t>
            </a:r>
            <a:r>
              <a:rPr lang="it-IT" sz="1200" dirty="0" err="1" smtClean="0"/>
              <a:t>government</a:t>
            </a:r>
            <a:r>
              <a:rPr lang="it-IT" sz="1200" dirty="0" smtClean="0"/>
              <a:t> </a:t>
            </a:r>
            <a:r>
              <a:rPr lang="it-IT" sz="1200" dirty="0" err="1" smtClean="0"/>
              <a:t>expenditure</a:t>
            </a:r>
            <a:r>
              <a:rPr lang="it-IT" sz="1200" dirty="0" smtClean="0"/>
              <a:t> by </a:t>
            </a:r>
            <a:r>
              <a:rPr lang="it-IT" sz="1200" dirty="0" err="1" smtClean="0"/>
              <a:t>function</a:t>
            </a:r>
            <a:r>
              <a:rPr lang="it-IT" sz="1200" dirty="0" smtClean="0"/>
              <a:t> (COFOG) [gov_10a_exp]</a:t>
            </a:r>
          </a:p>
          <a:p>
            <a:r>
              <a:rPr lang="it-IT" sz="1200" dirty="0" smtClean="0"/>
              <a:t>Istat – Conto economico consolidato delle pubbliche amministrazioni</a:t>
            </a:r>
            <a:endParaRPr lang="it-IT" sz="1200" dirty="0"/>
          </a:p>
        </p:txBody>
      </p:sp>
      <p:sp>
        <p:nvSpPr>
          <p:cNvPr id="7" name="Oval 6"/>
          <p:cNvSpPr/>
          <p:nvPr/>
        </p:nvSpPr>
        <p:spPr>
          <a:xfrm>
            <a:off x="7646787" y="4069575"/>
            <a:ext cx="540000" cy="54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598970" y="4443040"/>
            <a:ext cx="540000" cy="540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107830" y="5096548"/>
            <a:ext cx="540000" cy="540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111981" y="4674051"/>
            <a:ext cx="540000" cy="540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64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</a:t>
            </a:r>
            <a:r>
              <a:rPr lang="it-IT" dirty="0" smtClean="0"/>
              <a:t>Sono stati significativamente penalizzati gli investimenti</a:t>
            </a:r>
            <a:endParaRPr lang="it-IT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14369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078" name="Immagin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5" y="844826"/>
            <a:ext cx="5838275" cy="427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Immagin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04097"/>
            <a:ext cx="5871447" cy="431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51834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866161"/>
              </p:ext>
            </p:extLst>
          </p:nvPr>
        </p:nvGraphicFramePr>
        <p:xfrm>
          <a:off x="826106" y="4906995"/>
          <a:ext cx="5109211" cy="293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5974"/>
                <a:gridCol w="1160983"/>
                <a:gridCol w="1465261"/>
                <a:gridCol w="1256993"/>
              </a:tblGrid>
              <a:tr h="293370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solidFill>
                            <a:schemeClr val="tx1"/>
                          </a:solidFill>
                          <a:effectLst/>
                        </a:rPr>
                        <a:t>(RE &gt;= 0</a:t>
                      </a: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solidFill>
                            <a:schemeClr val="tx1"/>
                          </a:solidFill>
                          <a:effectLst/>
                        </a:rPr>
                        <a:t>(-</a:t>
                      </a: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it-IT" sz="900" dirty="0" smtClean="0">
                          <a:solidFill>
                            <a:schemeClr val="tx1"/>
                          </a:solidFill>
                          <a:effectLst/>
                        </a:rPr>
                        <a:t>% &lt; RE &lt; 0</a:t>
                      </a: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solidFill>
                            <a:schemeClr val="tx1"/>
                          </a:solidFill>
                          <a:effectLst/>
                        </a:rPr>
                        <a:t>(-</a:t>
                      </a: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r>
                        <a:rPr lang="it-IT" sz="900" dirty="0" smtClean="0">
                          <a:solidFill>
                            <a:schemeClr val="tx1"/>
                          </a:solidFill>
                          <a:effectLst/>
                        </a:rPr>
                        <a:t>%&lt; RE &lt; -</a:t>
                      </a: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</a:rPr>
                        <a:t>5%)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solidFill>
                            <a:schemeClr val="tx1"/>
                          </a:solidFill>
                          <a:effectLst/>
                        </a:rPr>
                        <a:t>(RE &lt; -</a:t>
                      </a: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</a:rPr>
                        <a:t>20%)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330462" y="844826"/>
            <a:ext cx="5536641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Grado di obsolescenza dei beni mobili </a:t>
            </a:r>
            <a:br>
              <a:rPr lang="it-IT" b="1" dirty="0" smtClean="0"/>
            </a:br>
            <a:r>
              <a:rPr lang="it-IT" b="1" dirty="0" smtClean="0"/>
              <a:t>ammortizzabili di proprietà dell’azienda (2015)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5908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</a:t>
            </a:r>
            <a:r>
              <a:rPr lang="it-IT" dirty="0" smtClean="0"/>
              <a:t>Emergono significativi problemi di produttività</a:t>
            </a: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6512745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Fonte: Rapporto </a:t>
            </a:r>
            <a:r>
              <a:rPr lang="it-IT" sz="1200" dirty="0" err="1" smtClean="0"/>
              <a:t>Osservasalute</a:t>
            </a:r>
            <a:r>
              <a:rPr lang="it-IT" sz="1200" dirty="0" smtClean="0"/>
              <a:t> 2016</a:t>
            </a:r>
            <a:endParaRPr lang="it-IT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314822" y="920848"/>
            <a:ext cx="2632668" cy="313932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La normativa sui piani di rientro aziendali (DM 21/6/2016) ridetermina i ricavi: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Uniformando le tariffe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Sostituendo gli altri finanziamenti (funzione, riequilibrio) con un ammontare forfettario (43%)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6733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</a:t>
            </a:r>
            <a:r>
              <a:rPr lang="it-IT" dirty="0" smtClean="0"/>
              <a:t>Emergono significativi problemi di produttività</a:t>
            </a:r>
            <a:endParaRPr lang="it-IT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47" y="920848"/>
            <a:ext cx="8522446" cy="5561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6512745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Fonte: Rapporto </a:t>
            </a:r>
            <a:r>
              <a:rPr lang="it-IT" sz="1200" dirty="0" err="1" smtClean="0"/>
              <a:t>Osservasalute</a:t>
            </a:r>
            <a:r>
              <a:rPr lang="it-IT" sz="1200" dirty="0" smtClean="0"/>
              <a:t> 2016</a:t>
            </a:r>
            <a:endParaRPr lang="it-IT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314822" y="920848"/>
            <a:ext cx="2632668" cy="535531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La normativa sui piani di rientro aziendali (DM 21/6/2016) ridetermina i ricavi: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Uniformando le tariffe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Sostituendo gli altri finanziamenti (funzione, riequilibrio) con un ammontare forfettario (43%)</a:t>
            </a:r>
          </a:p>
          <a:p>
            <a:endParaRPr lang="it-IT" dirty="0" smtClean="0"/>
          </a:p>
          <a:p>
            <a:r>
              <a:rPr lang="it-IT" dirty="0" smtClean="0"/>
              <a:t>Ciò rivela:</a:t>
            </a:r>
          </a:p>
          <a:p>
            <a:pPr marL="285750" indent="-285750">
              <a:buFontTx/>
              <a:buChar char="-"/>
            </a:pPr>
            <a:r>
              <a:rPr lang="it-IT" dirty="0"/>
              <a:t>L</a:t>
            </a:r>
            <a:r>
              <a:rPr lang="it-IT" dirty="0" smtClean="0"/>
              <a:t>e politiche regionali tese a far convergere le aziende verso il pareggio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La presenza di numerose AO con </a:t>
            </a:r>
            <a:r>
              <a:rPr lang="it-IT" dirty="0"/>
              <a:t>forti squilibri </a:t>
            </a:r>
            <a:r>
              <a:rPr lang="it-IT" dirty="0" smtClean="0"/>
              <a:t>economici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3608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sistema complessivamente parsimonioso </a:t>
            </a:r>
            <a:r>
              <a:rPr lang="mr-IN" dirty="0" smtClean="0"/>
              <a:t>…</a:t>
            </a:r>
            <a:endParaRPr lang="it-I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282173"/>
              </p:ext>
            </p:extLst>
          </p:nvPr>
        </p:nvGraphicFramePr>
        <p:xfrm>
          <a:off x="320675" y="1014413"/>
          <a:ext cx="11536363" cy="5307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675" y="5859760"/>
            <a:ext cx="223073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OECD Health Data</a:t>
            </a:r>
          </a:p>
          <a:p>
            <a:r>
              <a:rPr lang="en-GB" sz="1200" dirty="0" err="1" smtClean="0"/>
              <a:t>Dati</a:t>
            </a:r>
            <a:r>
              <a:rPr lang="en-GB" sz="1200" dirty="0" smtClean="0"/>
              <a:t> </a:t>
            </a:r>
            <a:r>
              <a:rPr lang="en-GB" sz="1200" dirty="0" err="1" smtClean="0"/>
              <a:t>provvisori</a:t>
            </a:r>
            <a:r>
              <a:rPr lang="en-GB" sz="1200" dirty="0" smtClean="0"/>
              <a:t> 2016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76744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</a:t>
            </a:r>
            <a:r>
              <a:rPr lang="en-GB"/>
              <a:t>. </a:t>
            </a:r>
            <a:r>
              <a:rPr lang="it-IT" dirty="0" smtClean="0"/>
              <a:t>Emergono significativi problemi di produttività</a:t>
            </a:r>
            <a:endParaRPr lang="it-I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6412" y="1014413"/>
            <a:ext cx="7384889" cy="530701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024175" y="1487155"/>
            <a:ext cx="208000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6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</a:t>
            </a:r>
            <a:r>
              <a:rPr lang="en-GB" dirty="0" err="1"/>
              <a:t>Emergono</a:t>
            </a:r>
            <a:r>
              <a:rPr lang="en-GB" dirty="0"/>
              <a:t> </a:t>
            </a:r>
            <a:r>
              <a:rPr lang="en-GB" dirty="0" err="1"/>
              <a:t>significativi</a:t>
            </a:r>
            <a:r>
              <a:rPr lang="en-GB" dirty="0"/>
              <a:t> </a:t>
            </a:r>
            <a:r>
              <a:rPr lang="en-GB" dirty="0" err="1"/>
              <a:t>problemi</a:t>
            </a:r>
            <a:r>
              <a:rPr lang="en-GB" dirty="0"/>
              <a:t> di </a:t>
            </a:r>
            <a:r>
              <a:rPr lang="en-GB" dirty="0" err="1"/>
              <a:t>produttività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6412" y="1014413"/>
            <a:ext cx="7384889" cy="530701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873455" y="1487155"/>
            <a:ext cx="2461842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7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</a:t>
            </a:r>
            <a:r>
              <a:rPr lang="en-GB" dirty="0" err="1"/>
              <a:t>Emergono</a:t>
            </a:r>
            <a:r>
              <a:rPr lang="en-GB" dirty="0"/>
              <a:t> </a:t>
            </a:r>
            <a:r>
              <a:rPr lang="en-GB" dirty="0" err="1"/>
              <a:t>significativi</a:t>
            </a:r>
            <a:r>
              <a:rPr lang="en-GB" dirty="0"/>
              <a:t> </a:t>
            </a:r>
            <a:r>
              <a:rPr lang="en-GB" dirty="0" err="1"/>
              <a:t>problemi</a:t>
            </a:r>
            <a:r>
              <a:rPr lang="en-GB" dirty="0"/>
              <a:t> di </a:t>
            </a:r>
            <a:r>
              <a:rPr lang="en-GB" dirty="0" err="1"/>
              <a:t>produttività</a:t>
            </a:r>
            <a:endParaRPr lang="en-GB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6412" y="1014413"/>
            <a:ext cx="7384889" cy="530701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873455" y="1487155"/>
            <a:ext cx="2461842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6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Conclusioni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 smtClean="0"/>
              <a:t>La spesa sanitaria, già più bassa che altrove, pare essere stata messa “sotto controllo”</a:t>
            </a:r>
          </a:p>
          <a:p>
            <a:endParaRPr lang="it-IT" sz="2000" dirty="0" smtClean="0"/>
          </a:p>
          <a:p>
            <a:r>
              <a:rPr lang="it-IT" sz="2000" dirty="0" smtClean="0"/>
              <a:t>Non sembrano esserci margini per futuri aumenti, almeno nel medio periodo</a:t>
            </a:r>
          </a:p>
          <a:p>
            <a:endParaRPr lang="it-IT" sz="2000" dirty="0" smtClean="0"/>
          </a:p>
          <a:p>
            <a:r>
              <a:rPr lang="it-IT" sz="2000" dirty="0" smtClean="0"/>
              <a:t>Negli ultimi anni, l’attenzione si è focalizzata sul contenimento della spesa, mentre molto meno è stato fatto in termini di produttività della spesa stessa. Sulla produttività dovranno concentrarsi le iniziative future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000" dirty="0" smtClean="0"/>
              <a:t>Sistemi di gestione del personale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000" dirty="0" smtClean="0"/>
              <a:t>Sviluppo delle attività territoriali che consenta agli ospedali di focalizzarsi sulla propria specifica missione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000" dirty="0" smtClean="0"/>
              <a:t>Ripresa degli investimenti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62882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…</a:t>
            </a:r>
            <a:r>
              <a:rPr lang="it-IT" dirty="0" smtClean="0"/>
              <a:t> apparentemente, anche in prospettiva </a:t>
            </a:r>
            <a:r>
              <a:rPr lang="mr-IN" dirty="0" smtClean="0"/>
              <a:t>…</a:t>
            </a:r>
            <a:endParaRPr lang="en-GB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980728"/>
            <a:ext cx="371630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6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…</a:t>
            </a:r>
            <a:r>
              <a:rPr lang="it-IT" dirty="0" smtClean="0"/>
              <a:t> apparentemente, anche in prospettiva </a:t>
            </a:r>
            <a:r>
              <a:rPr lang="mr-IN" dirty="0" smtClean="0"/>
              <a:t>…</a:t>
            </a:r>
            <a:endParaRPr lang="en-GB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980728"/>
            <a:ext cx="3716308" cy="525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21" y="1148356"/>
            <a:ext cx="11383773" cy="23303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43" y="3645023"/>
            <a:ext cx="11356987" cy="214282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260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…</a:t>
            </a:r>
            <a:r>
              <a:rPr lang="it-IT" dirty="0" smtClean="0"/>
              <a:t> apparentemente, anche in prospettiva </a:t>
            </a:r>
            <a:r>
              <a:rPr lang="mr-IN" dirty="0" smtClean="0"/>
              <a:t>…</a:t>
            </a:r>
            <a:endParaRPr lang="en-GB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980728"/>
            <a:ext cx="3716308" cy="525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21" y="1148356"/>
            <a:ext cx="11383773" cy="23303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43" y="3645023"/>
            <a:ext cx="11356987" cy="21428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/>
          <p:cNvSpPr/>
          <p:nvPr/>
        </p:nvSpPr>
        <p:spPr>
          <a:xfrm>
            <a:off x="187459" y="1319000"/>
            <a:ext cx="11569112" cy="218398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9139" y="3822729"/>
            <a:ext cx="11569112" cy="218398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7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…</a:t>
            </a:r>
            <a:r>
              <a:rPr lang="it-IT" dirty="0" smtClean="0"/>
              <a:t> apparentemente, anche in prospettiva </a:t>
            </a:r>
            <a:r>
              <a:rPr lang="mr-IN" dirty="0" smtClean="0"/>
              <a:t>…</a:t>
            </a:r>
            <a:endParaRPr lang="en-GB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980728"/>
            <a:ext cx="3716308" cy="525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21" y="1148356"/>
            <a:ext cx="11383773" cy="23303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43" y="3645023"/>
            <a:ext cx="11356987" cy="21428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ctangle 10"/>
          <p:cNvSpPr/>
          <p:nvPr/>
        </p:nvSpPr>
        <p:spPr>
          <a:xfrm>
            <a:off x="4873450" y="1329220"/>
            <a:ext cx="746939" cy="2130746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75130" y="3842976"/>
            <a:ext cx="746939" cy="1944875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8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/>
              <a:t>…</a:t>
            </a:r>
            <a:r>
              <a:rPr lang="it-IT" dirty="0"/>
              <a:t> </a:t>
            </a:r>
            <a:r>
              <a:rPr lang="it-IT" dirty="0" smtClean="0"/>
              <a:t>come sottolineato anche dal MEF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10" y="836712"/>
            <a:ext cx="5946950" cy="3667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78" y="1331330"/>
            <a:ext cx="7094903" cy="34119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26" y="4827612"/>
            <a:ext cx="6983298" cy="17697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6455" y="1011080"/>
            <a:ext cx="3811463" cy="531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/>
              <a:t>…</a:t>
            </a:r>
            <a:r>
              <a:rPr lang="it-IT" dirty="0"/>
              <a:t> come sottolineato anche dal MEF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10" y="836712"/>
            <a:ext cx="5946950" cy="3667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78" y="1331330"/>
            <a:ext cx="7094903" cy="34119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26" y="4827612"/>
            <a:ext cx="6983298" cy="17697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6455" y="1011080"/>
            <a:ext cx="3811463" cy="531020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279499" y="1556792"/>
            <a:ext cx="936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7291" y="1772816"/>
            <a:ext cx="54726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0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/>
              <a:t>…</a:t>
            </a:r>
            <a:r>
              <a:rPr lang="it-IT" dirty="0"/>
              <a:t> come sottolineato anche dal MEF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10" y="836712"/>
            <a:ext cx="5946950" cy="3667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78" y="1331330"/>
            <a:ext cx="7094903" cy="34119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26" y="4827612"/>
            <a:ext cx="6983298" cy="17697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6455" y="1011080"/>
            <a:ext cx="3811463" cy="531020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279499" y="1556792"/>
            <a:ext cx="936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7291" y="1772816"/>
            <a:ext cx="54726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9397" y="6319368"/>
            <a:ext cx="57309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15621" y="6103344"/>
            <a:ext cx="48245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2037" y="5703112"/>
            <a:ext cx="18638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63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sservatorio sulla salu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sservatoriosullasalute">
      <a:majorFont>
        <a:latin typeface="Open Sans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494</Words>
  <Application>Microsoft Office PowerPoint</Application>
  <PresentationFormat>Personalizzato</PresentationFormat>
  <Paragraphs>67</Paragraphs>
  <Slides>23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5" baseType="lpstr">
      <vt:lpstr>Ossservatorio sulla salute</vt:lpstr>
      <vt:lpstr>Microsoft Excel 97-2003 Worksheet</vt:lpstr>
      <vt:lpstr>L'equilibrio economico delle Aziende ospedaliere </vt:lpstr>
      <vt:lpstr>Un sistema complessivamente parsimonioso …</vt:lpstr>
      <vt:lpstr>… apparentemente, anche in prospettiva …</vt:lpstr>
      <vt:lpstr>… apparentemente, anche in prospettiva …</vt:lpstr>
      <vt:lpstr>… apparentemente, anche in prospettiva …</vt:lpstr>
      <vt:lpstr>… apparentemente, anche in prospettiva …</vt:lpstr>
      <vt:lpstr>… come sottolineato anche dal MEF</vt:lpstr>
      <vt:lpstr>… come sottolineato anche dal MEF</vt:lpstr>
      <vt:lpstr>… come sottolineato anche dal MEF</vt:lpstr>
      <vt:lpstr>I disavanzi sono in costante contrazione …</vt:lpstr>
      <vt:lpstr>… anche nelle regioni storicamente più problematiche …</vt:lpstr>
      <vt:lpstr>… e quelli pregressi sono stati in larga parte coperti</vt:lpstr>
      <vt:lpstr>… e quelli pregressi sono stati in larga parte coperti</vt:lpstr>
      <vt:lpstr>Presentazione standard di PowerPoint</vt:lpstr>
      <vt:lpstr>1. La sanità resta obiettivo privilegiato delle politiche di contenimento</vt:lpstr>
      <vt:lpstr>1. La sanità resta obiettivo privilegiato delle politiche di contenimento</vt:lpstr>
      <vt:lpstr>2. Sono stati significativamente penalizzati gli investimenti</vt:lpstr>
      <vt:lpstr>3. Emergono significativi problemi di produttività</vt:lpstr>
      <vt:lpstr>3. Emergono significativi problemi di produttività</vt:lpstr>
      <vt:lpstr>3. Emergono significativi problemi di produttività</vt:lpstr>
      <vt:lpstr>3. Emergono significativi problemi di produttività</vt:lpstr>
      <vt:lpstr>3. Emergono significativi problemi di produttività</vt:lpstr>
      <vt:lpstr>Conclusioni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INTERACTIVECOM SRL</dc:creator>
  <cp:lastModifiedBy>ST</cp:lastModifiedBy>
  <cp:revision>47</cp:revision>
  <dcterms:created xsi:type="dcterms:W3CDTF">2017-02-20T15:12:00Z</dcterms:created>
  <dcterms:modified xsi:type="dcterms:W3CDTF">2017-12-18T15:23:04Z</dcterms:modified>
</cp:coreProperties>
</file>