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3" r:id="rId3"/>
    <p:sldId id="351" r:id="rId4"/>
    <p:sldId id="257" r:id="rId5"/>
    <p:sldId id="323" r:id="rId6"/>
    <p:sldId id="324" r:id="rId7"/>
    <p:sldId id="325" r:id="rId8"/>
    <p:sldId id="326" r:id="rId9"/>
    <p:sldId id="350" r:id="rId10"/>
    <p:sldId id="327" r:id="rId11"/>
    <p:sldId id="339" r:id="rId12"/>
    <p:sldId id="355" r:id="rId13"/>
    <p:sldId id="328" r:id="rId14"/>
    <p:sldId id="329" r:id="rId15"/>
    <p:sldId id="292" r:id="rId16"/>
    <p:sldId id="291" r:id="rId17"/>
    <p:sldId id="330" r:id="rId18"/>
    <p:sldId id="348" r:id="rId19"/>
    <p:sldId id="334" r:id="rId20"/>
    <p:sldId id="331" r:id="rId21"/>
    <p:sldId id="304" r:id="rId22"/>
    <p:sldId id="356" r:id="rId23"/>
    <p:sldId id="335" r:id="rId24"/>
    <p:sldId id="336" r:id="rId25"/>
    <p:sldId id="349" r:id="rId26"/>
    <p:sldId id="337" r:id="rId27"/>
    <p:sldId id="352" r:id="rId28"/>
    <p:sldId id="338" r:id="rId29"/>
    <p:sldId id="362" r:id="rId30"/>
    <p:sldId id="367" r:id="rId31"/>
    <p:sldId id="358" r:id="rId32"/>
    <p:sldId id="359" r:id="rId33"/>
    <p:sldId id="363" r:id="rId34"/>
    <p:sldId id="366" r:id="rId35"/>
    <p:sldId id="361" r:id="rId36"/>
    <p:sldId id="285" r:id="rId37"/>
    <p:sldId id="286" r:id="rId38"/>
    <p:sldId id="347" r:id="rId39"/>
    <p:sldId id="310" r:id="rId40"/>
    <p:sldId id="308" r:id="rId41"/>
    <p:sldId id="276" r:id="rId42"/>
    <p:sldId id="365" r:id="rId43"/>
    <p:sldId id="332" r:id="rId44"/>
    <p:sldId id="333" r:id="rId45"/>
    <p:sldId id="340" r:id="rId46"/>
    <p:sldId id="294" r:id="rId47"/>
    <p:sldId id="311" r:id="rId48"/>
    <p:sldId id="346" r:id="rId49"/>
    <p:sldId id="345" r:id="rId50"/>
    <p:sldId id="293" r:id="rId51"/>
    <p:sldId id="344" r:id="rId52"/>
    <p:sldId id="290" r:id="rId53"/>
    <p:sldId id="341" r:id="rId54"/>
    <p:sldId id="343"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nuela Bologna" initials="E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A47"/>
    <a:srgbClr val="ED7D31"/>
    <a:srgbClr val="FFFFFF"/>
    <a:srgbClr val="C0F1F4"/>
    <a:srgbClr val="F7F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32" autoAdjust="0"/>
    <p:restoredTop sz="86469" autoAdjust="0"/>
  </p:normalViewPr>
  <p:slideViewPr>
    <p:cSldViewPr snapToGrid="0" showGuides="1">
      <p:cViewPr varScale="1">
        <p:scale>
          <a:sx n="57" d="100"/>
          <a:sy n="57" d="100"/>
        </p:scale>
        <p:origin x="168" y="864"/>
      </p:cViewPr>
      <p:guideLst>
        <p:guide orient="horz" pos="2160"/>
        <p:guide pos="3840"/>
      </p:guideLst>
    </p:cSldViewPr>
  </p:slideViewPr>
  <p:outlineViewPr>
    <p:cViewPr>
      <p:scale>
        <a:sx n="33" d="100"/>
        <a:sy n="33" d="100"/>
      </p:scale>
      <p:origin x="0" y="-667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4" Type="http://schemas.microsoft.com/office/2015/10/relationships/revisionInfo" Target="revisionInfo.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nas-rava\AVQ\Convegni\2017_Conferenza_stampa_Coni\dati_per_grafici_laura.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hyperv4balbo\server-salute\Convegni%20e%20seminari\2014\Stili_QoL\tavole_fumo\grafici_status.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hyperv4balbo\server-salute\Convegni%20e%20seminari\2014\Stili_QoL\tavole_fumo\grafici_statu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yperv4balbo\server-salute\Pubblicazioni\2017_osservasalute\stli_di_vita\tavole_grafici.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yperv4balbo\server-salute\Pubblicazioni\2017_osservasalute\stli_di_vita\tavole_grafici.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yperv4balbo\server-salute\Pubblicazioni\2017_osservasalute\stli_di_vita\tavole_grafici.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yperv4balbo\server-salute\Pubblicazioni\2017_osservasalute\stli_di_vita\tavole_grafic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34974946313529"/>
          <c:y val="0.107793720906838"/>
          <c:w val="0.883333333333333"/>
          <c:h val="0.558553595434717"/>
        </c:manualLayout>
      </c:layout>
      <c:barChart>
        <c:barDir val="col"/>
        <c:grouping val="clustered"/>
        <c:varyColors val="0"/>
        <c:ser>
          <c:idx val="1"/>
          <c:order val="2"/>
          <c:tx>
            <c:strRef>
              <c:f>dati_per_grafico_reddito!$B$3</c:f>
              <c:strCache>
                <c:ptCount val="1"/>
                <c:pt idx="0">
                  <c:v>Totale</c:v>
                </c:pt>
              </c:strCache>
            </c:strRef>
          </c:tx>
          <c:spPr>
            <a:solidFill>
              <a:srgbClr val="92D050"/>
            </a:solidFill>
            <a:ln w="25400">
              <a:noFill/>
            </a:ln>
          </c:spPr>
          <c:invertIfNegative val="0"/>
          <c:dPt>
            <c:idx val="6"/>
            <c:invertIfNegative val="0"/>
            <c:bubble3D val="0"/>
            <c:spPr>
              <a:solidFill>
                <a:schemeClr val="accent5">
                  <a:lumMod val="50000"/>
                </a:schemeClr>
              </a:solidFill>
              <a:ln w="25400">
                <a:noFill/>
              </a:ln>
            </c:spPr>
            <c:extLst xmlns:c16r2="http://schemas.microsoft.com/office/drawing/2015/06/chart">
              <c:ext xmlns:c16="http://schemas.microsoft.com/office/drawing/2014/chart" uri="{C3380CC4-5D6E-409C-BE32-E72D297353CC}">
                <c16:uniqueId val="{00000001-A927-41E8-8C6C-8F30607F665E}"/>
              </c:ext>
            </c:extLst>
          </c:dPt>
          <c:dPt>
            <c:idx val="9"/>
            <c:invertIfNegative val="0"/>
            <c:bubble3D val="0"/>
            <c:spPr>
              <a:solidFill>
                <a:srgbClr val="00B0F0"/>
              </a:solidFill>
              <a:ln w="25400">
                <a:noFill/>
              </a:ln>
            </c:spPr>
            <c:extLst xmlns:c16r2="http://schemas.microsoft.com/office/drawing/2015/06/chart">
              <c:ext xmlns:c16="http://schemas.microsoft.com/office/drawing/2014/chart" uri="{C3380CC4-5D6E-409C-BE32-E72D297353CC}">
                <c16:uniqueId val="{00000003-A927-41E8-8C6C-8F30607F665E}"/>
              </c:ext>
            </c:extLst>
          </c:dPt>
          <c:cat>
            <c:strRef>
              <c:f>dati_per_grafico_reddito!$A$4:$A$14</c:f>
              <c:strCache>
                <c:ptCount val="11"/>
                <c:pt idx="0">
                  <c:v>Danimarca</c:v>
                </c:pt>
                <c:pt idx="1">
                  <c:v>Finlandia</c:v>
                </c:pt>
                <c:pt idx="2">
                  <c:v>Svezia</c:v>
                </c:pt>
                <c:pt idx="3">
                  <c:v>Germania</c:v>
                </c:pt>
                <c:pt idx="4">
                  <c:v>Regno Unito</c:v>
                </c:pt>
                <c:pt idx="5">
                  <c:v>Spagna</c:v>
                </c:pt>
                <c:pt idx="6">
                  <c:v>UE28</c:v>
                </c:pt>
                <c:pt idx="7">
                  <c:v>Francia</c:v>
                </c:pt>
                <c:pt idx="8">
                  <c:v>Portogallo</c:v>
                </c:pt>
                <c:pt idx="9">
                  <c:v>Italia</c:v>
                </c:pt>
                <c:pt idx="10">
                  <c:v>Grecia</c:v>
                </c:pt>
              </c:strCache>
            </c:strRef>
          </c:cat>
          <c:val>
            <c:numRef>
              <c:f>dati_per_grafico_reddito!$B$4:$B$14</c:f>
              <c:numCache>
                <c:formatCode>#,##0.0</c:formatCode>
                <c:ptCount val="11"/>
                <c:pt idx="0">
                  <c:v>54.6</c:v>
                </c:pt>
                <c:pt idx="1">
                  <c:v>54.6</c:v>
                </c:pt>
                <c:pt idx="2">
                  <c:v>54.1</c:v>
                </c:pt>
                <c:pt idx="3">
                  <c:v>48.3</c:v>
                </c:pt>
                <c:pt idx="4">
                  <c:v>36.9</c:v>
                </c:pt>
                <c:pt idx="5">
                  <c:v>34.0</c:v>
                </c:pt>
                <c:pt idx="6">
                  <c:v>30.8</c:v>
                </c:pt>
                <c:pt idx="7">
                  <c:v>25.0</c:v>
                </c:pt>
                <c:pt idx="8">
                  <c:v>18.4</c:v>
                </c:pt>
                <c:pt idx="9">
                  <c:v>18.2</c:v>
                </c:pt>
                <c:pt idx="10">
                  <c:v>16.7</c:v>
                </c:pt>
              </c:numCache>
            </c:numRef>
          </c:val>
          <c:extLst xmlns:c16r2="http://schemas.microsoft.com/office/drawing/2015/06/chart">
            <c:ext xmlns:c16="http://schemas.microsoft.com/office/drawing/2014/chart" uri="{C3380CC4-5D6E-409C-BE32-E72D297353CC}">
              <c16:uniqueId val="{00000004-A927-41E8-8C6C-8F30607F665E}"/>
            </c:ext>
          </c:extLst>
        </c:ser>
        <c:dLbls>
          <c:showLegendKey val="0"/>
          <c:showVal val="0"/>
          <c:showCatName val="0"/>
          <c:showSerName val="0"/>
          <c:showPercent val="0"/>
          <c:showBubbleSize val="0"/>
        </c:dLbls>
        <c:gapWidth val="70"/>
        <c:overlap val="-20"/>
        <c:axId val="-1898406336"/>
        <c:axId val="-1859903776"/>
      </c:barChart>
      <c:lineChart>
        <c:grouping val="standard"/>
        <c:varyColors val="0"/>
        <c:ser>
          <c:idx val="0"/>
          <c:order val="0"/>
          <c:tx>
            <c:strRef>
              <c:f>dati_per_grafico_reddito!$C$3</c:f>
              <c:strCache>
                <c:ptCount val="1"/>
                <c:pt idx="0">
                  <c:v>primo quinto di reddito</c:v>
                </c:pt>
              </c:strCache>
            </c:strRef>
          </c:tx>
          <c:spPr>
            <a:ln w="19050">
              <a:noFill/>
            </a:ln>
          </c:spPr>
          <c:marker>
            <c:symbol val="circle"/>
            <c:size val="5"/>
            <c:spPr>
              <a:solidFill>
                <a:schemeClr val="accent1"/>
              </a:solidFill>
              <a:ln w="9525">
                <a:solidFill>
                  <a:schemeClr val="accent1"/>
                </a:solidFill>
              </a:ln>
              <a:effectLst/>
            </c:spPr>
          </c:marker>
          <c:cat>
            <c:strRef>
              <c:f>dati_per_grafico_reddito!$A$4:$A$14</c:f>
              <c:strCache>
                <c:ptCount val="11"/>
                <c:pt idx="0">
                  <c:v>Danimarca</c:v>
                </c:pt>
                <c:pt idx="1">
                  <c:v>Finlandia</c:v>
                </c:pt>
                <c:pt idx="2">
                  <c:v>Svezia</c:v>
                </c:pt>
                <c:pt idx="3">
                  <c:v>Germania</c:v>
                </c:pt>
                <c:pt idx="4">
                  <c:v>Regno Unito</c:v>
                </c:pt>
                <c:pt idx="5">
                  <c:v>Spagna</c:v>
                </c:pt>
                <c:pt idx="6">
                  <c:v>UE28</c:v>
                </c:pt>
                <c:pt idx="7">
                  <c:v>Francia</c:v>
                </c:pt>
                <c:pt idx="8">
                  <c:v>Portogallo</c:v>
                </c:pt>
                <c:pt idx="9">
                  <c:v>Italia</c:v>
                </c:pt>
                <c:pt idx="10">
                  <c:v>Grecia</c:v>
                </c:pt>
              </c:strCache>
            </c:strRef>
          </c:cat>
          <c:val>
            <c:numRef>
              <c:f>dati_per_grafico_reddito!$C$4:$C$14</c:f>
              <c:numCache>
                <c:formatCode>#,##0.0</c:formatCode>
                <c:ptCount val="11"/>
                <c:pt idx="0">
                  <c:v>53.9</c:v>
                </c:pt>
                <c:pt idx="1">
                  <c:v>47.7</c:v>
                </c:pt>
                <c:pt idx="2">
                  <c:v>59.3</c:v>
                </c:pt>
                <c:pt idx="3">
                  <c:v>42.6</c:v>
                </c:pt>
                <c:pt idx="4">
                  <c:v>24.7</c:v>
                </c:pt>
                <c:pt idx="5">
                  <c:v>29.9</c:v>
                </c:pt>
                <c:pt idx="6">
                  <c:v>25.4</c:v>
                </c:pt>
                <c:pt idx="7">
                  <c:v>15.8</c:v>
                </c:pt>
                <c:pt idx="8">
                  <c:v>14.5</c:v>
                </c:pt>
                <c:pt idx="9">
                  <c:v>13.4</c:v>
                </c:pt>
                <c:pt idx="10">
                  <c:v>14.6</c:v>
                </c:pt>
              </c:numCache>
            </c:numRef>
          </c:val>
          <c:smooth val="0"/>
          <c:extLst xmlns:c16r2="http://schemas.microsoft.com/office/drawing/2015/06/chart">
            <c:ext xmlns:c16="http://schemas.microsoft.com/office/drawing/2014/chart" uri="{C3380CC4-5D6E-409C-BE32-E72D297353CC}">
              <c16:uniqueId val="{00000005-A927-41E8-8C6C-8F30607F665E}"/>
            </c:ext>
          </c:extLst>
        </c:ser>
        <c:ser>
          <c:idx val="4"/>
          <c:order val="1"/>
          <c:tx>
            <c:strRef>
              <c:f>dati_per_grafico_reddito!$G$3</c:f>
              <c:strCache>
                <c:ptCount val="1"/>
                <c:pt idx="0">
                  <c:v>ultimo quinto di reddito</c:v>
                </c:pt>
              </c:strCache>
            </c:strRef>
          </c:tx>
          <c:spPr>
            <a:ln w="19050">
              <a:noFill/>
            </a:ln>
          </c:spPr>
          <c:marker>
            <c:symbol val="triangle"/>
            <c:size val="5"/>
            <c:spPr>
              <a:solidFill>
                <a:schemeClr val="accent5"/>
              </a:solidFill>
              <a:ln w="9525">
                <a:solidFill>
                  <a:schemeClr val="accent5"/>
                </a:solidFill>
              </a:ln>
              <a:effectLst/>
            </c:spPr>
          </c:marker>
          <c:cat>
            <c:strRef>
              <c:f>dati_per_grafico_reddito!$A$4:$A$14</c:f>
              <c:strCache>
                <c:ptCount val="11"/>
                <c:pt idx="0">
                  <c:v>Danimarca</c:v>
                </c:pt>
                <c:pt idx="1">
                  <c:v>Finlandia</c:v>
                </c:pt>
                <c:pt idx="2">
                  <c:v>Svezia</c:v>
                </c:pt>
                <c:pt idx="3">
                  <c:v>Germania</c:v>
                </c:pt>
                <c:pt idx="4">
                  <c:v>Regno Unito</c:v>
                </c:pt>
                <c:pt idx="5">
                  <c:v>Spagna</c:v>
                </c:pt>
                <c:pt idx="6">
                  <c:v>UE28</c:v>
                </c:pt>
                <c:pt idx="7">
                  <c:v>Francia</c:v>
                </c:pt>
                <c:pt idx="8">
                  <c:v>Portogallo</c:v>
                </c:pt>
                <c:pt idx="9">
                  <c:v>Italia</c:v>
                </c:pt>
                <c:pt idx="10">
                  <c:v>Grecia</c:v>
                </c:pt>
              </c:strCache>
            </c:strRef>
          </c:cat>
          <c:val>
            <c:numRef>
              <c:f>dati_per_grafico_reddito!$G$4:$G$14</c:f>
              <c:numCache>
                <c:formatCode>#,##0.0</c:formatCode>
                <c:ptCount val="11"/>
                <c:pt idx="0">
                  <c:v>60.2</c:v>
                </c:pt>
                <c:pt idx="1">
                  <c:v>62.4</c:v>
                </c:pt>
                <c:pt idx="2">
                  <c:v>57.1</c:v>
                </c:pt>
                <c:pt idx="3">
                  <c:v>55.9</c:v>
                </c:pt>
                <c:pt idx="4">
                  <c:v>49.3</c:v>
                </c:pt>
                <c:pt idx="5">
                  <c:v>42.5</c:v>
                </c:pt>
                <c:pt idx="6">
                  <c:v>38.3</c:v>
                </c:pt>
                <c:pt idx="7">
                  <c:v>32.2</c:v>
                </c:pt>
                <c:pt idx="8">
                  <c:v>26.7</c:v>
                </c:pt>
                <c:pt idx="9">
                  <c:v>23.5</c:v>
                </c:pt>
                <c:pt idx="10">
                  <c:v>23.9</c:v>
                </c:pt>
              </c:numCache>
            </c:numRef>
          </c:val>
          <c:smooth val="0"/>
          <c:extLst xmlns:c16r2="http://schemas.microsoft.com/office/drawing/2015/06/chart">
            <c:ext xmlns:c16="http://schemas.microsoft.com/office/drawing/2014/chart" uri="{C3380CC4-5D6E-409C-BE32-E72D297353CC}">
              <c16:uniqueId val="{00000006-A927-41E8-8C6C-8F30607F665E}"/>
            </c:ext>
          </c:extLst>
        </c:ser>
        <c:dLbls>
          <c:showLegendKey val="0"/>
          <c:showVal val="0"/>
          <c:showCatName val="0"/>
          <c:showSerName val="0"/>
          <c:showPercent val="0"/>
          <c:showBubbleSize val="0"/>
        </c:dLbls>
        <c:marker val="1"/>
        <c:smooth val="0"/>
        <c:axId val="-1898406336"/>
        <c:axId val="-1859903776"/>
      </c:lineChart>
      <c:catAx>
        <c:axId val="-189840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1859903776"/>
        <c:crosses val="autoZero"/>
        <c:auto val="1"/>
        <c:lblAlgn val="ctr"/>
        <c:lblOffset val="100"/>
        <c:noMultiLvlLbl val="0"/>
      </c:catAx>
      <c:valAx>
        <c:axId val="-1859903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98406336"/>
        <c:crosses val="autoZero"/>
        <c:crossBetween val="between"/>
      </c:valAx>
      <c:spPr>
        <a:noFill/>
        <a:ln w="25400">
          <a:noFill/>
        </a:ln>
      </c:spPr>
    </c:plotArea>
    <c:legend>
      <c:legendPos val="b"/>
      <c:layout>
        <c:manualLayout>
          <c:xMode val="edge"/>
          <c:yMode val="edge"/>
          <c:x val="0.169720832588173"/>
          <c:y val="0.0203896904149757"/>
          <c:w val="0.782898804316127"/>
          <c:h val="0.0929353343027243"/>
        </c:manualLayout>
      </c:layout>
      <c:overlay val="0"/>
      <c:spPr>
        <a:noFill/>
        <a:ln w="25400">
          <a:noFill/>
        </a:ln>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none" strike="noStrike" baseline="0">
                <a:solidFill>
                  <a:srgbClr val="000000"/>
                </a:solidFill>
                <a:latin typeface="Arial"/>
                <a:ea typeface="Arial"/>
                <a:cs typeface="Arial"/>
              </a:defRPr>
            </a:pPr>
            <a:r>
              <a:rPr lang="it-IT"/>
              <a:t>UOMINI 25 ANNI E PIU'</a:t>
            </a:r>
          </a:p>
        </c:rich>
      </c:tx>
      <c:layout>
        <c:manualLayout>
          <c:xMode val="edge"/>
          <c:yMode val="edge"/>
          <c:x val="0.120482069467796"/>
          <c:y val="0.0170648464163823"/>
        </c:manualLayout>
      </c:layout>
      <c:overlay val="0"/>
      <c:spPr>
        <a:noFill/>
        <a:ln w="25400">
          <a:noFill/>
        </a:ln>
      </c:spPr>
    </c:title>
    <c:autoTitleDeleted val="0"/>
    <c:plotArea>
      <c:layout>
        <c:manualLayout>
          <c:layoutTarget val="inner"/>
          <c:xMode val="edge"/>
          <c:yMode val="edge"/>
          <c:x val="0.0939760141848812"/>
          <c:y val="0.0853242320819113"/>
          <c:w val="0.893976955451049"/>
          <c:h val="0.819112627986344"/>
        </c:manualLayout>
      </c:layout>
      <c:lineChart>
        <c:grouping val="standard"/>
        <c:varyColors val="0"/>
        <c:ser>
          <c:idx val="3"/>
          <c:order val="0"/>
          <c:tx>
            <c:strRef>
              <c:f>grafici_status_uomini_ok!$D$2</c:f>
              <c:strCache>
                <c:ptCount val="1"/>
                <c:pt idx="0">
                  <c:v>ottime/adeguate      </c:v>
                </c:pt>
              </c:strCache>
            </c:strRef>
          </c:tx>
          <c:spPr>
            <a:ln w="25400">
              <a:solidFill>
                <a:srgbClr val="808080"/>
              </a:solidFill>
              <a:prstDash val="solid"/>
            </a:ln>
          </c:spPr>
          <c:marker>
            <c:symbol val="triangle"/>
            <c:size val="8"/>
            <c:spPr>
              <a:solidFill>
                <a:srgbClr val="808080"/>
              </a:solidFill>
              <a:ln>
                <a:solidFill>
                  <a:srgbClr val="808080"/>
                </a:solidFill>
                <a:prstDash val="solid"/>
              </a:ln>
            </c:spPr>
          </c:marker>
          <c:dLbls>
            <c:dLbl>
              <c:idx val="0"/>
              <c:layout>
                <c:manualLayout>
                  <c:x val="-0.0196361620243824"/>
                  <c:y val="-0.047545080755690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4F3-4383-81D3-903FD5DFC8B9}"/>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74F3-4383-81D3-903FD5DFC8B9}"/>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74F3-4383-81D3-903FD5DFC8B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74F3-4383-81D3-903FD5DFC8B9}"/>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74F3-4383-81D3-903FD5DFC8B9}"/>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74F3-4383-81D3-903FD5DFC8B9}"/>
                </c:ext>
                <c:ext xmlns:c15="http://schemas.microsoft.com/office/drawing/2012/chart" uri="{CE6537A1-D6FC-4f65-9D91-7224C49458BB}"/>
              </c:extLst>
            </c:dLbl>
            <c:dLbl>
              <c:idx val="7"/>
              <c:layout>
                <c:manualLayout>
                  <c:x val="-0.0428269277992734"/>
                  <c:y val="-0.047465892701978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4F3-4383-81D3-903FD5DFC8B9}"/>
                </c:ext>
                <c:ext xmlns:c15="http://schemas.microsoft.com/office/drawing/2012/chart" uri="{CE6537A1-D6FC-4f65-9D91-7224C49458BB}"/>
              </c:extLst>
            </c:dLbl>
            <c:dLbl>
              <c:idx val="8"/>
              <c:layout>
                <c:manualLayout>
                  <c:x val="-0.0285840079247863"/>
                  <c:y val="-0.04784391712128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4F3-4383-81D3-903FD5DFC8B9}"/>
                </c:ext>
                <c:ext xmlns:c15="http://schemas.microsoft.com/office/drawing/2012/chart" uri="{CE6537A1-D6FC-4f65-9D91-7224C49458BB}"/>
              </c:extLst>
            </c:dLbl>
            <c:dLbl>
              <c:idx val="9"/>
              <c:layout>
                <c:manualLayout>
                  <c:x val="-0.0344245301547192"/>
                  <c:y val="0.077579927082493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4F3-4383-81D3-903FD5DFC8B9}"/>
                </c:ext>
                <c:ext xmlns:c15="http://schemas.microsoft.com/office/drawing/2012/chart" uri="{CE6537A1-D6FC-4f65-9D91-7224C49458BB}"/>
              </c:extLst>
            </c:dLbl>
            <c:spPr>
              <a:noFill/>
              <a:ln w="25400">
                <a:noFill/>
              </a:ln>
            </c:spPr>
            <c:txPr>
              <a:bodyPr/>
              <a:lstStyle/>
              <a:p>
                <a:pPr>
                  <a:defRPr sz="800" b="1" i="0" u="none" strike="noStrike" baseline="0">
                    <a:solidFill>
                      <a:srgbClr val="000000"/>
                    </a:solidFill>
                    <a:latin typeface="Tahoma"/>
                    <a:ea typeface="Tahoma"/>
                    <a:cs typeface="Tahoma"/>
                  </a:defRPr>
                </a:pPr>
                <a:endParaRPr lang="it-I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grafici_status_uomini_ok!$A$3:$A$18</c:f>
              <c:numCache>
                <c:formatCode>General</c:formatCode>
                <c:ptCount val="16"/>
                <c:pt idx="0">
                  <c:v>1997.0</c:v>
                </c:pt>
                <c:pt idx="1">
                  <c:v>1998.0</c:v>
                </c:pt>
                <c:pt idx="2">
                  <c:v>1999.0</c:v>
                </c:pt>
                <c:pt idx="3">
                  <c:v>2000.0</c:v>
                </c:pt>
                <c:pt idx="4">
                  <c:v>2001.0</c:v>
                </c:pt>
                <c:pt idx="5">
                  <c:v>2002.0</c:v>
                </c:pt>
                <c:pt idx="6">
                  <c:v>2003.0</c:v>
                </c:pt>
                <c:pt idx="7">
                  <c:v>2005.0</c:v>
                </c:pt>
                <c:pt idx="8">
                  <c:v>2006.0</c:v>
                </c:pt>
                <c:pt idx="9">
                  <c:v>2007.0</c:v>
                </c:pt>
                <c:pt idx="10">
                  <c:v>2008.0</c:v>
                </c:pt>
                <c:pt idx="11">
                  <c:v>2009.0</c:v>
                </c:pt>
                <c:pt idx="12">
                  <c:v>2010.0</c:v>
                </c:pt>
                <c:pt idx="13">
                  <c:v>2011.0</c:v>
                </c:pt>
                <c:pt idx="14">
                  <c:v>2012.0</c:v>
                </c:pt>
                <c:pt idx="15">
                  <c:v>2013.0</c:v>
                </c:pt>
              </c:numCache>
            </c:numRef>
          </c:cat>
          <c:val>
            <c:numRef>
              <c:f>grafici_status_uomini_ok!$D$3:$D$18</c:f>
              <c:numCache>
                <c:formatCode>0.0</c:formatCode>
                <c:ptCount val="16"/>
                <c:pt idx="0">
                  <c:v>32.3</c:v>
                </c:pt>
                <c:pt idx="1">
                  <c:v>31.2</c:v>
                </c:pt>
                <c:pt idx="2">
                  <c:v>30.6</c:v>
                </c:pt>
                <c:pt idx="3">
                  <c:v>30.8</c:v>
                </c:pt>
                <c:pt idx="4">
                  <c:v>30.4</c:v>
                </c:pt>
                <c:pt idx="5">
                  <c:v>29.9</c:v>
                </c:pt>
                <c:pt idx="6">
                  <c:v>30.6</c:v>
                </c:pt>
                <c:pt idx="7">
                  <c:v>26.8</c:v>
                </c:pt>
                <c:pt idx="8">
                  <c:v>27.2</c:v>
                </c:pt>
                <c:pt idx="9">
                  <c:v>26.3</c:v>
                </c:pt>
                <c:pt idx="10">
                  <c:v>25.7</c:v>
                </c:pt>
                <c:pt idx="11">
                  <c:v>27.3</c:v>
                </c:pt>
                <c:pt idx="12">
                  <c:v>26.8</c:v>
                </c:pt>
                <c:pt idx="13">
                  <c:v>26.6</c:v>
                </c:pt>
                <c:pt idx="14">
                  <c:v>24.7</c:v>
                </c:pt>
                <c:pt idx="15">
                  <c:v>22.7</c:v>
                </c:pt>
              </c:numCache>
            </c:numRef>
          </c:val>
          <c:smooth val="0"/>
          <c:extLst xmlns:c16r2="http://schemas.microsoft.com/office/drawing/2015/06/chart">
            <c:ext xmlns:c16="http://schemas.microsoft.com/office/drawing/2014/chart" uri="{C3380CC4-5D6E-409C-BE32-E72D297353CC}">
              <c16:uniqueId val="{00000009-74F3-4383-81D3-903FD5DFC8B9}"/>
            </c:ext>
          </c:extLst>
        </c:ser>
        <c:ser>
          <c:idx val="4"/>
          <c:order val="1"/>
          <c:tx>
            <c:strRef>
              <c:f>grafici_status_uomini_ok!$E$2</c:f>
              <c:strCache>
                <c:ptCount val="1"/>
                <c:pt idx="0">
                  <c:v>scarse/insufficienti </c:v>
                </c:pt>
              </c:strCache>
            </c:strRef>
          </c:tx>
          <c:spPr>
            <a:ln w="25400">
              <a:solidFill>
                <a:srgbClr val="800080"/>
              </a:solidFill>
              <a:prstDash val="solid"/>
            </a:ln>
          </c:spPr>
          <c:marker>
            <c:symbol val="square"/>
            <c:size val="8"/>
            <c:spPr>
              <a:solidFill>
                <a:srgbClr val="800080"/>
              </a:solidFill>
              <a:ln>
                <a:solidFill>
                  <a:srgbClr val="800080"/>
                </a:solidFill>
                <a:prstDash val="solid"/>
              </a:ln>
            </c:spPr>
          </c:marker>
          <c:dLbls>
            <c:dLbl>
              <c:idx val="0"/>
              <c:spPr>
                <a:noFill/>
                <a:ln w="25400">
                  <a:noFill/>
                </a:ln>
              </c:spPr>
              <c:txPr>
                <a:bodyPr/>
                <a:lstStyle/>
                <a:p>
                  <a:pPr>
                    <a:defRPr sz="800" b="1" i="0" u="none" strike="noStrike" baseline="0">
                      <a:solidFill>
                        <a:srgbClr val="000000"/>
                      </a:solidFill>
                      <a:latin typeface="Tahoma"/>
                      <a:ea typeface="Tahoma"/>
                      <a:cs typeface="Tahoma"/>
                    </a:defRPr>
                  </a:pPr>
                  <a:endParaRPr lang="it-IT"/>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4F3-4383-81D3-903FD5DFC8B9}"/>
                </c:ext>
                <c:ext xmlns:c15="http://schemas.microsoft.com/office/drawing/2012/chart" uri="{CE6537A1-D6FC-4f65-9D91-7224C49458BB}"/>
              </c:extLst>
            </c:dLbl>
            <c:dLbl>
              <c:idx val="6"/>
              <c:spPr>
                <a:noFill/>
                <a:ln w="25400">
                  <a:noFill/>
                </a:ln>
              </c:spPr>
              <c:txPr>
                <a:bodyPr/>
                <a:lstStyle/>
                <a:p>
                  <a:pPr>
                    <a:defRPr sz="800" b="1" i="0" u="none" strike="noStrike" baseline="0">
                      <a:solidFill>
                        <a:srgbClr val="000000"/>
                      </a:solidFill>
                      <a:latin typeface="Tahoma"/>
                      <a:ea typeface="Tahoma"/>
                      <a:cs typeface="Tahoma"/>
                    </a:defRPr>
                  </a:pPr>
                  <a:endParaRPr lang="it-IT"/>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74F3-4383-81D3-903FD5DFC8B9}"/>
                </c:ext>
                <c:ext xmlns:c15="http://schemas.microsoft.com/office/drawing/2012/chart" uri="{CE6537A1-D6FC-4f65-9D91-7224C49458BB}"/>
              </c:extLst>
            </c:dLbl>
            <c:dLbl>
              <c:idx val="7"/>
              <c:layout>
                <c:manualLayout>
                  <c:x val="-0.0524654933566976"/>
                  <c:y val="-0.0561722788064461"/>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74F3-4383-81D3-903FD5DFC8B9}"/>
                </c:ext>
                <c:ext xmlns:c15="http://schemas.microsoft.com/office/drawing/2012/chart" uri="{CE6537A1-D6FC-4f65-9D91-7224C49458BB}"/>
              </c:extLst>
            </c:dLbl>
            <c:dLbl>
              <c:idx val="8"/>
              <c:layout>
                <c:manualLayout>
                  <c:x val="-0.0502707804289897"/>
                  <c:y val="-0.0569283276450512"/>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74F3-4383-81D3-903FD5DFC8B9}"/>
                </c:ext>
                <c:ext xmlns:c15="http://schemas.microsoft.com/office/drawing/2012/chart" uri="{CE6537A1-D6FC-4f65-9D91-7224C49458BB}"/>
              </c:extLst>
            </c:dLbl>
            <c:dLbl>
              <c:idx val="9"/>
              <c:layout>
                <c:manualLayout>
                  <c:x val="-0.0199666818185838"/>
                  <c:y val="-0.0671672354948806"/>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74F3-4383-81D3-903FD5DFC8B9}"/>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grafici_status_uomini_ok!$A$3:$A$18</c:f>
              <c:numCache>
                <c:formatCode>General</c:formatCode>
                <c:ptCount val="16"/>
                <c:pt idx="0">
                  <c:v>1997.0</c:v>
                </c:pt>
                <c:pt idx="1">
                  <c:v>1998.0</c:v>
                </c:pt>
                <c:pt idx="2">
                  <c:v>1999.0</c:v>
                </c:pt>
                <c:pt idx="3">
                  <c:v>2000.0</c:v>
                </c:pt>
                <c:pt idx="4">
                  <c:v>2001.0</c:v>
                </c:pt>
                <c:pt idx="5">
                  <c:v>2002.0</c:v>
                </c:pt>
                <c:pt idx="6">
                  <c:v>2003.0</c:v>
                </c:pt>
                <c:pt idx="7">
                  <c:v>2005.0</c:v>
                </c:pt>
                <c:pt idx="8">
                  <c:v>2006.0</c:v>
                </c:pt>
                <c:pt idx="9">
                  <c:v>2007.0</c:v>
                </c:pt>
                <c:pt idx="10">
                  <c:v>2008.0</c:v>
                </c:pt>
                <c:pt idx="11">
                  <c:v>2009.0</c:v>
                </c:pt>
                <c:pt idx="12">
                  <c:v>2010.0</c:v>
                </c:pt>
                <c:pt idx="13">
                  <c:v>2011.0</c:v>
                </c:pt>
                <c:pt idx="14">
                  <c:v>2012.0</c:v>
                </c:pt>
                <c:pt idx="15">
                  <c:v>2013.0</c:v>
                </c:pt>
              </c:numCache>
            </c:numRef>
          </c:cat>
          <c:val>
            <c:numRef>
              <c:f>grafici_status_uomini_ok!$E$3:$E$18</c:f>
              <c:numCache>
                <c:formatCode>0.0</c:formatCode>
                <c:ptCount val="16"/>
                <c:pt idx="0">
                  <c:v>38.6</c:v>
                </c:pt>
                <c:pt idx="1">
                  <c:v>37.8</c:v>
                </c:pt>
                <c:pt idx="2">
                  <c:v>38.7</c:v>
                </c:pt>
                <c:pt idx="3">
                  <c:v>37.6</c:v>
                </c:pt>
                <c:pt idx="4">
                  <c:v>38.1</c:v>
                </c:pt>
                <c:pt idx="5">
                  <c:v>36.0</c:v>
                </c:pt>
                <c:pt idx="6">
                  <c:v>35.0</c:v>
                </c:pt>
                <c:pt idx="7">
                  <c:v>32.4</c:v>
                </c:pt>
                <c:pt idx="8">
                  <c:v>33.2</c:v>
                </c:pt>
                <c:pt idx="9">
                  <c:v>33.2</c:v>
                </c:pt>
                <c:pt idx="10">
                  <c:v>32.7</c:v>
                </c:pt>
                <c:pt idx="11">
                  <c:v>34.2</c:v>
                </c:pt>
                <c:pt idx="12">
                  <c:v>34.1</c:v>
                </c:pt>
                <c:pt idx="13">
                  <c:v>32.5</c:v>
                </c:pt>
                <c:pt idx="14">
                  <c:v>32.9</c:v>
                </c:pt>
                <c:pt idx="15">
                  <c:v>31.2</c:v>
                </c:pt>
              </c:numCache>
            </c:numRef>
          </c:val>
          <c:smooth val="0"/>
          <c:extLst xmlns:c16r2="http://schemas.microsoft.com/office/drawing/2015/06/chart">
            <c:ext xmlns:c16="http://schemas.microsoft.com/office/drawing/2014/chart" uri="{C3380CC4-5D6E-409C-BE32-E72D297353CC}">
              <c16:uniqueId val="{0000000F-74F3-4383-81D3-903FD5DFC8B9}"/>
            </c:ext>
          </c:extLst>
        </c:ser>
        <c:dLbls>
          <c:showLegendKey val="0"/>
          <c:showVal val="0"/>
          <c:showCatName val="0"/>
          <c:showSerName val="0"/>
          <c:showPercent val="0"/>
          <c:showBubbleSize val="0"/>
        </c:dLbls>
        <c:marker val="1"/>
        <c:smooth val="0"/>
        <c:axId val="-1859817376"/>
        <c:axId val="-1859814624"/>
      </c:lineChart>
      <c:catAx>
        <c:axId val="-185981737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ahoma"/>
                <a:ea typeface="Tahoma"/>
                <a:cs typeface="Tahoma"/>
              </a:defRPr>
            </a:pPr>
            <a:endParaRPr lang="it-IT"/>
          </a:p>
        </c:txPr>
        <c:crossAx val="-1859814624"/>
        <c:crosses val="autoZero"/>
        <c:auto val="1"/>
        <c:lblAlgn val="ctr"/>
        <c:lblOffset val="100"/>
        <c:tickLblSkip val="1"/>
        <c:tickMarkSkip val="1"/>
        <c:noMultiLvlLbl val="0"/>
      </c:catAx>
      <c:valAx>
        <c:axId val="-1859814624"/>
        <c:scaling>
          <c:orientation val="minMax"/>
          <c:min val="24.0"/>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ahoma"/>
                <a:ea typeface="Tahoma"/>
                <a:cs typeface="Tahoma"/>
              </a:defRPr>
            </a:pPr>
            <a:endParaRPr lang="it-IT"/>
          </a:p>
        </c:txPr>
        <c:crossAx val="-1859817376"/>
        <c:crosses val="autoZero"/>
        <c:crossBetween val="between"/>
      </c:valAx>
      <c:spPr>
        <a:solidFill>
          <a:srgbClr val="FFFFFF"/>
        </a:solidFill>
        <a:ln w="12700">
          <a:solidFill>
            <a:srgbClr val="808080"/>
          </a:solidFill>
          <a:prstDash val="solid"/>
        </a:ln>
      </c:spPr>
    </c:plotArea>
    <c:legend>
      <c:legendPos val="r"/>
      <c:layout>
        <c:manualLayout>
          <c:xMode val="edge"/>
          <c:yMode val="edge"/>
          <c:x val="0.563856085109287"/>
          <c:y val="0.0170648464163823"/>
          <c:w val="0.421687243137289"/>
          <c:h val="0.136518771331058"/>
        </c:manualLayout>
      </c:layout>
      <c:overlay val="0"/>
      <c:spPr>
        <a:solidFill>
          <a:srgbClr val="FFFFFF"/>
        </a:solidFill>
        <a:ln w="3175">
          <a:solidFill>
            <a:srgbClr val="000000"/>
          </a:solidFill>
          <a:prstDash val="solid"/>
        </a:ln>
      </c:spPr>
      <c:txPr>
        <a:bodyPr/>
        <a:lstStyle/>
        <a:p>
          <a:pPr>
            <a:defRPr sz="735" b="1" i="0" u="none" strike="noStrike" baseline="0">
              <a:solidFill>
                <a:srgbClr val="000000"/>
              </a:solidFill>
              <a:latin typeface="Tahoma"/>
              <a:ea typeface="Tahoma"/>
              <a:cs typeface="Tahoma"/>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none" strike="noStrike" baseline="0">
                <a:solidFill>
                  <a:srgbClr val="000000"/>
                </a:solidFill>
                <a:latin typeface="Arial"/>
                <a:ea typeface="Arial"/>
                <a:cs typeface="Arial"/>
              </a:defRPr>
            </a:pPr>
            <a:r>
              <a:rPr lang="it-IT"/>
              <a:t>UOMINI 25 ANNI E PIU'</a:t>
            </a:r>
          </a:p>
        </c:rich>
      </c:tx>
      <c:layout>
        <c:manualLayout>
          <c:xMode val="edge"/>
          <c:yMode val="edge"/>
          <c:x val="0.106888485015779"/>
          <c:y val="0.0168350721902363"/>
        </c:manualLayout>
      </c:layout>
      <c:overlay val="0"/>
      <c:spPr>
        <a:noFill/>
        <a:ln w="25400">
          <a:noFill/>
        </a:ln>
      </c:spPr>
    </c:title>
    <c:autoTitleDeleted val="0"/>
    <c:plotArea>
      <c:layout>
        <c:manualLayout>
          <c:layoutTarget val="inner"/>
          <c:xMode val="edge"/>
          <c:yMode val="edge"/>
          <c:x val="0.0926366870136753"/>
          <c:y val="0.0841753609511826"/>
          <c:w val="0.881236176463425"/>
          <c:h val="0.821551522883533"/>
        </c:manualLayout>
      </c:layout>
      <c:lineChart>
        <c:grouping val="standard"/>
        <c:varyColors val="0"/>
        <c:ser>
          <c:idx val="1"/>
          <c:order val="0"/>
          <c:tx>
            <c:strRef>
              <c:f>grafici_status_uomini_ok!$B$2</c:f>
              <c:strCache>
                <c:ptCount val="1"/>
                <c:pt idx="0">
                  <c:v>Titolo studio alto</c:v>
                </c:pt>
              </c:strCache>
            </c:strRef>
          </c:tx>
          <c:spPr>
            <a:ln w="25400">
              <a:solidFill>
                <a:srgbClr val="FF6600"/>
              </a:solidFill>
              <a:prstDash val="solid"/>
            </a:ln>
          </c:spPr>
          <c:marker>
            <c:symbol val="square"/>
            <c:size val="8"/>
            <c:spPr>
              <a:solidFill>
                <a:srgbClr val="FF6600"/>
              </a:solidFill>
              <a:ln>
                <a:solidFill>
                  <a:srgbClr val="FF6600"/>
                </a:solidFill>
                <a:prstDash val="solid"/>
              </a:ln>
            </c:spPr>
          </c:marker>
          <c:dLbls>
            <c:dLbl>
              <c:idx val="0"/>
              <c:layout>
                <c:manualLayout>
                  <c:x val="-0.0291455410411067"/>
                  <c:y val="-0.0449039687617317"/>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4CA-41B8-B1EB-892ED43A1126}"/>
                </c:ext>
                <c:ext xmlns:c15="http://schemas.microsoft.com/office/drawing/2012/chart" uri="{CE6537A1-D6FC-4f65-9D91-7224C49458BB}"/>
              </c:extLst>
            </c:dLbl>
            <c:dLbl>
              <c:idx val="6"/>
              <c:layout>
                <c:manualLayout>
                  <c:x val="-0.0362458854434296"/>
                  <c:y val="-0.0128537636898203"/>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4CA-41B8-B1EB-892ED43A1126}"/>
                </c:ext>
                <c:ext xmlns:c15="http://schemas.microsoft.com/office/drawing/2012/chart" uri="{CE6537A1-D6FC-4f65-9D91-7224C49458BB}"/>
              </c:extLst>
            </c:dLbl>
            <c:dLbl>
              <c:idx val="7"/>
              <c:layout>
                <c:manualLayout>
                  <c:x val="-0.0536606568184372"/>
                  <c:y val="-0.0730237253415947"/>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4CA-41B8-B1EB-892ED43A1126}"/>
                </c:ext>
                <c:ext xmlns:c15="http://schemas.microsoft.com/office/drawing/2012/chart" uri="{CE6537A1-D6FC-4f65-9D91-7224C49458BB}"/>
              </c:extLst>
            </c:dLbl>
            <c:dLbl>
              <c:idx val="8"/>
              <c:layout>
                <c:manualLayout>
                  <c:x val="-0.0734504784854587"/>
                  <c:y val="-0.0630862938648569"/>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4CA-41B8-B1EB-892ED43A1126}"/>
                </c:ext>
                <c:ext xmlns:c15="http://schemas.microsoft.com/office/drawing/2012/chart" uri="{CE6537A1-D6FC-4f65-9D91-7224C49458BB}"/>
              </c:extLst>
            </c:dLbl>
            <c:dLbl>
              <c:idx val="9"/>
              <c:layout>
                <c:manualLayout>
                  <c:x val="-0.0220574191064084"/>
                  <c:y val="-0.0461421471163511"/>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4CA-41B8-B1EB-892ED43A1126}"/>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grafici_status_uomini_ok!$A$3:$A$18</c:f>
              <c:numCache>
                <c:formatCode>General</c:formatCode>
                <c:ptCount val="16"/>
                <c:pt idx="0">
                  <c:v>1997.0</c:v>
                </c:pt>
                <c:pt idx="1">
                  <c:v>1998.0</c:v>
                </c:pt>
                <c:pt idx="2">
                  <c:v>1999.0</c:v>
                </c:pt>
                <c:pt idx="3">
                  <c:v>2000.0</c:v>
                </c:pt>
                <c:pt idx="4">
                  <c:v>2001.0</c:v>
                </c:pt>
                <c:pt idx="5">
                  <c:v>2002.0</c:v>
                </c:pt>
                <c:pt idx="6">
                  <c:v>2003.0</c:v>
                </c:pt>
                <c:pt idx="7">
                  <c:v>2005.0</c:v>
                </c:pt>
                <c:pt idx="8">
                  <c:v>2006.0</c:v>
                </c:pt>
                <c:pt idx="9">
                  <c:v>2007.0</c:v>
                </c:pt>
                <c:pt idx="10">
                  <c:v>2008.0</c:v>
                </c:pt>
                <c:pt idx="11">
                  <c:v>2009.0</c:v>
                </c:pt>
                <c:pt idx="12">
                  <c:v>2010.0</c:v>
                </c:pt>
                <c:pt idx="13">
                  <c:v>2011.0</c:v>
                </c:pt>
                <c:pt idx="14">
                  <c:v>2012.0</c:v>
                </c:pt>
                <c:pt idx="15">
                  <c:v>2013.0</c:v>
                </c:pt>
              </c:numCache>
            </c:numRef>
          </c:cat>
          <c:val>
            <c:numRef>
              <c:f>grafici_status_uomini_ok!$B$3:$B$18</c:f>
              <c:numCache>
                <c:formatCode>0.0</c:formatCode>
                <c:ptCount val="16"/>
                <c:pt idx="0">
                  <c:v>31.6</c:v>
                </c:pt>
                <c:pt idx="1">
                  <c:v>30.3</c:v>
                </c:pt>
                <c:pt idx="2">
                  <c:v>30.1</c:v>
                </c:pt>
                <c:pt idx="3">
                  <c:v>31.2</c:v>
                </c:pt>
                <c:pt idx="4">
                  <c:v>30.8</c:v>
                </c:pt>
                <c:pt idx="5">
                  <c:v>30.5</c:v>
                </c:pt>
                <c:pt idx="6">
                  <c:v>30.9</c:v>
                </c:pt>
                <c:pt idx="7">
                  <c:v>26.1</c:v>
                </c:pt>
                <c:pt idx="8">
                  <c:v>27.9</c:v>
                </c:pt>
                <c:pt idx="9">
                  <c:v>26.7</c:v>
                </c:pt>
                <c:pt idx="10">
                  <c:v>26.9</c:v>
                </c:pt>
                <c:pt idx="11">
                  <c:v>28.3</c:v>
                </c:pt>
                <c:pt idx="12">
                  <c:v>28.6</c:v>
                </c:pt>
                <c:pt idx="13">
                  <c:v>27.8</c:v>
                </c:pt>
                <c:pt idx="14">
                  <c:v>26.5</c:v>
                </c:pt>
                <c:pt idx="15">
                  <c:v>24.7</c:v>
                </c:pt>
              </c:numCache>
            </c:numRef>
          </c:val>
          <c:smooth val="0"/>
          <c:extLst xmlns:c16r2="http://schemas.microsoft.com/office/drawing/2015/06/chart">
            <c:ext xmlns:c16="http://schemas.microsoft.com/office/drawing/2014/chart" uri="{C3380CC4-5D6E-409C-BE32-E72D297353CC}">
              <c16:uniqueId val="{00000005-24CA-41B8-B1EB-892ED43A1126}"/>
            </c:ext>
          </c:extLst>
        </c:ser>
        <c:ser>
          <c:idx val="2"/>
          <c:order val="1"/>
          <c:tx>
            <c:strRef>
              <c:f>grafici_status_uomini_ok!$C$2</c:f>
              <c:strCache>
                <c:ptCount val="1"/>
                <c:pt idx="0">
                  <c:v>Titolo studio basso</c:v>
                </c:pt>
              </c:strCache>
            </c:strRef>
          </c:tx>
          <c:spPr>
            <a:ln w="25400">
              <a:solidFill>
                <a:srgbClr val="008080"/>
              </a:solidFill>
              <a:prstDash val="solid"/>
            </a:ln>
          </c:spPr>
          <c:marker>
            <c:symbol val="triangle"/>
            <c:size val="8"/>
            <c:spPr>
              <a:solidFill>
                <a:srgbClr val="008080"/>
              </a:solidFill>
              <a:ln>
                <a:solidFill>
                  <a:srgbClr val="008080"/>
                </a:solidFill>
                <a:prstDash val="solid"/>
              </a:ln>
            </c:spPr>
          </c:marker>
          <c:dLbls>
            <c:dLbl>
              <c:idx val="0"/>
              <c:layout>
                <c:manualLayout>
                  <c:x val="-0.0291455410411067"/>
                  <c:y val="-0.0621211553970769"/>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4CA-41B8-B1EB-892ED43A1126}"/>
                </c:ext>
                <c:ext xmlns:c15="http://schemas.microsoft.com/office/drawing/2012/chart" uri="{CE6537A1-D6FC-4f65-9D91-7224C49458BB}"/>
              </c:extLst>
            </c:dLbl>
            <c:dLbl>
              <c:idx val="6"/>
              <c:layout>
                <c:manualLayout>
                  <c:x val="-0.0362458854434296"/>
                  <c:y val="-0.0433389202234722"/>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4CA-41B8-B1EB-892ED43A1126}"/>
                </c:ext>
                <c:ext xmlns:c15="http://schemas.microsoft.com/office/drawing/2012/chart" uri="{CE6537A1-D6FC-4f65-9D91-7224C49458BB}"/>
              </c:extLst>
            </c:dLbl>
            <c:dLbl>
              <c:idx val="7"/>
              <c:layout>
                <c:manualLayout>
                  <c:x val="-0.044159458150368"/>
                  <c:y val="-0.0717494244616637"/>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4CA-41B8-B1EB-892ED43A1126}"/>
                </c:ext>
                <c:ext xmlns:c15="http://schemas.microsoft.com/office/drawing/2012/chart" uri="{CE6537A1-D6FC-4f65-9D91-7224C49458BB}"/>
              </c:extLst>
            </c:dLbl>
            <c:dLbl>
              <c:idx val="8"/>
              <c:layout>
                <c:manualLayout>
                  <c:x val="-0.0544480811493207"/>
                  <c:y val="-0.0616664424101777"/>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4CA-41B8-B1EB-892ED43A1126}"/>
                </c:ext>
                <c:ext xmlns:c15="http://schemas.microsoft.com/office/drawing/2012/chart" uri="{CE6537A1-D6FC-4f65-9D91-7224C49458BB}"/>
              </c:extLst>
            </c:dLbl>
            <c:dLbl>
              <c:idx val="9"/>
              <c:layout>
                <c:manualLayout>
                  <c:x val="-0.0244327187734261"/>
                  <c:y val="-0.0700565331201456"/>
                </c:manualLayout>
              </c:layout>
              <c:spPr>
                <a:noFill/>
                <a:ln w="25400">
                  <a:noFill/>
                </a:ln>
              </c:spPr>
              <c:txPr>
                <a:bodyPr/>
                <a:lstStyle/>
                <a:p>
                  <a:pPr>
                    <a:defRPr sz="800" b="1" i="0" u="none" strike="noStrike" baseline="0">
                      <a:solidFill>
                        <a:srgbClr val="000000"/>
                      </a:solidFill>
                      <a:latin typeface="Tahoma"/>
                      <a:ea typeface="Tahoma"/>
                      <a:cs typeface="Tahoma"/>
                    </a:defRPr>
                  </a:pPr>
                  <a:endParaRPr lang="it-IT"/>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4CA-41B8-B1EB-892ED43A1126}"/>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grafici_status_uomini_ok!$A$3:$A$18</c:f>
              <c:numCache>
                <c:formatCode>General</c:formatCode>
                <c:ptCount val="16"/>
                <c:pt idx="0">
                  <c:v>1997.0</c:v>
                </c:pt>
                <c:pt idx="1">
                  <c:v>1998.0</c:v>
                </c:pt>
                <c:pt idx="2">
                  <c:v>1999.0</c:v>
                </c:pt>
                <c:pt idx="3">
                  <c:v>2000.0</c:v>
                </c:pt>
                <c:pt idx="4">
                  <c:v>2001.0</c:v>
                </c:pt>
                <c:pt idx="5">
                  <c:v>2002.0</c:v>
                </c:pt>
                <c:pt idx="6">
                  <c:v>2003.0</c:v>
                </c:pt>
                <c:pt idx="7">
                  <c:v>2005.0</c:v>
                </c:pt>
                <c:pt idx="8">
                  <c:v>2006.0</c:v>
                </c:pt>
                <c:pt idx="9">
                  <c:v>2007.0</c:v>
                </c:pt>
                <c:pt idx="10">
                  <c:v>2008.0</c:v>
                </c:pt>
                <c:pt idx="11">
                  <c:v>2009.0</c:v>
                </c:pt>
                <c:pt idx="12">
                  <c:v>2010.0</c:v>
                </c:pt>
                <c:pt idx="13">
                  <c:v>2011.0</c:v>
                </c:pt>
                <c:pt idx="14">
                  <c:v>2012.0</c:v>
                </c:pt>
                <c:pt idx="15">
                  <c:v>2013.0</c:v>
                </c:pt>
              </c:numCache>
            </c:numRef>
          </c:cat>
          <c:val>
            <c:numRef>
              <c:f>grafici_status_uomini_ok!$C$3:$C$18</c:f>
              <c:numCache>
                <c:formatCode>0.0</c:formatCode>
                <c:ptCount val="16"/>
                <c:pt idx="0">
                  <c:v>35.8</c:v>
                </c:pt>
                <c:pt idx="1">
                  <c:v>34.7</c:v>
                </c:pt>
                <c:pt idx="2">
                  <c:v>34.9</c:v>
                </c:pt>
                <c:pt idx="3">
                  <c:v>33.4</c:v>
                </c:pt>
                <c:pt idx="4">
                  <c:v>33.0</c:v>
                </c:pt>
                <c:pt idx="5">
                  <c:v>32.7</c:v>
                </c:pt>
                <c:pt idx="6">
                  <c:v>32.9</c:v>
                </c:pt>
                <c:pt idx="7">
                  <c:v>30.6</c:v>
                </c:pt>
                <c:pt idx="8">
                  <c:v>30.8</c:v>
                </c:pt>
                <c:pt idx="9">
                  <c:v>30.5</c:v>
                </c:pt>
                <c:pt idx="10">
                  <c:v>30.6</c:v>
                </c:pt>
                <c:pt idx="11">
                  <c:v>31.8</c:v>
                </c:pt>
                <c:pt idx="12">
                  <c:v>30.8</c:v>
                </c:pt>
                <c:pt idx="13">
                  <c:v>29.9</c:v>
                </c:pt>
                <c:pt idx="14">
                  <c:v>30.0</c:v>
                </c:pt>
                <c:pt idx="15">
                  <c:v>28.4</c:v>
                </c:pt>
              </c:numCache>
            </c:numRef>
          </c:val>
          <c:smooth val="0"/>
          <c:extLst xmlns:c16r2="http://schemas.microsoft.com/office/drawing/2015/06/chart">
            <c:ext xmlns:c16="http://schemas.microsoft.com/office/drawing/2014/chart" uri="{C3380CC4-5D6E-409C-BE32-E72D297353CC}">
              <c16:uniqueId val="{0000000B-24CA-41B8-B1EB-892ED43A1126}"/>
            </c:ext>
          </c:extLst>
        </c:ser>
        <c:dLbls>
          <c:showLegendKey val="0"/>
          <c:showVal val="0"/>
          <c:showCatName val="0"/>
          <c:showSerName val="0"/>
          <c:showPercent val="0"/>
          <c:showBubbleSize val="0"/>
        </c:dLbls>
        <c:marker val="1"/>
        <c:smooth val="0"/>
        <c:axId val="-1859772400"/>
        <c:axId val="-1859769648"/>
      </c:lineChart>
      <c:catAx>
        <c:axId val="-1859772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ahoma"/>
                <a:ea typeface="Tahoma"/>
                <a:cs typeface="Tahoma"/>
              </a:defRPr>
            </a:pPr>
            <a:endParaRPr lang="it-IT"/>
          </a:p>
        </c:txPr>
        <c:crossAx val="-1859769648"/>
        <c:crosses val="autoZero"/>
        <c:auto val="1"/>
        <c:lblAlgn val="ctr"/>
        <c:lblOffset val="100"/>
        <c:tickLblSkip val="1"/>
        <c:tickMarkSkip val="1"/>
        <c:noMultiLvlLbl val="0"/>
      </c:catAx>
      <c:valAx>
        <c:axId val="-1859769648"/>
        <c:scaling>
          <c:orientation val="minMax"/>
          <c:max val="40.0"/>
          <c:min val="24.0"/>
        </c:scaling>
        <c:delete val="0"/>
        <c:axPos val="l"/>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800" b="1" i="0" u="none" strike="noStrike" baseline="0">
                <a:solidFill>
                  <a:srgbClr val="000000"/>
                </a:solidFill>
                <a:latin typeface="Tahoma"/>
                <a:ea typeface="Tahoma"/>
                <a:cs typeface="Tahoma"/>
              </a:defRPr>
            </a:pPr>
            <a:endParaRPr lang="it-IT"/>
          </a:p>
        </c:txPr>
        <c:crossAx val="-1859772400"/>
        <c:crosses val="autoZero"/>
        <c:crossBetween val="between"/>
      </c:valAx>
      <c:spPr>
        <a:solidFill>
          <a:srgbClr val="FFFFFF"/>
        </a:solidFill>
        <a:ln w="12700">
          <a:solidFill>
            <a:srgbClr val="808080"/>
          </a:solidFill>
          <a:prstDash val="solid"/>
        </a:ln>
      </c:spPr>
    </c:plotArea>
    <c:legend>
      <c:legendPos val="r"/>
      <c:layout>
        <c:manualLayout>
          <c:xMode val="edge"/>
          <c:yMode val="edge"/>
          <c:x val="0.591449617087312"/>
          <c:y val="0.0235691010663308"/>
          <c:w val="0.391924445057863"/>
          <c:h val="0.114478490893606"/>
        </c:manualLayout>
      </c:layout>
      <c:overlay val="0"/>
      <c:spPr>
        <a:solidFill>
          <a:srgbClr val="FFFFFF"/>
        </a:solidFill>
        <a:ln w="3175">
          <a:solidFill>
            <a:srgbClr val="000000"/>
          </a:solidFill>
          <a:prstDash val="solid"/>
        </a:ln>
      </c:spPr>
      <c:txPr>
        <a:bodyPr/>
        <a:lstStyle/>
        <a:p>
          <a:pPr>
            <a:defRPr sz="735" b="1" i="0" u="none" strike="noStrike" baseline="0">
              <a:solidFill>
                <a:srgbClr val="000000"/>
              </a:solidFill>
              <a:latin typeface="Tahoma"/>
              <a:ea typeface="Tahoma"/>
              <a:cs typeface="Tahoma"/>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Times New Roman"/>
                <a:ea typeface="Times New Roman"/>
                <a:cs typeface="Times New Roman"/>
              </a:defRPr>
            </a:pPr>
            <a:r>
              <a:rPr lang="it-IT"/>
              <a:t>Fumo abituale</a:t>
            </a:r>
          </a:p>
        </c:rich>
      </c:tx>
      <c:layout/>
      <c:overlay val="0"/>
      <c:spPr>
        <a:noFill/>
        <a:ln w="25400">
          <a:noFill/>
        </a:ln>
      </c:spPr>
    </c:title>
    <c:autoTitleDeleted val="0"/>
    <c:plotArea>
      <c:layout>
        <c:manualLayout>
          <c:layoutTarget val="inner"/>
          <c:xMode val="edge"/>
          <c:yMode val="edge"/>
          <c:x val="0.082559820867462"/>
          <c:y val="0.181147671484268"/>
          <c:w val="0.887929783424959"/>
          <c:h val="0.388806249677925"/>
        </c:manualLayout>
      </c:layout>
      <c:barChart>
        <c:barDir val="col"/>
        <c:grouping val="clustered"/>
        <c:varyColors val="0"/>
        <c:ser>
          <c:idx val="1"/>
          <c:order val="0"/>
          <c:tx>
            <c:strRef>
              <c:f>ita_ue!$C$3</c:f>
              <c:strCache>
                <c:ptCount val="1"/>
                <c:pt idx="0">
                  <c:v>Ita</c:v>
                </c:pt>
              </c:strCache>
            </c:strRef>
          </c:tx>
          <c:spPr>
            <a:solidFill>
              <a:schemeClr val="bg1">
                <a:lumMod val="65000"/>
              </a:schemeClr>
            </a:solidFill>
            <a:ln>
              <a:noFill/>
            </a:ln>
            <a:effectLst/>
          </c:spPr>
          <c:invertIfNegative val="0"/>
          <c:dLbls>
            <c:dLbl>
              <c:idx val="0"/>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5"/>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0"/>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ita_ue!$C$4:$C$17</c:f>
              <c:numCache>
                <c:formatCode>#,##0.0</c:formatCode>
                <c:ptCount val="14"/>
                <c:pt idx="0">
                  <c:v>18.3</c:v>
                </c:pt>
                <c:pt idx="1">
                  <c:v>18.5</c:v>
                </c:pt>
                <c:pt idx="2">
                  <c:v>19.4</c:v>
                </c:pt>
                <c:pt idx="3">
                  <c:v>14.4</c:v>
                </c:pt>
                <c:pt idx="5">
                  <c:v>23.1</c:v>
                </c:pt>
                <c:pt idx="6">
                  <c:v>25.1</c:v>
                </c:pt>
                <c:pt idx="7">
                  <c:v>22.6</c:v>
                </c:pt>
                <c:pt idx="8">
                  <c:v>17.8</c:v>
                </c:pt>
                <c:pt idx="10">
                  <c:v>13.8</c:v>
                </c:pt>
                <c:pt idx="11">
                  <c:v>12.7</c:v>
                </c:pt>
                <c:pt idx="12">
                  <c:v>16.3</c:v>
                </c:pt>
                <c:pt idx="13">
                  <c:v>11.4</c:v>
                </c:pt>
              </c:numCache>
            </c:numRef>
          </c:val>
        </c:ser>
        <c:dLbls>
          <c:showLegendKey val="0"/>
          <c:showVal val="0"/>
          <c:showCatName val="0"/>
          <c:showSerName val="0"/>
          <c:showPercent val="0"/>
          <c:showBubbleSize val="0"/>
        </c:dLbls>
        <c:gapWidth val="90"/>
        <c:overlap val="100"/>
        <c:axId val="-1940307552"/>
        <c:axId val="-1940302608"/>
      </c:barChart>
      <c:lineChart>
        <c:grouping val="standard"/>
        <c:varyColors val="0"/>
        <c:ser>
          <c:idx val="2"/>
          <c:order val="1"/>
          <c:tx>
            <c:strRef>
              <c:f>ita_ue!$D$3</c:f>
              <c:strCache>
                <c:ptCount val="1"/>
                <c:pt idx="0">
                  <c:v>UE</c:v>
                </c:pt>
              </c:strCache>
            </c:strRef>
          </c:tx>
          <c:spPr>
            <a:ln w="19050">
              <a:noFill/>
            </a:ln>
          </c:spPr>
          <c:marker>
            <c:symbol val="circle"/>
            <c:size val="5"/>
            <c:spPr>
              <a:solidFill>
                <a:schemeClr val="tx1">
                  <a:lumMod val="65000"/>
                  <a:lumOff val="35000"/>
                </a:schemeClr>
              </a:solidFill>
              <a:ln w="9525">
                <a:noFill/>
              </a:ln>
              <a:effectLst/>
            </c:spPr>
          </c:marker>
          <c:dLbls>
            <c:dLbl>
              <c:idx val="0"/>
              <c:layout>
                <c:manualLayout>
                  <c:x val="-0.0287511203787149"/>
                  <c:y val="-0.0462962962962963"/>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59389004733936"/>
                  <c:y val="-0.0416666666666667"/>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335429737751675"/>
                  <c:y val="-0.0416666666666667"/>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ita_ue!$D$4:$D$17</c:f>
              <c:numCache>
                <c:formatCode>#,##0.0</c:formatCode>
                <c:ptCount val="14"/>
                <c:pt idx="0">
                  <c:v>19.7</c:v>
                </c:pt>
                <c:pt idx="1">
                  <c:v>21.1</c:v>
                </c:pt>
                <c:pt idx="2">
                  <c:v>22.8</c:v>
                </c:pt>
                <c:pt idx="3">
                  <c:v>13.1</c:v>
                </c:pt>
                <c:pt idx="5">
                  <c:v>23.8</c:v>
                </c:pt>
                <c:pt idx="6">
                  <c:v>28.3</c:v>
                </c:pt>
                <c:pt idx="7">
                  <c:v>26.6</c:v>
                </c:pt>
                <c:pt idx="8">
                  <c:v>14.9</c:v>
                </c:pt>
                <c:pt idx="10">
                  <c:v>15.8</c:v>
                </c:pt>
                <c:pt idx="11">
                  <c:v>15.2</c:v>
                </c:pt>
                <c:pt idx="12">
                  <c:v>19.1</c:v>
                </c:pt>
                <c:pt idx="13">
                  <c:v>11.4</c:v>
                </c:pt>
              </c:numCache>
            </c:numRef>
          </c:val>
          <c:smooth val="0"/>
        </c:ser>
        <c:dLbls>
          <c:showLegendKey val="0"/>
          <c:showVal val="0"/>
          <c:showCatName val="0"/>
          <c:showSerName val="0"/>
          <c:showPercent val="0"/>
          <c:showBubbleSize val="0"/>
        </c:dLbls>
        <c:marker val="1"/>
        <c:smooth val="0"/>
        <c:axId val="-1940307552"/>
        <c:axId val="-1940302608"/>
      </c:lineChart>
      <c:catAx>
        <c:axId val="-194030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800" b="0" i="0" u="none" strike="noStrike" baseline="0">
                <a:solidFill>
                  <a:srgbClr val="000000"/>
                </a:solidFill>
                <a:latin typeface="Times New Roman"/>
                <a:ea typeface="Times New Roman"/>
                <a:cs typeface="Times New Roman"/>
              </a:defRPr>
            </a:pPr>
            <a:endParaRPr lang="it-IT"/>
          </a:p>
        </c:txPr>
        <c:crossAx val="-1940302608"/>
        <c:crosses val="autoZero"/>
        <c:auto val="1"/>
        <c:lblAlgn val="ctr"/>
        <c:lblOffset val="100"/>
        <c:noMultiLvlLbl val="0"/>
      </c:catAx>
      <c:valAx>
        <c:axId val="-1940302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6350">
            <a:noFill/>
          </a:ln>
        </c:spPr>
        <c:txPr>
          <a:bodyPr rot="0" vert="horz"/>
          <a:lstStyle/>
          <a:p>
            <a:pPr>
              <a:defRPr sz="800" b="0" i="0" u="none" strike="noStrike" baseline="0">
                <a:solidFill>
                  <a:srgbClr val="000000"/>
                </a:solidFill>
                <a:latin typeface="Times New Roman"/>
                <a:ea typeface="Times New Roman"/>
                <a:cs typeface="Times New Roman"/>
              </a:defRPr>
            </a:pPr>
            <a:endParaRPr lang="it-IT"/>
          </a:p>
        </c:txPr>
        <c:crossAx val="-1940307552"/>
        <c:crosses val="autoZero"/>
        <c:crossBetween val="between"/>
      </c:valAx>
      <c:spPr>
        <a:noFill/>
        <a:ln w="25400">
          <a:noFill/>
        </a:ln>
      </c:spPr>
    </c:plotArea>
    <c:legend>
      <c:legendPos val="b"/>
      <c:layout>
        <c:manualLayout>
          <c:xMode val="edge"/>
          <c:yMode val="edge"/>
          <c:x val="0.433674124067825"/>
          <c:y val="0.937117842021572"/>
          <c:w val="0.129968753905762"/>
          <c:h val="0.0628821579784279"/>
        </c:manualLayout>
      </c:layout>
      <c:overlay val="0"/>
      <c:spPr>
        <a:noFill/>
        <a:ln w="25400">
          <a:noFill/>
        </a:ln>
      </c:spPr>
      <c:txPr>
        <a:bodyPr/>
        <a:lstStyle/>
        <a:p>
          <a:pPr>
            <a:defRPr sz="735" b="0" i="0" u="none" strike="noStrike" baseline="0">
              <a:solidFill>
                <a:srgbClr val="000000"/>
              </a:solidFill>
              <a:latin typeface="Times New Roman"/>
              <a:ea typeface="Times New Roman"/>
              <a:cs typeface="Times New Roman"/>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b="0" i="0" u="none" strike="noStrike" baseline="0">
          <a:solidFill>
            <a:srgbClr val="000000"/>
          </a:solidFill>
          <a:latin typeface="Times New Roman"/>
          <a:ea typeface="Times New Roman"/>
          <a:cs typeface="Times New Roman"/>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Times New Roman"/>
                <a:ea typeface="Times New Roman"/>
                <a:cs typeface="Times New Roman"/>
              </a:defRPr>
            </a:pPr>
            <a:r>
              <a:rPr lang="it-IT"/>
              <a:t>Obesità (BMI&gt;=30)</a:t>
            </a:r>
          </a:p>
        </c:rich>
      </c:tx>
      <c:layout/>
      <c:overlay val="0"/>
      <c:spPr>
        <a:noFill/>
        <a:ln w="25400">
          <a:noFill/>
        </a:ln>
      </c:spPr>
    </c:title>
    <c:autoTitleDeleted val="0"/>
    <c:plotArea>
      <c:layout>
        <c:manualLayout>
          <c:layoutTarget val="inner"/>
          <c:xMode val="edge"/>
          <c:yMode val="edge"/>
          <c:x val="0.0759528816871754"/>
          <c:y val="0.141575757575758"/>
          <c:w val="0.890637846845395"/>
          <c:h val="0.430902791696493"/>
        </c:manualLayout>
      </c:layout>
      <c:barChart>
        <c:barDir val="col"/>
        <c:grouping val="clustered"/>
        <c:varyColors val="0"/>
        <c:ser>
          <c:idx val="1"/>
          <c:order val="0"/>
          <c:tx>
            <c:strRef>
              <c:f>ita_ue!$K$3</c:f>
              <c:strCache>
                <c:ptCount val="1"/>
                <c:pt idx="0">
                  <c:v>Ita</c:v>
                </c:pt>
              </c:strCache>
            </c:strRef>
          </c:tx>
          <c:spPr>
            <a:solidFill>
              <a:schemeClr val="bg1">
                <a:lumMod val="65000"/>
              </a:schemeClr>
            </a:solidFill>
            <a:ln>
              <a:noFill/>
            </a:ln>
            <a:effectLst/>
          </c:spPr>
          <c:invertIfNegative val="0"/>
          <c:dLbls>
            <c:dLbl>
              <c:idx val="0"/>
              <c:layout>
                <c:manualLayout>
                  <c:x val="-6.93889390390726E-18"/>
                  <c:y val="0.10641221930592"/>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0"/>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ita_ue!$K$4:$K$17</c:f>
              <c:numCache>
                <c:formatCode>General</c:formatCode>
                <c:ptCount val="14"/>
                <c:pt idx="0">
                  <c:v>10.8</c:v>
                </c:pt>
                <c:pt idx="1">
                  <c:v>14.5</c:v>
                </c:pt>
                <c:pt idx="2">
                  <c:v>7.9</c:v>
                </c:pt>
                <c:pt idx="3">
                  <c:v>6.0</c:v>
                </c:pt>
                <c:pt idx="5">
                  <c:v>11.3</c:v>
                </c:pt>
                <c:pt idx="6">
                  <c:v>14.3</c:v>
                </c:pt>
                <c:pt idx="7">
                  <c:v>9.1</c:v>
                </c:pt>
                <c:pt idx="8">
                  <c:v>7.3</c:v>
                </c:pt>
                <c:pt idx="10">
                  <c:v>10.3</c:v>
                </c:pt>
                <c:pt idx="11">
                  <c:v>14.7</c:v>
                </c:pt>
                <c:pt idx="12">
                  <c:v>6.8</c:v>
                </c:pt>
                <c:pt idx="13">
                  <c:v>4.9</c:v>
                </c:pt>
              </c:numCache>
            </c:numRef>
          </c:val>
        </c:ser>
        <c:dLbls>
          <c:showLegendKey val="0"/>
          <c:showVal val="0"/>
          <c:showCatName val="0"/>
          <c:showSerName val="0"/>
          <c:showPercent val="0"/>
          <c:showBubbleSize val="0"/>
        </c:dLbls>
        <c:gapWidth val="90"/>
        <c:overlap val="100"/>
        <c:axId val="-1859549920"/>
        <c:axId val="-1859547168"/>
      </c:barChart>
      <c:lineChart>
        <c:grouping val="standard"/>
        <c:varyColors val="0"/>
        <c:ser>
          <c:idx val="2"/>
          <c:order val="1"/>
          <c:tx>
            <c:strRef>
              <c:f>ita_ue!$L$3</c:f>
              <c:strCache>
                <c:ptCount val="1"/>
                <c:pt idx="0">
                  <c:v>UE</c:v>
                </c:pt>
              </c:strCache>
            </c:strRef>
          </c:tx>
          <c:spPr>
            <a:ln w="19050">
              <a:noFill/>
            </a:ln>
          </c:spPr>
          <c:marker>
            <c:symbol val="circle"/>
            <c:size val="5"/>
            <c:spPr>
              <a:solidFill>
                <a:schemeClr val="tx1">
                  <a:lumMod val="65000"/>
                  <a:lumOff val="35000"/>
                </a:schemeClr>
              </a:solidFill>
              <a:ln w="9525">
                <a:noFill/>
              </a:ln>
              <a:effectLst/>
            </c:spPr>
          </c:marker>
          <c:dLbls>
            <c:dLbl>
              <c:idx val="0"/>
              <c:layout>
                <c:manualLayout>
                  <c:x val="-0.0359389004733936"/>
                  <c:y val="-0.0416666666666667"/>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87511203787149"/>
                  <c:y val="-0.0462962962962963"/>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359389004733937"/>
                  <c:y val="-0.0509259259259259"/>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ita_ue!$L$4:$L$17</c:f>
              <c:numCache>
                <c:formatCode>General</c:formatCode>
                <c:ptCount val="14"/>
                <c:pt idx="0">
                  <c:v>15.9</c:v>
                </c:pt>
                <c:pt idx="1">
                  <c:v>19.9</c:v>
                </c:pt>
                <c:pt idx="2">
                  <c:v>16.0</c:v>
                </c:pt>
                <c:pt idx="3">
                  <c:v>11.5</c:v>
                </c:pt>
                <c:pt idx="5">
                  <c:v>16.1</c:v>
                </c:pt>
                <c:pt idx="6">
                  <c:v>18.4</c:v>
                </c:pt>
                <c:pt idx="7">
                  <c:v>16.8</c:v>
                </c:pt>
                <c:pt idx="8">
                  <c:v>12.7</c:v>
                </c:pt>
                <c:pt idx="10">
                  <c:v>15.7</c:v>
                </c:pt>
                <c:pt idx="11">
                  <c:v>21.0</c:v>
                </c:pt>
                <c:pt idx="12">
                  <c:v>15.2</c:v>
                </c:pt>
                <c:pt idx="13">
                  <c:v>10.4</c:v>
                </c:pt>
              </c:numCache>
            </c:numRef>
          </c:val>
          <c:smooth val="0"/>
        </c:ser>
        <c:dLbls>
          <c:showLegendKey val="0"/>
          <c:showVal val="0"/>
          <c:showCatName val="0"/>
          <c:showSerName val="0"/>
          <c:showPercent val="0"/>
          <c:showBubbleSize val="0"/>
        </c:dLbls>
        <c:marker val="1"/>
        <c:smooth val="0"/>
        <c:axId val="-1859549920"/>
        <c:axId val="-1859547168"/>
      </c:lineChart>
      <c:catAx>
        <c:axId val="-185954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800" b="0" i="0" u="none" strike="noStrike" baseline="0">
                <a:solidFill>
                  <a:srgbClr val="000000"/>
                </a:solidFill>
                <a:latin typeface="Times New Roman"/>
                <a:ea typeface="Times New Roman"/>
                <a:cs typeface="Times New Roman"/>
              </a:defRPr>
            </a:pPr>
            <a:endParaRPr lang="it-IT"/>
          </a:p>
        </c:txPr>
        <c:crossAx val="-1859547168"/>
        <c:crosses val="autoZero"/>
        <c:auto val="1"/>
        <c:lblAlgn val="ctr"/>
        <c:lblOffset val="100"/>
        <c:noMultiLvlLbl val="0"/>
      </c:catAx>
      <c:valAx>
        <c:axId val="-185954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1000" b="0" i="0" u="none" strike="noStrike" baseline="0">
                <a:solidFill>
                  <a:srgbClr val="000000"/>
                </a:solidFill>
                <a:latin typeface="Times New Roman"/>
                <a:ea typeface="Times New Roman"/>
                <a:cs typeface="Times New Roman"/>
              </a:defRPr>
            </a:pPr>
            <a:endParaRPr lang="it-IT"/>
          </a:p>
        </c:txPr>
        <c:crossAx val="-1859549920"/>
        <c:crosses val="autoZero"/>
        <c:crossBetween val="between"/>
      </c:valAx>
      <c:spPr>
        <a:noFill/>
        <a:ln w="25400">
          <a:noFill/>
        </a:ln>
      </c:spPr>
    </c:plotArea>
    <c:legend>
      <c:legendPos val="b"/>
      <c:layout>
        <c:manualLayout>
          <c:xMode val="edge"/>
          <c:yMode val="edge"/>
          <c:x val="0.390572993444313"/>
          <c:y val="0.913836315915056"/>
          <c:w val="0.236244195337284"/>
          <c:h val="0.0716182295394894"/>
        </c:manualLayout>
      </c:layout>
      <c:overlay val="0"/>
      <c:spPr>
        <a:noFill/>
        <a:ln w="25400">
          <a:noFill/>
        </a:ln>
      </c:spPr>
      <c:txPr>
        <a:bodyPr/>
        <a:lstStyle/>
        <a:p>
          <a:pPr>
            <a:defRPr sz="735" b="0" i="0" u="none" strike="noStrike" baseline="0">
              <a:solidFill>
                <a:srgbClr val="000000"/>
              </a:solidFill>
              <a:latin typeface="Times New Roman"/>
              <a:ea typeface="Times New Roman"/>
              <a:cs typeface="Times New Roman"/>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Times New Roman"/>
          <a:ea typeface="Times New Roman"/>
          <a:cs typeface="Times New Roman"/>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i="0" u="none" strike="noStrike" baseline="0">
                <a:solidFill>
                  <a:srgbClr val="000000"/>
                </a:solidFill>
                <a:latin typeface="Times New Roman"/>
                <a:ea typeface="Times New Roman"/>
                <a:cs typeface="Times New Roman"/>
              </a:defRPr>
            </a:pPr>
            <a:r>
              <a:rPr lang="it-IT" sz="800" b="1" i="0" u="none" strike="noStrike" baseline="0">
                <a:solidFill>
                  <a:srgbClr val="000000"/>
                </a:solidFill>
                <a:latin typeface="Times New Roman"/>
                <a:cs typeface="Times New Roman"/>
              </a:rPr>
              <a:t>Almeno 150 minuti a settimana di attività fisica</a:t>
            </a:r>
            <a:endParaRPr lang="it-IT" sz="960" b="1" i="0" u="none" strike="noStrike" baseline="0">
              <a:solidFill>
                <a:srgbClr val="000000"/>
              </a:solidFill>
              <a:latin typeface="Times New Roman"/>
              <a:cs typeface="Times New Roman"/>
            </a:endParaRPr>
          </a:p>
        </c:rich>
      </c:tx>
      <c:layout/>
      <c:overlay val="0"/>
      <c:spPr>
        <a:noFill/>
        <a:ln w="25400">
          <a:noFill/>
        </a:ln>
      </c:spPr>
    </c:title>
    <c:autoTitleDeleted val="0"/>
    <c:plotArea>
      <c:layout/>
      <c:barChart>
        <c:barDir val="col"/>
        <c:grouping val="clustered"/>
        <c:varyColors val="0"/>
        <c:ser>
          <c:idx val="1"/>
          <c:order val="0"/>
          <c:tx>
            <c:strRef>
              <c:f>ita_ue!$W$3</c:f>
              <c:strCache>
                <c:ptCount val="1"/>
                <c:pt idx="0">
                  <c:v>Ita</c:v>
                </c:pt>
              </c:strCache>
            </c:strRef>
          </c:tx>
          <c:spPr>
            <a:solidFill>
              <a:schemeClr val="bg1">
                <a:lumMod val="65000"/>
              </a:schemeClr>
            </a:solidFill>
            <a:ln>
              <a:noFill/>
            </a:ln>
            <a:effectLst/>
          </c:spPr>
          <c:invertIfNegative val="0"/>
          <c:dLbls>
            <c:dLbl>
              <c:idx val="0"/>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showLegendKey val="0"/>
              <c:showVal val="1"/>
              <c:showCatName val="0"/>
              <c:showSerName val="0"/>
              <c:showPercent val="0"/>
              <c:showBubbleSize val="0"/>
              <c:extLst>
                <c:ext xmlns:c15="http://schemas.microsoft.com/office/drawing/2012/chart" uri="{CE6537A1-D6FC-4f65-9D91-7224C49458BB}">
                  <c15:layout/>
                </c:ext>
              </c:extLst>
            </c:dLbl>
            <c:dLbl>
              <c:idx val="5"/>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showLegendKey val="0"/>
              <c:showVal val="1"/>
              <c:showCatName val="0"/>
              <c:showSerName val="0"/>
              <c:showPercent val="0"/>
              <c:showBubbleSize val="0"/>
              <c:extLst>
                <c:ext xmlns:c15="http://schemas.microsoft.com/office/drawing/2012/chart" uri="{CE6537A1-D6FC-4f65-9D91-7224C49458BB}">
                  <c15:layout/>
                </c:ext>
              </c:extLst>
            </c:dLbl>
            <c:dLbl>
              <c:idx val="10"/>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ita_ue!$W$4:$W$17</c:f>
              <c:numCache>
                <c:formatCode>General</c:formatCode>
                <c:ptCount val="14"/>
                <c:pt idx="0">
                  <c:v>17.3</c:v>
                </c:pt>
                <c:pt idx="1">
                  <c:v>11.1</c:v>
                </c:pt>
                <c:pt idx="2">
                  <c:v>21.5</c:v>
                </c:pt>
                <c:pt idx="3">
                  <c:v>31.3</c:v>
                </c:pt>
                <c:pt idx="5">
                  <c:v>12.8</c:v>
                </c:pt>
                <c:pt idx="6">
                  <c:v>15.7</c:v>
                </c:pt>
                <c:pt idx="7">
                  <c:v>27.6</c:v>
                </c:pt>
                <c:pt idx="8">
                  <c:v>31.3</c:v>
                </c:pt>
                <c:pt idx="10">
                  <c:v>22.4</c:v>
                </c:pt>
                <c:pt idx="11">
                  <c:v>7.1</c:v>
                </c:pt>
                <c:pt idx="12">
                  <c:v>15.9</c:v>
                </c:pt>
                <c:pt idx="13">
                  <c:v>23.7</c:v>
                </c:pt>
              </c:numCache>
            </c:numRef>
          </c:val>
        </c:ser>
        <c:dLbls>
          <c:showLegendKey val="0"/>
          <c:showVal val="0"/>
          <c:showCatName val="0"/>
          <c:showSerName val="0"/>
          <c:showPercent val="0"/>
          <c:showBubbleSize val="0"/>
        </c:dLbls>
        <c:gapWidth val="90"/>
        <c:overlap val="100"/>
        <c:axId val="-1859510768"/>
        <c:axId val="-1859508016"/>
      </c:barChart>
      <c:lineChart>
        <c:grouping val="standard"/>
        <c:varyColors val="0"/>
        <c:ser>
          <c:idx val="2"/>
          <c:order val="1"/>
          <c:tx>
            <c:strRef>
              <c:f>ita_ue!$X$3</c:f>
              <c:strCache>
                <c:ptCount val="1"/>
                <c:pt idx="0">
                  <c:v>UE</c:v>
                </c:pt>
              </c:strCache>
            </c:strRef>
          </c:tx>
          <c:spPr>
            <a:ln w="19050">
              <a:noFill/>
            </a:ln>
          </c:spPr>
          <c:marker>
            <c:symbol val="circle"/>
            <c:size val="5"/>
            <c:spPr>
              <a:solidFill>
                <a:schemeClr val="tx1">
                  <a:lumMod val="65000"/>
                  <a:lumOff val="35000"/>
                </a:schemeClr>
              </a:solidFill>
              <a:ln w="9525">
                <a:noFill/>
              </a:ln>
              <a:effectLst/>
            </c:spPr>
          </c:marker>
          <c:dLbls>
            <c:dLbl>
              <c:idx val="0"/>
              <c:layout>
                <c:manualLayout>
                  <c:x val="-0.0421349015177733"/>
                  <c:y val="-0.0341806742242326"/>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99292264769365"/>
                  <c:y val="-0.0484633569739952"/>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443405765586101"/>
                  <c:y val="-0.0436369389996463"/>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ita_ue!$X$4:$X$17</c:f>
              <c:numCache>
                <c:formatCode>General</c:formatCode>
                <c:ptCount val="14"/>
                <c:pt idx="0">
                  <c:v>29.9</c:v>
                </c:pt>
                <c:pt idx="1">
                  <c:v>19.2</c:v>
                </c:pt>
                <c:pt idx="2">
                  <c:v>30.3</c:v>
                </c:pt>
                <c:pt idx="3">
                  <c:v>45.5</c:v>
                </c:pt>
                <c:pt idx="5">
                  <c:v>25.6</c:v>
                </c:pt>
                <c:pt idx="6">
                  <c:v>24.0</c:v>
                </c:pt>
                <c:pt idx="7">
                  <c:v>34.1</c:v>
                </c:pt>
                <c:pt idx="8">
                  <c:v>45.5</c:v>
                </c:pt>
                <c:pt idx="10">
                  <c:v>34.5</c:v>
                </c:pt>
                <c:pt idx="11">
                  <c:v>15.4</c:v>
                </c:pt>
                <c:pt idx="12">
                  <c:v>26.6</c:v>
                </c:pt>
                <c:pt idx="13">
                  <c:v>35.7</c:v>
                </c:pt>
              </c:numCache>
            </c:numRef>
          </c:val>
          <c:smooth val="0"/>
        </c:ser>
        <c:dLbls>
          <c:showLegendKey val="0"/>
          <c:showVal val="0"/>
          <c:showCatName val="0"/>
          <c:showSerName val="0"/>
          <c:showPercent val="0"/>
          <c:showBubbleSize val="0"/>
        </c:dLbls>
        <c:marker val="1"/>
        <c:smooth val="0"/>
        <c:axId val="-1859510768"/>
        <c:axId val="-1859508016"/>
      </c:lineChart>
      <c:catAx>
        <c:axId val="-185951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800" b="0" i="0" u="none" strike="noStrike" baseline="0">
                <a:solidFill>
                  <a:srgbClr val="000000"/>
                </a:solidFill>
                <a:latin typeface="Times New Roman"/>
                <a:ea typeface="Times New Roman"/>
                <a:cs typeface="Times New Roman"/>
              </a:defRPr>
            </a:pPr>
            <a:endParaRPr lang="it-IT"/>
          </a:p>
        </c:txPr>
        <c:crossAx val="-1859508016"/>
        <c:crosses val="autoZero"/>
        <c:auto val="1"/>
        <c:lblAlgn val="ctr"/>
        <c:lblOffset val="100"/>
        <c:noMultiLvlLbl val="0"/>
      </c:catAx>
      <c:valAx>
        <c:axId val="-185950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800" b="0" i="0" u="none" strike="noStrike" baseline="0">
                <a:solidFill>
                  <a:srgbClr val="000000"/>
                </a:solidFill>
                <a:latin typeface="Times New Roman"/>
                <a:ea typeface="Times New Roman"/>
                <a:cs typeface="Times New Roman"/>
              </a:defRPr>
            </a:pPr>
            <a:endParaRPr lang="it-IT"/>
          </a:p>
        </c:txPr>
        <c:crossAx val="-1859510768"/>
        <c:crosses val="autoZero"/>
        <c:crossBetween val="between"/>
      </c:valAx>
      <c:spPr>
        <a:noFill/>
        <a:ln w="25400">
          <a:noFill/>
        </a:ln>
      </c:spPr>
    </c:plotArea>
    <c:legend>
      <c:legendPos val="b"/>
      <c:layout/>
      <c:overlay val="0"/>
      <c:spPr>
        <a:noFill/>
        <a:ln w="25400">
          <a:noFill/>
        </a:ln>
      </c:spPr>
      <c:txPr>
        <a:bodyPr/>
        <a:lstStyle/>
        <a:p>
          <a:pPr>
            <a:defRPr sz="735" b="0" i="0" u="none" strike="noStrike" baseline="0">
              <a:solidFill>
                <a:srgbClr val="000000"/>
              </a:solidFill>
              <a:latin typeface="Times New Roman"/>
              <a:ea typeface="Times New Roman"/>
              <a:cs typeface="Times New Roman"/>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b="0" i="0" u="none" strike="noStrike" baseline="0">
          <a:solidFill>
            <a:srgbClr val="000000"/>
          </a:solidFill>
          <a:latin typeface="Times New Roman"/>
          <a:ea typeface="Times New Roman"/>
          <a:cs typeface="Times New Roman"/>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0" i="0" u="none" strike="noStrike" baseline="0">
                <a:solidFill>
                  <a:srgbClr val="000000"/>
                </a:solidFill>
                <a:latin typeface="Times New Roman"/>
                <a:ea typeface="Times New Roman"/>
                <a:cs typeface="Times New Roman"/>
              </a:defRPr>
            </a:pPr>
            <a:r>
              <a:rPr lang="it-IT" sz="800" b="1" i="0" u="none" strike="noStrike" baseline="0">
                <a:solidFill>
                  <a:srgbClr val="000000"/>
                </a:solidFill>
                <a:latin typeface="Times New Roman"/>
                <a:cs typeface="Times New Roman"/>
              </a:rPr>
              <a:t>Almeno 5 porzioni al giorno di frutta o verdura</a:t>
            </a:r>
            <a:endParaRPr lang="it-IT" sz="960" b="1" i="0" u="none" strike="noStrike" baseline="0">
              <a:solidFill>
                <a:srgbClr val="000000"/>
              </a:solidFill>
              <a:latin typeface="Times New Roman"/>
              <a:cs typeface="Times New Roman"/>
            </a:endParaRPr>
          </a:p>
        </c:rich>
      </c:tx>
      <c:layout/>
      <c:overlay val="0"/>
      <c:spPr>
        <a:noFill/>
        <a:ln w="25400">
          <a:noFill/>
        </a:ln>
      </c:spPr>
    </c:title>
    <c:autoTitleDeleted val="0"/>
    <c:plotArea>
      <c:layout/>
      <c:barChart>
        <c:barDir val="col"/>
        <c:grouping val="clustered"/>
        <c:varyColors val="0"/>
        <c:ser>
          <c:idx val="1"/>
          <c:order val="0"/>
          <c:tx>
            <c:strRef>
              <c:f>ita_ue!$T$3</c:f>
              <c:strCache>
                <c:ptCount val="1"/>
                <c:pt idx="0">
                  <c:v>Ita</c:v>
                </c:pt>
              </c:strCache>
            </c:strRef>
          </c:tx>
          <c:spPr>
            <a:solidFill>
              <a:schemeClr val="bg1">
                <a:lumMod val="65000"/>
              </a:schemeClr>
            </a:solidFill>
            <a:ln>
              <a:noFill/>
            </a:ln>
            <a:effectLst/>
          </c:spPr>
          <c:invertIfNegative val="0"/>
          <c:dLbls>
            <c:dLbl>
              <c:idx val="0"/>
              <c:layout>
                <c:manualLayout>
                  <c:x val="0.0"/>
                  <c:y val="0.0378250591016548"/>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53035472161654E-17"/>
                  <c:y val="0.0283687943262411"/>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
                  <c:y val="0.0189121572569386"/>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ita_ue!$T$4:$T$17</c:f>
              <c:numCache>
                <c:formatCode>General</c:formatCode>
                <c:ptCount val="14"/>
                <c:pt idx="0">
                  <c:v>11.9</c:v>
                </c:pt>
                <c:pt idx="1">
                  <c:v>11.1</c:v>
                </c:pt>
                <c:pt idx="2">
                  <c:v>11.8</c:v>
                </c:pt>
                <c:pt idx="3">
                  <c:v>15.3</c:v>
                </c:pt>
                <c:pt idx="5">
                  <c:v>9.6</c:v>
                </c:pt>
                <c:pt idx="6">
                  <c:v>9.0</c:v>
                </c:pt>
                <c:pt idx="7">
                  <c:v>9.200000000000001</c:v>
                </c:pt>
                <c:pt idx="8">
                  <c:v>12.6</c:v>
                </c:pt>
                <c:pt idx="10">
                  <c:v>14.1</c:v>
                </c:pt>
                <c:pt idx="11">
                  <c:v>12.9</c:v>
                </c:pt>
                <c:pt idx="12">
                  <c:v>14.2</c:v>
                </c:pt>
                <c:pt idx="13">
                  <c:v>17.6</c:v>
                </c:pt>
              </c:numCache>
            </c:numRef>
          </c:val>
        </c:ser>
        <c:dLbls>
          <c:showLegendKey val="0"/>
          <c:showVal val="0"/>
          <c:showCatName val="0"/>
          <c:showSerName val="0"/>
          <c:showPercent val="0"/>
          <c:showBubbleSize val="0"/>
        </c:dLbls>
        <c:gapWidth val="90"/>
        <c:overlap val="100"/>
        <c:axId val="-1859475328"/>
        <c:axId val="-1859472576"/>
      </c:barChart>
      <c:lineChart>
        <c:grouping val="standard"/>
        <c:varyColors val="0"/>
        <c:ser>
          <c:idx val="2"/>
          <c:order val="1"/>
          <c:tx>
            <c:strRef>
              <c:f>ita_ue!$U$3</c:f>
              <c:strCache>
                <c:ptCount val="1"/>
                <c:pt idx="0">
                  <c:v>UE</c:v>
                </c:pt>
              </c:strCache>
            </c:strRef>
          </c:tx>
          <c:spPr>
            <a:ln w="19050">
              <a:noFill/>
            </a:ln>
          </c:spPr>
          <c:marker>
            <c:symbol val="circle"/>
            <c:size val="5"/>
            <c:spPr>
              <a:solidFill>
                <a:schemeClr val="tx1">
                  <a:lumMod val="65000"/>
                  <a:lumOff val="35000"/>
                </a:schemeClr>
              </a:solidFill>
              <a:ln w="9525">
                <a:noFill/>
              </a:ln>
              <a:effectLst/>
            </c:spPr>
          </c:marker>
          <c:dLbls>
            <c:dLbl>
              <c:idx val="0"/>
              <c:layout>
                <c:manualLayout>
                  <c:x val="-0.0421349015177733"/>
                  <c:y val="-0.0341806742242326"/>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399292264769365"/>
                  <c:y val="-0.0484633569739952"/>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443405765586101"/>
                  <c:y val="-0.0436369389996463"/>
                </c:manualLayout>
              </c:layout>
              <c:spPr>
                <a:noFill/>
                <a:ln w="25400">
                  <a:noFill/>
                </a:ln>
              </c:spPr>
              <c:txPr>
                <a:bodyPr/>
                <a:lstStyle/>
                <a:p>
                  <a:pPr>
                    <a:defRPr sz="800" b="0" i="0" u="none" strike="noStrike" baseline="0">
                      <a:solidFill>
                        <a:srgbClr val="000000"/>
                      </a:solidFill>
                      <a:latin typeface="Times New Roman"/>
                      <a:ea typeface="Times New Roman"/>
                      <a:cs typeface="Times New Roman"/>
                    </a:defRPr>
                  </a:pPr>
                  <a:endParaRPr lang="it-IT"/>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ita_ue!$A$4:$B$17</c:f>
              <c:multiLvlStrCache>
                <c:ptCount val="14"/>
                <c:lvl>
                  <c:pt idx="0">
                    <c:v>Totale</c:v>
                  </c:pt>
                  <c:pt idx="1">
                    <c:v>basso</c:v>
                  </c:pt>
                  <c:pt idx="2">
                    <c:v>medio</c:v>
                  </c:pt>
                  <c:pt idx="3">
                    <c:v>alto</c:v>
                  </c:pt>
                  <c:pt idx="5">
                    <c:v>Totale</c:v>
                  </c:pt>
                  <c:pt idx="6">
                    <c:v>basso</c:v>
                  </c:pt>
                  <c:pt idx="7">
                    <c:v>medio</c:v>
                  </c:pt>
                  <c:pt idx="8">
                    <c:v>alto</c:v>
                  </c:pt>
                  <c:pt idx="10">
                    <c:v>Totale</c:v>
                  </c:pt>
                  <c:pt idx="11">
                    <c:v>basso</c:v>
                  </c:pt>
                  <c:pt idx="12">
                    <c:v>medio</c:v>
                  </c:pt>
                  <c:pt idx="13">
                    <c:v>alto</c:v>
                  </c:pt>
                </c:lvl>
                <c:lvl>
                  <c:pt idx="0">
                    <c:v>Totale</c:v>
                  </c:pt>
                  <c:pt idx="5">
                    <c:v>Maschi</c:v>
                  </c:pt>
                  <c:pt idx="10">
                    <c:v>Femmine</c:v>
                  </c:pt>
                </c:lvl>
              </c:multiLvlStrCache>
            </c:multiLvlStrRef>
          </c:cat>
          <c:val>
            <c:numRef>
              <c:f>ita_ue!$U$4:$U$17</c:f>
              <c:numCache>
                <c:formatCode>General</c:formatCode>
                <c:ptCount val="14"/>
                <c:pt idx="0">
                  <c:v>14.4</c:v>
                </c:pt>
                <c:pt idx="1">
                  <c:v>12.4</c:v>
                </c:pt>
                <c:pt idx="2">
                  <c:v>12.9</c:v>
                </c:pt>
                <c:pt idx="3">
                  <c:v>19.0</c:v>
                </c:pt>
                <c:pt idx="5">
                  <c:v>11.1</c:v>
                </c:pt>
                <c:pt idx="6">
                  <c:v>10.3</c:v>
                </c:pt>
                <c:pt idx="7">
                  <c:v>9.8</c:v>
                </c:pt>
                <c:pt idx="8">
                  <c:v>14.1</c:v>
                </c:pt>
                <c:pt idx="10">
                  <c:v>17.4</c:v>
                </c:pt>
                <c:pt idx="11">
                  <c:v>14.1</c:v>
                </c:pt>
                <c:pt idx="12">
                  <c:v>15.8</c:v>
                </c:pt>
                <c:pt idx="13">
                  <c:v>23.6</c:v>
                </c:pt>
              </c:numCache>
            </c:numRef>
          </c:val>
          <c:smooth val="0"/>
        </c:ser>
        <c:dLbls>
          <c:showLegendKey val="0"/>
          <c:showVal val="0"/>
          <c:showCatName val="0"/>
          <c:showSerName val="0"/>
          <c:showPercent val="0"/>
          <c:showBubbleSize val="0"/>
        </c:dLbls>
        <c:marker val="1"/>
        <c:smooth val="0"/>
        <c:axId val="-1859475328"/>
        <c:axId val="-1859472576"/>
      </c:lineChart>
      <c:catAx>
        <c:axId val="-185947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sz="800" b="0" i="0" u="none" strike="noStrike" baseline="0">
                <a:solidFill>
                  <a:srgbClr val="000000"/>
                </a:solidFill>
                <a:latin typeface="Times New Roman"/>
                <a:ea typeface="Times New Roman"/>
                <a:cs typeface="Times New Roman"/>
              </a:defRPr>
            </a:pPr>
            <a:endParaRPr lang="it-IT"/>
          </a:p>
        </c:txPr>
        <c:crossAx val="-1859472576"/>
        <c:crosses val="autoZero"/>
        <c:auto val="1"/>
        <c:lblAlgn val="ctr"/>
        <c:lblOffset val="100"/>
        <c:noMultiLvlLbl val="0"/>
      </c:catAx>
      <c:valAx>
        <c:axId val="-185947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800" b="0" i="0" u="none" strike="noStrike" baseline="0">
                <a:solidFill>
                  <a:srgbClr val="000000"/>
                </a:solidFill>
                <a:latin typeface="Times New Roman"/>
                <a:ea typeface="Times New Roman"/>
                <a:cs typeface="Times New Roman"/>
              </a:defRPr>
            </a:pPr>
            <a:endParaRPr lang="it-IT"/>
          </a:p>
        </c:txPr>
        <c:crossAx val="-1859475328"/>
        <c:crosses val="autoZero"/>
        <c:crossBetween val="between"/>
      </c:valAx>
      <c:spPr>
        <a:noFill/>
        <a:ln w="25400">
          <a:noFill/>
        </a:ln>
      </c:spPr>
    </c:plotArea>
    <c:legend>
      <c:legendPos val="b"/>
      <c:layout/>
      <c:overlay val="0"/>
      <c:spPr>
        <a:noFill/>
        <a:ln w="25400">
          <a:noFill/>
        </a:ln>
      </c:spPr>
      <c:txPr>
        <a:bodyPr/>
        <a:lstStyle/>
        <a:p>
          <a:pPr>
            <a:defRPr sz="735" b="0" i="0" u="none" strike="noStrike" baseline="0">
              <a:solidFill>
                <a:srgbClr val="000000"/>
              </a:solidFill>
              <a:latin typeface="Times New Roman"/>
              <a:ea typeface="Times New Roman"/>
              <a:cs typeface="Times New Roman"/>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800" b="0" i="0" u="none" strike="noStrike" baseline="0">
          <a:solidFill>
            <a:srgbClr val="000000"/>
          </a:solidFill>
          <a:latin typeface="Times New Roman"/>
          <a:ea typeface="Times New Roman"/>
          <a:cs typeface="Times New Roman"/>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47D68-D3DE-4EB6-999D-57258BBEA052}" type="datetimeFigureOut">
              <a:rPr lang="it-IT" smtClean="0"/>
              <a:t>15/12/17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E7577-9204-4F7E-BC60-6780325E535B}" type="slidenum">
              <a:rPr lang="it-IT" smtClean="0"/>
              <a:t>‹n.›</a:t>
            </a:fld>
            <a:endParaRPr lang="it-IT"/>
          </a:p>
        </p:txBody>
      </p:sp>
    </p:spTree>
    <p:extLst>
      <p:ext uri="{BB962C8B-B14F-4D97-AF65-F5344CB8AC3E}">
        <p14:creationId xmlns:p14="http://schemas.microsoft.com/office/powerpoint/2010/main" val="269334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96E7577-9204-4F7E-BC60-6780325E535B}" type="slidenum">
              <a:rPr lang="it-IT" smtClean="0"/>
              <a:t>3</a:t>
            </a:fld>
            <a:endParaRPr lang="it-IT"/>
          </a:p>
        </p:txBody>
      </p:sp>
    </p:spTree>
    <p:extLst>
      <p:ext uri="{BB962C8B-B14F-4D97-AF65-F5344CB8AC3E}">
        <p14:creationId xmlns:p14="http://schemas.microsoft.com/office/powerpoint/2010/main" val="426323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3947702-96BD-433A-8DC2-7D640BD5F65D}" type="slidenum">
              <a:rPr lang="it-IT" smtClean="0"/>
              <a:pPr/>
              <a:t>27</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noFill/>
        </p:spPr>
        <p:txBody>
          <a:bodyPr/>
          <a:lstStyle/>
          <a:p>
            <a:endParaRPr lang="it-IT" altLang="it-IT"/>
          </a:p>
        </p:txBody>
      </p:sp>
      <p:sp>
        <p:nvSpPr>
          <p:cNvPr id="6554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45286D-AC75-46C9-A930-6992FCDFFF38}" type="slidenum">
              <a:rPr lang="it-IT" altLang="it-IT"/>
              <a:pPr/>
              <a:t>36</a:t>
            </a:fld>
            <a:endParaRPr lang="it-IT" altLang="it-IT"/>
          </a:p>
        </p:txBody>
      </p:sp>
    </p:spTree>
    <p:extLst>
      <p:ext uri="{BB962C8B-B14F-4D97-AF65-F5344CB8AC3E}">
        <p14:creationId xmlns:p14="http://schemas.microsoft.com/office/powerpoint/2010/main" val="356604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p:spPr>
        <p:txBody>
          <a:bodyPr/>
          <a:lstStyle/>
          <a:p>
            <a:endParaRPr lang="it-IT" altLang="it-IT" dirty="0"/>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154F15-EFBE-4946-AA64-7CC5DCE5E00C}" type="slidenum">
              <a:rPr lang="it-IT" altLang="it-IT"/>
              <a:pPr/>
              <a:t>37</a:t>
            </a:fld>
            <a:endParaRPr lang="it-IT" altLang="it-IT"/>
          </a:p>
        </p:txBody>
      </p:sp>
    </p:spTree>
    <p:extLst>
      <p:ext uri="{BB962C8B-B14F-4D97-AF65-F5344CB8AC3E}">
        <p14:creationId xmlns:p14="http://schemas.microsoft.com/office/powerpoint/2010/main" val="328790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38</a:t>
            </a:fld>
            <a:endParaRPr lang="it-IT" dirty="0"/>
          </a:p>
        </p:txBody>
      </p:sp>
    </p:spTree>
    <p:extLst>
      <p:ext uri="{BB962C8B-B14F-4D97-AF65-F5344CB8AC3E}">
        <p14:creationId xmlns:p14="http://schemas.microsoft.com/office/powerpoint/2010/main" val="4143330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a:extLst>
              <a:ext uri="{FF2B5EF4-FFF2-40B4-BE49-F238E27FC236}">
                <a16:creationId xmlns:a16="http://schemas.microsoft.com/office/drawing/2014/main" xmlns="" id="{C365F994-96E8-42E3-BC31-78ED817C6625}"/>
              </a:ext>
            </a:extLst>
          </p:cNvPr>
          <p:cNvSpPr>
            <a:spLocks noGrp="1" noRot="1" noChangeAspect="1" noTextEdit="1"/>
          </p:cNvSpPr>
          <p:nvPr>
            <p:ph type="sldImg"/>
          </p:nvPr>
        </p:nvSpPr>
        <p:spPr>
          <a:ln/>
        </p:spPr>
      </p:sp>
      <p:sp>
        <p:nvSpPr>
          <p:cNvPr id="62467" name="Segnaposto note 2">
            <a:extLst>
              <a:ext uri="{FF2B5EF4-FFF2-40B4-BE49-F238E27FC236}">
                <a16:creationId xmlns:a16="http://schemas.microsoft.com/office/drawing/2014/main" xmlns="" id="{70E5759F-3D84-4671-A67E-61CEC93DE998}"/>
              </a:ext>
            </a:extLst>
          </p:cNvPr>
          <p:cNvSpPr>
            <a:spLocks noGrp="1"/>
          </p:cNvSpPr>
          <p:nvPr>
            <p:ph type="body" idx="1"/>
          </p:nvPr>
        </p:nvSpPr>
        <p:spPr>
          <a:noFill/>
        </p:spPr>
        <p:txBody>
          <a:bodyPr/>
          <a:lstStyle/>
          <a:p>
            <a:endParaRPr lang="it-IT" altLang="it-IT"/>
          </a:p>
        </p:txBody>
      </p:sp>
      <p:sp>
        <p:nvSpPr>
          <p:cNvPr id="62468" name="Segnaposto numero diapositiva 3">
            <a:extLst>
              <a:ext uri="{FF2B5EF4-FFF2-40B4-BE49-F238E27FC236}">
                <a16:creationId xmlns:a16="http://schemas.microsoft.com/office/drawing/2014/main" xmlns="" id="{E54A5F6C-073C-4E8E-828E-FED8E561784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B97446-2176-4C9B-9C6B-4A0C940B42EF}" type="slidenum">
              <a:rPr lang="it-IT" altLang="it-IT"/>
              <a:pPr/>
              <a:t>39</a:t>
            </a:fld>
            <a:endParaRPr lang="it-IT" altLang="it-IT"/>
          </a:p>
        </p:txBody>
      </p:sp>
    </p:spTree>
    <p:extLst>
      <p:ext uri="{BB962C8B-B14F-4D97-AF65-F5344CB8AC3E}">
        <p14:creationId xmlns:p14="http://schemas.microsoft.com/office/powerpoint/2010/main" val="190070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96E7577-9204-4F7E-BC60-6780325E535B}" type="slidenum">
              <a:rPr lang="it-IT" smtClean="0"/>
              <a:t>41</a:t>
            </a:fld>
            <a:endParaRPr lang="it-IT"/>
          </a:p>
        </p:txBody>
      </p:sp>
    </p:spTree>
    <p:extLst>
      <p:ext uri="{BB962C8B-B14F-4D97-AF65-F5344CB8AC3E}">
        <p14:creationId xmlns:p14="http://schemas.microsoft.com/office/powerpoint/2010/main" val="197259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normAutofit/>
          </a:bodyPr>
          <a:lstStyle/>
          <a:p>
            <a:endParaRPr lang="it-IT" b="1"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43</a:t>
            </a:fld>
            <a:endParaRPr lang="it-IT" dirty="0"/>
          </a:p>
        </p:txBody>
      </p:sp>
    </p:spTree>
    <p:extLst>
      <p:ext uri="{BB962C8B-B14F-4D97-AF65-F5344CB8AC3E}">
        <p14:creationId xmlns:p14="http://schemas.microsoft.com/office/powerpoint/2010/main" val="272007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normAutofit/>
          </a:bodyPr>
          <a:lstStyle/>
          <a:p>
            <a:endParaRPr lang="it-IT" b="1"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46</a:t>
            </a:fld>
            <a:endParaRPr lang="it-IT" dirty="0"/>
          </a:p>
        </p:txBody>
      </p:sp>
    </p:spTree>
    <p:extLst>
      <p:ext uri="{BB962C8B-B14F-4D97-AF65-F5344CB8AC3E}">
        <p14:creationId xmlns:p14="http://schemas.microsoft.com/office/powerpoint/2010/main" val="94486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noAutofit/>
          </a:bodyPr>
          <a:lstStyle/>
          <a:p>
            <a:endParaRPr lang="it-IT" sz="1000" b="1"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50</a:t>
            </a:fld>
            <a:endParaRPr lang="it-IT" dirty="0"/>
          </a:p>
        </p:txBody>
      </p:sp>
    </p:spTree>
    <p:extLst>
      <p:ext uri="{BB962C8B-B14F-4D97-AF65-F5344CB8AC3E}">
        <p14:creationId xmlns:p14="http://schemas.microsoft.com/office/powerpoint/2010/main" val="275803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52</a:t>
            </a:fld>
            <a:endParaRPr lang="it-IT" dirty="0"/>
          </a:p>
        </p:txBody>
      </p:sp>
    </p:spTree>
    <p:extLst>
      <p:ext uri="{BB962C8B-B14F-4D97-AF65-F5344CB8AC3E}">
        <p14:creationId xmlns:p14="http://schemas.microsoft.com/office/powerpoint/2010/main" val="309124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B96E7577-9204-4F7E-BC60-6780325E535B}" type="slidenum">
              <a:rPr lang="it-IT" smtClean="0"/>
              <a:t>4</a:t>
            </a:fld>
            <a:endParaRPr lang="it-IT"/>
          </a:p>
        </p:txBody>
      </p:sp>
    </p:spTree>
    <p:extLst>
      <p:ext uri="{BB962C8B-B14F-4D97-AF65-F5344CB8AC3E}">
        <p14:creationId xmlns:p14="http://schemas.microsoft.com/office/powerpoint/2010/main" val="406563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96E7577-9204-4F7E-BC60-6780325E535B}" type="slidenum">
              <a:rPr lang="it-IT" smtClean="0"/>
              <a:t>53</a:t>
            </a:fld>
            <a:endParaRPr lang="it-IT"/>
          </a:p>
        </p:txBody>
      </p:sp>
    </p:spTree>
    <p:extLst>
      <p:ext uri="{BB962C8B-B14F-4D97-AF65-F5344CB8AC3E}">
        <p14:creationId xmlns:p14="http://schemas.microsoft.com/office/powerpoint/2010/main" val="428105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96E7577-9204-4F7E-BC60-6780325E535B}" type="slidenum">
              <a:rPr lang="it-IT" smtClean="0"/>
              <a:t>5</a:t>
            </a:fld>
            <a:endParaRPr lang="it-IT"/>
          </a:p>
        </p:txBody>
      </p:sp>
    </p:spTree>
    <p:extLst>
      <p:ext uri="{BB962C8B-B14F-4D97-AF65-F5344CB8AC3E}">
        <p14:creationId xmlns:p14="http://schemas.microsoft.com/office/powerpoint/2010/main" val="71862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B96E7577-9204-4F7E-BC60-6780325E535B}" type="slidenum">
              <a:rPr lang="it-IT" smtClean="0"/>
              <a:t>10</a:t>
            </a:fld>
            <a:endParaRPr lang="it-IT"/>
          </a:p>
        </p:txBody>
      </p:sp>
    </p:spTree>
    <p:extLst>
      <p:ext uri="{BB962C8B-B14F-4D97-AF65-F5344CB8AC3E}">
        <p14:creationId xmlns:p14="http://schemas.microsoft.com/office/powerpoint/2010/main" val="111865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3947702-96BD-433A-8DC2-7D640BD5F65D}" type="slidenum">
              <a:rPr lang="it-IT" smtClean="0"/>
              <a:pPr/>
              <a:t>12</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normAutofit/>
          </a:bodyPr>
          <a:lstStyle/>
          <a:p>
            <a:pPr algn="just"/>
            <a:endParaRPr lang="it-IT" i="1"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15</a:t>
            </a:fld>
            <a:endParaRPr lang="it-IT" dirty="0"/>
          </a:p>
        </p:txBody>
      </p:sp>
    </p:spTree>
    <p:extLst>
      <p:ext uri="{BB962C8B-B14F-4D97-AF65-F5344CB8AC3E}">
        <p14:creationId xmlns:p14="http://schemas.microsoft.com/office/powerpoint/2010/main" val="332147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4638" cy="372745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16</a:t>
            </a:fld>
            <a:endParaRPr lang="it-IT" dirty="0"/>
          </a:p>
        </p:txBody>
      </p:sp>
    </p:spTree>
    <p:extLst>
      <p:ext uri="{BB962C8B-B14F-4D97-AF65-F5344CB8AC3E}">
        <p14:creationId xmlns:p14="http://schemas.microsoft.com/office/powerpoint/2010/main" val="242650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96E7577-9204-4F7E-BC60-6780325E535B}" type="slidenum">
              <a:rPr lang="it-IT" smtClean="0"/>
              <a:t>22</a:t>
            </a:fld>
            <a:endParaRPr lang="it-IT"/>
          </a:p>
        </p:txBody>
      </p:sp>
    </p:spTree>
    <p:extLst>
      <p:ext uri="{BB962C8B-B14F-4D97-AF65-F5344CB8AC3E}">
        <p14:creationId xmlns:p14="http://schemas.microsoft.com/office/powerpoint/2010/main" val="341994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algn="just">
              <a:lnSpc>
                <a:spcPct val="115000"/>
              </a:lnSpc>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788BC88D-6C69-49D0-BD44-0E4066C718BB}" type="slidenum">
              <a:rPr lang="it-IT" smtClean="0"/>
              <a:pPr>
                <a:defRPr/>
              </a:pPr>
              <a:t>26</a:t>
            </a:fld>
            <a:endParaRPr lang="it-IT"/>
          </a:p>
        </p:txBody>
      </p:sp>
    </p:spTree>
    <p:extLst>
      <p:ext uri="{BB962C8B-B14F-4D97-AF65-F5344CB8AC3E}">
        <p14:creationId xmlns:p14="http://schemas.microsoft.com/office/powerpoint/2010/main" val="2942183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ttangolo 7"/>
          <p:cNvSpPr/>
          <p:nvPr userDrawn="1"/>
        </p:nvSpPr>
        <p:spPr>
          <a:xfrm>
            <a:off x="551688" y="316992"/>
            <a:ext cx="11088624" cy="654100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291" y="605532"/>
            <a:ext cx="2941061" cy="1280160"/>
          </a:xfrm>
          <a:prstGeom prst="rect">
            <a:avLst/>
          </a:prstGeom>
        </p:spPr>
      </p:pic>
      <p:pic>
        <p:nvPicPr>
          <p:cNvPr id="12" name="Picture 2" descr="Università Cattolica del Sacro Cuore di Milan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29742" y="841242"/>
            <a:ext cx="1946967" cy="80874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asellaDiTesto 12"/>
          <p:cNvSpPr txBox="1"/>
          <p:nvPr userDrawn="1"/>
        </p:nvSpPr>
        <p:spPr>
          <a:xfrm>
            <a:off x="7764185" y="1076335"/>
            <a:ext cx="1565557" cy="338554"/>
          </a:xfrm>
          <a:prstGeom prst="rect">
            <a:avLst/>
          </a:prstGeom>
          <a:noFill/>
        </p:spPr>
        <p:txBody>
          <a:bodyPr wrap="none" rtlCol="0">
            <a:spAutoFit/>
          </a:bodyPr>
          <a:lstStyle/>
          <a:p>
            <a:r>
              <a:rPr lang="it-IT" sz="1600" i="1" dirty="0">
                <a:latin typeface="+mn-lt"/>
                <a:ea typeface="Open Sans" panose="020B0606030504020204" pitchFamily="34" charset="0"/>
                <a:cs typeface="Open Sans" panose="020B0606030504020204" pitchFamily="34" charset="0"/>
              </a:rPr>
              <a:t>Un </a:t>
            </a:r>
            <a:r>
              <a:rPr lang="it-IT" sz="1600" i="1" dirty="0">
                <a:solidFill>
                  <a:schemeClr val="tx1"/>
                </a:solidFill>
                <a:latin typeface="+mn-lt"/>
                <a:ea typeface="Open Sans" panose="020B0606030504020204" pitchFamily="34" charset="0"/>
                <a:cs typeface="Open Sans" panose="020B0606030504020204" pitchFamily="34" charset="0"/>
              </a:rPr>
              <a:t>progetto</a:t>
            </a:r>
            <a:r>
              <a:rPr lang="it-IT" sz="1600" i="1" dirty="0">
                <a:latin typeface="+mn-lt"/>
                <a:ea typeface="Open Sans" panose="020B0606030504020204" pitchFamily="34" charset="0"/>
                <a:cs typeface="Open Sans" panose="020B0606030504020204" pitchFamily="34" charset="0"/>
              </a:rPr>
              <a:t> di</a:t>
            </a:r>
          </a:p>
        </p:txBody>
      </p:sp>
      <p:sp>
        <p:nvSpPr>
          <p:cNvPr id="15" name="CasellaDiTesto 14"/>
          <p:cNvSpPr txBox="1"/>
          <p:nvPr userDrawn="1"/>
        </p:nvSpPr>
        <p:spPr>
          <a:xfrm>
            <a:off x="915291" y="6052699"/>
            <a:ext cx="2954463" cy="338554"/>
          </a:xfrm>
          <a:prstGeom prst="rect">
            <a:avLst/>
          </a:prstGeom>
          <a:noFill/>
        </p:spPr>
        <p:txBody>
          <a:bodyPr wrap="none" rtlCol="0">
            <a:spAutoFit/>
          </a:bodyPr>
          <a:lstStyle/>
          <a:p>
            <a:r>
              <a:rPr lang="it-IT" sz="1600" i="1" dirty="0">
                <a:solidFill>
                  <a:schemeClr val="tx1"/>
                </a:solidFill>
                <a:latin typeface="+mn-lt"/>
                <a:ea typeface="Open Sans" panose="020B0606030504020204" pitchFamily="34" charset="0"/>
                <a:cs typeface="Open Sans" panose="020B0606030504020204" pitchFamily="34" charset="0"/>
              </a:rPr>
              <a:t>www.osservatoriosullasalute.it</a:t>
            </a:r>
          </a:p>
        </p:txBody>
      </p:sp>
      <p:sp>
        <p:nvSpPr>
          <p:cNvPr id="2" name="Titolo 1"/>
          <p:cNvSpPr>
            <a:spLocks noGrp="1"/>
          </p:cNvSpPr>
          <p:nvPr>
            <p:ph type="ctrTitle"/>
          </p:nvPr>
        </p:nvSpPr>
        <p:spPr>
          <a:xfrm>
            <a:off x="915291" y="2614461"/>
            <a:ext cx="10361418" cy="1735957"/>
          </a:xfrm>
        </p:spPr>
        <p:txBody>
          <a:bodyPr anchor="b">
            <a:normAutofit/>
          </a:bodyPr>
          <a:lstStyle>
            <a:lvl1pPr algn="l">
              <a:defRPr lang="it-IT" sz="4400" b="1" kern="1200" spc="-120" baseline="0" dirty="0">
                <a:solidFill>
                  <a:srgbClr val="EDA242"/>
                </a:solidFill>
                <a:latin typeface="+mj-lt"/>
                <a:ea typeface="+mj-ea"/>
                <a:cs typeface="+mj-cs"/>
              </a:defRPr>
            </a:lvl1pPr>
          </a:lstStyle>
          <a:p>
            <a:r>
              <a:rPr lang="it-IT" dirty="0"/>
              <a:t>Fare clic per modificare lo stile del titolo</a:t>
            </a:r>
          </a:p>
        </p:txBody>
      </p:sp>
      <p:sp>
        <p:nvSpPr>
          <p:cNvPr id="3" name="Sottotitolo 2"/>
          <p:cNvSpPr>
            <a:spLocks noGrp="1"/>
          </p:cNvSpPr>
          <p:nvPr>
            <p:ph type="subTitle" idx="1"/>
          </p:nvPr>
        </p:nvSpPr>
        <p:spPr>
          <a:xfrm>
            <a:off x="915291" y="4495330"/>
            <a:ext cx="10361418" cy="670763"/>
          </a:xfrm>
        </p:spPr>
        <p:txBody>
          <a:bodyPr>
            <a:normAutofit/>
          </a:bodyPr>
          <a:lstStyle>
            <a:lvl1pPr marL="0" indent="0" algn="l">
              <a:buNone/>
              <a:defRPr lang="it-IT" sz="2800" kern="1200" dirty="0">
                <a:solidFill>
                  <a:srgbClr val="3EC29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19" name="Segnaposto testo 18"/>
          <p:cNvSpPr>
            <a:spLocks noGrp="1"/>
          </p:cNvSpPr>
          <p:nvPr>
            <p:ph type="body" sz="quarter" idx="10" hasCustomPrompt="1"/>
          </p:nvPr>
        </p:nvSpPr>
        <p:spPr>
          <a:xfrm>
            <a:off x="9184384" y="6052699"/>
            <a:ext cx="2092325" cy="338554"/>
          </a:xfrm>
        </p:spPr>
        <p:txBody>
          <a:bodyPr>
            <a:normAutofit/>
          </a:bodyPr>
          <a:lstStyle>
            <a:lvl1pPr marL="0" indent="0" algn="r">
              <a:lnSpc>
                <a:spcPct val="100000"/>
              </a:lnSpc>
              <a:buNone/>
              <a:defRPr sz="1600"/>
            </a:lvl1pPr>
          </a:lstStyle>
          <a:p>
            <a:pPr lvl="0"/>
            <a:r>
              <a:rPr lang="it-IT" dirty="0"/>
              <a:t>Data</a:t>
            </a:r>
          </a:p>
        </p:txBody>
      </p:sp>
    </p:spTree>
    <p:extLst>
      <p:ext uri="{BB962C8B-B14F-4D97-AF65-F5344CB8AC3E}">
        <p14:creationId xmlns:p14="http://schemas.microsoft.com/office/powerpoint/2010/main" val="134890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463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2" name="Gruppo 11"/>
          <p:cNvGrpSpPr/>
          <p:nvPr userDrawn="1"/>
        </p:nvGrpSpPr>
        <p:grpSpPr>
          <a:xfrm>
            <a:off x="403287" y="1033669"/>
            <a:ext cx="4109680" cy="4253947"/>
            <a:chOff x="0" y="0"/>
            <a:chExt cx="4916254" cy="5088835"/>
          </a:xfrm>
        </p:grpSpPr>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780"/>
              <a:ext cx="4916254" cy="4721087"/>
            </a:xfrm>
            <a:prstGeom prst="rect">
              <a:avLst/>
            </a:prstGeom>
          </p:spPr>
        </p:pic>
        <p:sp>
          <p:nvSpPr>
            <p:cNvPr id="11" name="Rettangolo 10"/>
            <p:cNvSpPr/>
            <p:nvPr userDrawn="1"/>
          </p:nvSpPr>
          <p:spPr>
            <a:xfrm>
              <a:off x="0" y="0"/>
              <a:ext cx="4790660" cy="50888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2" name="Titolo 1"/>
          <p:cNvSpPr>
            <a:spLocks noGrp="1"/>
          </p:cNvSpPr>
          <p:nvPr>
            <p:ph type="title"/>
          </p:nvPr>
        </p:nvSpPr>
        <p:spPr>
          <a:xfrm>
            <a:off x="4790661" y="2101718"/>
            <a:ext cx="7083563" cy="2134687"/>
          </a:xfrm>
        </p:spPr>
        <p:txBody>
          <a:bodyPr anchor="b">
            <a:normAutofit/>
          </a:bodyPr>
          <a:lstStyle>
            <a:lvl1pPr>
              <a:defRPr sz="4400"/>
            </a:lvl1pPr>
          </a:lstStyle>
          <a:p>
            <a:r>
              <a:rPr lang="it-IT" dirty="0"/>
              <a:t>Fare clic per modificare lo stile del titolo</a:t>
            </a:r>
          </a:p>
        </p:txBody>
      </p:sp>
      <p:sp>
        <p:nvSpPr>
          <p:cNvPr id="3" name="Segnaposto testo 2"/>
          <p:cNvSpPr>
            <a:spLocks noGrp="1"/>
          </p:cNvSpPr>
          <p:nvPr>
            <p:ph type="body" idx="1"/>
          </p:nvPr>
        </p:nvSpPr>
        <p:spPr>
          <a:xfrm>
            <a:off x="4790660" y="4417650"/>
            <a:ext cx="7083563" cy="85008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Modifica gli stili del testo dello schema</a:t>
            </a:r>
          </a:p>
        </p:txBody>
      </p:sp>
      <p:pic>
        <p:nvPicPr>
          <p:cNvPr id="8" name="Immagine 7"/>
          <p:cNvPicPr>
            <a:picLocks noChangeAspect="1"/>
          </p:cNvPicPr>
          <p:nvPr userDrawn="1"/>
        </p:nvPicPr>
        <p:blipFill rotWithShape="1">
          <a:blip r:embed="rId3" cstate="email">
            <a:extLst>
              <a:ext uri="{28A0092B-C50C-407E-A947-70E740481C1C}">
                <a14:useLocalDpi xmlns:a14="http://schemas.microsoft.com/office/drawing/2010/main"/>
              </a:ext>
            </a:extLst>
          </a:blip>
          <a:srcRect t="65577"/>
          <a:stretch/>
        </p:blipFill>
        <p:spPr>
          <a:xfrm>
            <a:off x="468056" y="5178174"/>
            <a:ext cx="3980142" cy="596346"/>
          </a:xfrm>
          <a:prstGeom prst="rect">
            <a:avLst/>
          </a:prstGeom>
        </p:spPr>
      </p:pic>
      <p:pic>
        <p:nvPicPr>
          <p:cNvPr id="10" name="Picture 2" descr="Università Cattolica del Sacro Cuore di Milan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67122" y="235742"/>
            <a:ext cx="1607101" cy="6675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52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21363" y="1024213"/>
            <a:ext cx="5580000" cy="529707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271592" y="1024213"/>
            <a:ext cx="5580000" cy="529707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728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21364" y="975485"/>
            <a:ext cx="5580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4" name="Segnaposto contenuto 3"/>
          <p:cNvSpPr>
            <a:spLocks noGrp="1"/>
          </p:cNvSpPr>
          <p:nvPr>
            <p:ph sz="half" idx="2"/>
          </p:nvPr>
        </p:nvSpPr>
        <p:spPr>
          <a:xfrm>
            <a:off x="321364" y="1930056"/>
            <a:ext cx="5580000" cy="44508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975485"/>
            <a:ext cx="5580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1930470"/>
            <a:ext cx="5580000" cy="44508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p:nvPr>
        </p:nvSpPr>
        <p:spPr>
          <a:xfrm>
            <a:off x="321365" y="136526"/>
            <a:ext cx="10790584" cy="708300"/>
          </a:xfrm>
        </p:spPr>
        <p:txBody>
          <a:bodyPr/>
          <a:lstStyle/>
          <a:p>
            <a:r>
              <a:rPr lang="it-IT"/>
              <a:t>Fare clic per modificare lo stile del titolo</a:t>
            </a:r>
          </a:p>
        </p:txBody>
      </p:sp>
    </p:spTree>
    <p:extLst>
      <p:ext uri="{BB962C8B-B14F-4D97-AF65-F5344CB8AC3E}">
        <p14:creationId xmlns:p14="http://schemas.microsoft.com/office/powerpoint/2010/main" val="299791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94016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77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72041" y="187325"/>
            <a:ext cx="4219229"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954588" y="884583"/>
            <a:ext cx="6882916" cy="5456581"/>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72041" y="1888434"/>
            <a:ext cx="4219229" cy="44527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45050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45"/>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293" indent="0" algn="ctr">
              <a:buNone/>
              <a:defRPr>
                <a:solidFill>
                  <a:schemeClr val="tx1">
                    <a:tint val="75000"/>
                  </a:schemeClr>
                </a:solidFill>
              </a:defRPr>
            </a:lvl2pPr>
            <a:lvl3pPr marL="1218611" indent="0" algn="ctr">
              <a:buNone/>
              <a:defRPr>
                <a:solidFill>
                  <a:schemeClr val="tx1">
                    <a:tint val="75000"/>
                  </a:schemeClr>
                </a:solidFill>
              </a:defRPr>
            </a:lvl3pPr>
            <a:lvl4pPr marL="1827913" indent="0" algn="ctr">
              <a:buNone/>
              <a:defRPr>
                <a:solidFill>
                  <a:schemeClr val="tx1">
                    <a:tint val="75000"/>
                  </a:schemeClr>
                </a:solidFill>
              </a:defRPr>
            </a:lvl4pPr>
            <a:lvl5pPr marL="2437224" indent="0" algn="ctr">
              <a:buNone/>
              <a:defRPr>
                <a:solidFill>
                  <a:schemeClr val="tx1">
                    <a:tint val="75000"/>
                  </a:schemeClr>
                </a:solidFill>
              </a:defRPr>
            </a:lvl5pPr>
            <a:lvl6pPr marL="3046517" indent="0" algn="ctr">
              <a:buNone/>
              <a:defRPr>
                <a:solidFill>
                  <a:schemeClr val="tx1">
                    <a:tint val="75000"/>
                  </a:schemeClr>
                </a:solidFill>
              </a:defRPr>
            </a:lvl6pPr>
            <a:lvl7pPr marL="3655833" indent="0" algn="ctr">
              <a:buNone/>
              <a:defRPr>
                <a:solidFill>
                  <a:schemeClr val="tx1">
                    <a:tint val="75000"/>
                  </a:schemeClr>
                </a:solidFill>
              </a:defRPr>
            </a:lvl7pPr>
            <a:lvl8pPr marL="4265137" indent="0" algn="ctr">
              <a:buNone/>
              <a:defRPr>
                <a:solidFill>
                  <a:schemeClr val="tx1">
                    <a:tint val="75000"/>
                  </a:schemeClr>
                </a:solidFill>
              </a:defRPr>
            </a:lvl8pPr>
            <a:lvl9pPr marL="4874449"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1B8C3EB-F457-433E-AB5E-33B176CDBCAD}" type="datetime1">
              <a:rPr lang="it-IT" smtClean="0"/>
              <a:pPr/>
              <a:t>15/12/17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‹n.›</a:t>
            </a:fld>
            <a:endParaRPr lang="it-IT"/>
          </a:p>
        </p:txBody>
      </p:sp>
    </p:spTree>
    <p:extLst>
      <p:ext uri="{BB962C8B-B14F-4D97-AF65-F5344CB8AC3E}">
        <p14:creationId xmlns:p14="http://schemas.microsoft.com/office/powerpoint/2010/main" val="251205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21365" y="136526"/>
            <a:ext cx="10790584" cy="7083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321365" y="1013792"/>
            <a:ext cx="11536018" cy="5307496"/>
          </a:xfrm>
          <a:prstGeom prst="rect">
            <a:avLst/>
          </a:prstGeom>
        </p:spPr>
        <p:txBody>
          <a:bodyPr vert="horz" lIns="91440" tIns="45720" rIns="91440" bIns="45720" rtlCol="0">
            <a:no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ttangolo 9"/>
          <p:cNvSpPr/>
          <p:nvPr userDrawn="1"/>
        </p:nvSpPr>
        <p:spPr>
          <a:xfrm>
            <a:off x="0" y="-1"/>
            <a:ext cx="119270" cy="6858001"/>
          </a:xfrm>
          <a:prstGeom prst="rect">
            <a:avLst/>
          </a:prstGeom>
          <a:solidFill>
            <a:srgbClr val="F7F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userDrawn="1"/>
        </p:nvSpPr>
        <p:spPr>
          <a:xfrm>
            <a:off x="12082669" y="-2"/>
            <a:ext cx="119270" cy="6858001"/>
          </a:xfrm>
          <a:prstGeom prst="rect">
            <a:avLst/>
          </a:prstGeom>
          <a:solidFill>
            <a:srgbClr val="C0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181522" y="136525"/>
            <a:ext cx="745434" cy="712315"/>
          </a:xfrm>
          <a:prstGeom prst="rect">
            <a:avLst/>
          </a:prstGeom>
        </p:spPr>
      </p:pic>
      <p:pic>
        <p:nvPicPr>
          <p:cNvPr id="13" name="Immagine 12"/>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p:blipFill>
        <p:spPr>
          <a:xfrm>
            <a:off x="9276605" y="6380923"/>
            <a:ext cx="2590717" cy="388168"/>
          </a:xfrm>
          <a:prstGeom prst="rect">
            <a:avLst/>
          </a:prstGeom>
        </p:spPr>
      </p:pic>
    </p:spTree>
    <p:extLst>
      <p:ext uri="{BB962C8B-B14F-4D97-AF65-F5344CB8AC3E}">
        <p14:creationId xmlns:p14="http://schemas.microsoft.com/office/powerpoint/2010/main" val="187769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lang="it-IT" sz="3200" b="1" kern="1200" spc="-120" baseline="0" dirty="0">
          <a:solidFill>
            <a:srgbClr val="EDA24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3pPr>
      <a:lvl4pPr marL="893763"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13414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9.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jpeg"/><Relationship Id="rId3"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32.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emf"/><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7.emf"/><Relationship Id="rId3" Type="http://schemas.openxmlformats.org/officeDocument/2006/relationships/image" Target="../media/image3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emf"/><Relationship Id="rId3" Type="http://schemas.openxmlformats.org/officeDocument/2006/relationships/image" Target="../media/image4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emf"/><Relationship Id="rId3" Type="http://schemas.openxmlformats.org/officeDocument/2006/relationships/image" Target="../media/image4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9.xml"/><Relationship Id="rId2"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5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5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2.wmf"/></Relationships>
</file>

<file path=ppt/slides/_rels/slide39.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5.emf"/><Relationship Id="rId3" Type="http://schemas.openxmlformats.org/officeDocument/2006/relationships/image" Target="../media/image5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9.xml"/><Relationship Id="rId2"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6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1.emf"/><Relationship Id="rId3" Type="http://schemas.openxmlformats.org/officeDocument/2006/relationships/image" Target="../media/image6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6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67.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DIFFERENZE SOCIALI PER I FATTORI DI RISCHIO PER LA SALUTE</a:t>
            </a:r>
          </a:p>
        </p:txBody>
      </p:sp>
      <p:sp>
        <p:nvSpPr>
          <p:cNvPr id="6" name="Segnaposto testo 5"/>
          <p:cNvSpPr>
            <a:spLocks noGrp="1"/>
          </p:cNvSpPr>
          <p:nvPr>
            <p:ph type="body" sz="quarter" idx="10"/>
          </p:nvPr>
        </p:nvSpPr>
        <p:spPr/>
        <p:txBody>
          <a:bodyPr/>
          <a:lstStyle/>
          <a:p>
            <a:r>
              <a:rPr lang="it-IT" dirty="0"/>
              <a:t>15 dicembre 2017</a:t>
            </a:r>
          </a:p>
        </p:txBody>
      </p:sp>
      <p:sp>
        <p:nvSpPr>
          <p:cNvPr id="5" name="Sottotitolo 4"/>
          <p:cNvSpPr>
            <a:spLocks noGrp="1"/>
          </p:cNvSpPr>
          <p:nvPr>
            <p:ph type="subTitle" idx="1"/>
          </p:nvPr>
        </p:nvSpPr>
        <p:spPr>
          <a:xfrm>
            <a:off x="915291" y="4650972"/>
            <a:ext cx="10361418" cy="979038"/>
          </a:xfrm>
        </p:spPr>
        <p:txBody>
          <a:bodyPr>
            <a:normAutofit lnSpcReduction="10000"/>
          </a:bodyPr>
          <a:lstStyle/>
          <a:p>
            <a:r>
              <a:rPr lang="it-IT" dirty="0"/>
              <a:t>Emanuela Bologna</a:t>
            </a:r>
          </a:p>
          <a:p>
            <a:r>
              <a:rPr lang="it-IT" dirty="0"/>
              <a:t>Emanuele Scafato</a:t>
            </a:r>
          </a:p>
        </p:txBody>
      </p:sp>
    </p:spTree>
    <p:extLst>
      <p:ext uri="{BB962C8B-B14F-4D97-AF65-F5344CB8AC3E}">
        <p14:creationId xmlns:p14="http://schemas.microsoft.com/office/powerpoint/2010/main" val="4213433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30973FF7-DAD3-4C5D-8F9F-77293CD3EA1C}"/>
              </a:ext>
            </a:extLst>
          </p:cNvPr>
          <p:cNvPicPr>
            <a:picLocks noChangeAspect="1"/>
          </p:cNvPicPr>
          <p:nvPr/>
        </p:nvPicPr>
        <p:blipFill>
          <a:blip r:embed="rId3"/>
          <a:stretch>
            <a:fillRect/>
          </a:stretch>
        </p:blipFill>
        <p:spPr>
          <a:xfrm>
            <a:off x="173736" y="1179180"/>
            <a:ext cx="11902315" cy="3849011"/>
          </a:xfrm>
          <a:prstGeom prst="rect">
            <a:avLst/>
          </a:prstGeom>
        </p:spPr>
      </p:pic>
      <p:sp>
        <p:nvSpPr>
          <p:cNvPr id="6" name="Rettangolo 5">
            <a:extLst>
              <a:ext uri="{FF2B5EF4-FFF2-40B4-BE49-F238E27FC236}">
                <a16:creationId xmlns:a16="http://schemas.microsoft.com/office/drawing/2014/main" xmlns="" id="{536C8D7C-1160-4E93-A568-AD526716824E}"/>
              </a:ext>
            </a:extLst>
          </p:cNvPr>
          <p:cNvSpPr/>
          <p:nvPr/>
        </p:nvSpPr>
        <p:spPr>
          <a:xfrm>
            <a:off x="262907" y="165854"/>
            <a:ext cx="10042173" cy="584775"/>
          </a:xfrm>
          <a:prstGeom prst="rect">
            <a:avLst/>
          </a:prstGeom>
        </p:spPr>
        <p:txBody>
          <a:bodyPr wrap="none">
            <a:spAutoFit/>
          </a:bodyPr>
          <a:lstStyle/>
          <a:p>
            <a:pPr>
              <a:spcAft>
                <a:spcPts val="0"/>
              </a:spcAft>
            </a:pPr>
            <a:r>
              <a:rPr lang="it-IT" sz="3200" b="1" spc="-120" dirty="0">
                <a:solidFill>
                  <a:srgbClr val="EDA242"/>
                </a:solidFill>
                <a:latin typeface="+mj-lt"/>
                <a:ea typeface="+mj-ea"/>
                <a:cs typeface="+mj-cs"/>
              </a:rPr>
              <a:t>IMC: quanto pesano le disuguaglianze sociali-culturali? </a:t>
            </a:r>
          </a:p>
        </p:txBody>
      </p:sp>
      <p:sp>
        <p:nvSpPr>
          <p:cNvPr id="7" name="CasellaDiTesto 6">
            <a:extLst>
              <a:ext uri="{FF2B5EF4-FFF2-40B4-BE49-F238E27FC236}">
                <a16:creationId xmlns:a16="http://schemas.microsoft.com/office/drawing/2014/main" xmlns="" id="{C106F632-1C68-4669-A4A2-56F2F41ECC71}"/>
              </a:ext>
            </a:extLst>
          </p:cNvPr>
          <p:cNvSpPr txBox="1"/>
          <p:nvPr/>
        </p:nvSpPr>
        <p:spPr>
          <a:xfrm>
            <a:off x="173736" y="5028191"/>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Tree>
    <p:extLst>
      <p:ext uri="{BB962C8B-B14F-4D97-AF65-F5344CB8AC3E}">
        <p14:creationId xmlns:p14="http://schemas.microsoft.com/office/powerpoint/2010/main" val="2228334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F6567F23-9947-41C9-B841-BE1341F143AF}"/>
              </a:ext>
            </a:extLst>
          </p:cNvPr>
          <p:cNvPicPr>
            <a:picLocks noChangeAspect="1"/>
          </p:cNvPicPr>
          <p:nvPr/>
        </p:nvPicPr>
        <p:blipFill>
          <a:blip r:embed="rId2"/>
          <a:stretch>
            <a:fillRect/>
          </a:stretch>
        </p:blipFill>
        <p:spPr>
          <a:xfrm>
            <a:off x="164080" y="955295"/>
            <a:ext cx="9495710" cy="4034731"/>
          </a:xfrm>
          <a:prstGeom prst="rect">
            <a:avLst/>
          </a:prstGeom>
        </p:spPr>
      </p:pic>
      <p:sp>
        <p:nvSpPr>
          <p:cNvPr id="7" name="Rettangolo 6">
            <a:extLst>
              <a:ext uri="{FF2B5EF4-FFF2-40B4-BE49-F238E27FC236}">
                <a16:creationId xmlns:a16="http://schemas.microsoft.com/office/drawing/2014/main" xmlns="" id="{06BBE8FE-2D0E-40EA-8207-153058583064}"/>
              </a:ext>
            </a:extLst>
          </p:cNvPr>
          <p:cNvSpPr/>
          <p:nvPr/>
        </p:nvSpPr>
        <p:spPr>
          <a:xfrm>
            <a:off x="164080" y="5099769"/>
            <a:ext cx="6096000" cy="276999"/>
          </a:xfrm>
          <a:prstGeom prst="rect">
            <a:avLst/>
          </a:prstGeom>
          <a:noFill/>
        </p:spPr>
        <p:txBody>
          <a:bodyPr wrap="square" lIns="0" rIns="0" rtlCol="0">
            <a:spAutoFit/>
          </a:bodyPr>
          <a:lstStyle/>
          <a:p>
            <a:r>
              <a:rPr lang="it-IT" sz="1200" cap="small" dirty="0"/>
              <a:t> Fonte: Istat, Indagine Europea sulla Salute – anno 2014</a:t>
            </a:r>
          </a:p>
        </p:txBody>
      </p:sp>
      <p:sp>
        <p:nvSpPr>
          <p:cNvPr id="8" name="Rettangolo 7">
            <a:extLst>
              <a:ext uri="{FF2B5EF4-FFF2-40B4-BE49-F238E27FC236}">
                <a16:creationId xmlns:a16="http://schemas.microsoft.com/office/drawing/2014/main" xmlns="" id="{45546E8F-D3D0-4A1E-A1FD-911359AE63D6}"/>
              </a:ext>
            </a:extLst>
          </p:cNvPr>
          <p:cNvSpPr/>
          <p:nvPr/>
        </p:nvSpPr>
        <p:spPr>
          <a:xfrm>
            <a:off x="262907" y="165854"/>
            <a:ext cx="5898346" cy="584775"/>
          </a:xfrm>
          <a:prstGeom prst="rect">
            <a:avLst/>
          </a:prstGeom>
        </p:spPr>
        <p:txBody>
          <a:bodyPr wrap="none">
            <a:spAutoFit/>
          </a:bodyPr>
          <a:lstStyle/>
          <a:p>
            <a:pPr>
              <a:spcAft>
                <a:spcPts val="0"/>
              </a:spcAft>
            </a:pPr>
            <a:r>
              <a:rPr lang="it-IT" sz="3200" b="1" spc="-120" dirty="0">
                <a:solidFill>
                  <a:srgbClr val="EDA242"/>
                </a:solidFill>
                <a:latin typeface="+mj-lt"/>
                <a:ea typeface="+mj-ea"/>
                <a:cs typeface="+mj-cs"/>
              </a:rPr>
              <a:t>… Anche in termini economici…</a:t>
            </a:r>
          </a:p>
        </p:txBody>
      </p:sp>
      <p:sp>
        <p:nvSpPr>
          <p:cNvPr id="9" name="Rettangolo 8">
            <a:extLst>
              <a:ext uri="{FF2B5EF4-FFF2-40B4-BE49-F238E27FC236}">
                <a16:creationId xmlns:a16="http://schemas.microsoft.com/office/drawing/2014/main" xmlns="" id="{5BD1C3E7-EFC2-4122-BBF4-6A7D08514F2F}"/>
              </a:ext>
            </a:extLst>
          </p:cNvPr>
          <p:cNvSpPr/>
          <p:nvPr/>
        </p:nvSpPr>
        <p:spPr>
          <a:xfrm>
            <a:off x="9449478" y="1126000"/>
            <a:ext cx="2532210" cy="3693319"/>
          </a:xfrm>
          <a:prstGeom prst="rect">
            <a:avLst/>
          </a:prstGeom>
          <a:solidFill>
            <a:schemeClr val="bg1">
              <a:lumMod val="85000"/>
            </a:schemeClr>
          </a:solidFill>
        </p:spPr>
        <p:txBody>
          <a:bodyPr wrap="square">
            <a:spAutoFit/>
          </a:bodyPr>
          <a:lstStyle/>
          <a:p>
            <a:r>
              <a:rPr lang="it-IT" dirty="0">
                <a:latin typeface="Times New Roman" panose="02020603050405020304" pitchFamily="18" charset="0"/>
                <a:ea typeface="Times New Roman" panose="02020603050405020304" pitchFamily="18" charset="0"/>
              </a:rPr>
              <a:t>L’indagine Europea sulla salute nel 2014 ha messo in evidenza un analogo andamento rispetto al reddito, anche se con un gradiente minore: diminuisce la quota di persone obese o in eccesso di peso passando dal livello di reddito più basso (primo quintile 47,8%) a quello più alto (quinto quintile 41,8%) </a:t>
            </a:r>
            <a:endParaRPr lang="it-IT" dirty="0"/>
          </a:p>
        </p:txBody>
      </p:sp>
    </p:spTree>
    <p:extLst>
      <p:ext uri="{BB962C8B-B14F-4D97-AF65-F5344CB8AC3E}">
        <p14:creationId xmlns:p14="http://schemas.microsoft.com/office/powerpoint/2010/main" val="285578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906" y="1417788"/>
            <a:ext cx="9843619" cy="4306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asellaDiTesto 7"/>
          <p:cNvSpPr txBox="1"/>
          <p:nvPr/>
        </p:nvSpPr>
        <p:spPr>
          <a:xfrm>
            <a:off x="262906" y="792703"/>
            <a:ext cx="9256480" cy="461665"/>
          </a:xfrm>
          <a:prstGeom prst="rect">
            <a:avLst/>
          </a:prstGeom>
          <a:solidFill>
            <a:schemeClr val="bg1">
              <a:lumMod val="85000"/>
            </a:schemeClr>
          </a:solidFill>
          <a:ln>
            <a:solidFill>
              <a:schemeClr val="accent1"/>
            </a:solidFill>
          </a:ln>
        </p:spPr>
        <p:txBody>
          <a:bodyPr wrap="square" rtlCol="0">
            <a:spAutoFit/>
          </a:bodyPr>
          <a:lstStyle/>
          <a:p>
            <a:r>
              <a:rPr lang="it-IT" sz="2400" b="1" spc="-120" dirty="0">
                <a:solidFill>
                  <a:srgbClr val="7F142A"/>
                </a:solidFill>
                <a:latin typeface="Tahoma" pitchFamily="34" charset="0"/>
                <a:ea typeface="Tahoma" pitchFamily="34" charset="0"/>
                <a:cs typeface="Tahoma" pitchFamily="34" charset="0"/>
              </a:rPr>
              <a:t>Rimangono abbastanza stabili le diseguaglianze per l’obesità…</a:t>
            </a:r>
          </a:p>
        </p:txBody>
      </p:sp>
      <p:sp>
        <p:nvSpPr>
          <p:cNvPr id="9" name="Titolo 8"/>
          <p:cNvSpPr>
            <a:spLocks noGrp="1"/>
          </p:cNvSpPr>
          <p:nvPr>
            <p:ph type="title"/>
          </p:nvPr>
        </p:nvSpPr>
        <p:spPr>
          <a:xfrm>
            <a:off x="262906" y="5906152"/>
            <a:ext cx="11477298" cy="424732"/>
          </a:xfrm>
          <a:solidFill>
            <a:schemeClr val="bg1">
              <a:lumMod val="85000"/>
            </a:schemeClr>
          </a:solidFill>
          <a:ln>
            <a:solidFill>
              <a:schemeClr val="accent1"/>
            </a:solidFill>
          </a:ln>
        </p:spPr>
        <p:txBody>
          <a:bodyPr wrap="square">
            <a:spAutoFit/>
          </a:bodyPr>
          <a:lstStyle/>
          <a:p>
            <a:r>
              <a:rPr lang="it-IT" sz="2400" dirty="0">
                <a:solidFill>
                  <a:srgbClr val="7F142A"/>
                </a:solidFill>
                <a:latin typeface="Tahoma" pitchFamily="34" charset="0"/>
                <a:ea typeface="Tahoma" pitchFamily="34" charset="0"/>
                <a:cs typeface="Tahoma" pitchFamily="34" charset="0"/>
              </a:rPr>
              <a:t>Obesità in aumento un po’ per tutti, </a:t>
            </a:r>
            <a:r>
              <a:rPr lang="it-IT" sz="2400" dirty="0">
                <a:solidFill>
                  <a:schemeClr val="tx1"/>
                </a:solidFill>
                <a:latin typeface="+mn-lt"/>
                <a:ea typeface="+mn-ea"/>
                <a:cs typeface="+mn-cs"/>
              </a:rPr>
              <a:t>ma</a:t>
            </a:r>
            <a:r>
              <a:rPr lang="it-IT" sz="2400" dirty="0">
                <a:solidFill>
                  <a:srgbClr val="7F142A"/>
                </a:solidFill>
                <a:latin typeface="Tahoma" pitchFamily="34" charset="0"/>
                <a:ea typeface="Tahoma" pitchFamily="34" charset="0"/>
                <a:cs typeface="Tahoma" pitchFamily="34" charset="0"/>
              </a:rPr>
              <a:t> </a:t>
            </a:r>
            <a:r>
              <a:rPr lang="it-IT" sz="2400" dirty="0">
                <a:solidFill>
                  <a:schemeClr val="tx1"/>
                </a:solidFill>
                <a:latin typeface="+mn-lt"/>
                <a:ea typeface="+mn-ea"/>
                <a:cs typeface="+mn-cs"/>
              </a:rPr>
              <a:t>meno per i laureati, specialmente donne.</a:t>
            </a:r>
          </a:p>
        </p:txBody>
      </p:sp>
      <p:sp>
        <p:nvSpPr>
          <p:cNvPr id="15" name="Rettangolo 14">
            <a:extLst>
              <a:ext uri="{FF2B5EF4-FFF2-40B4-BE49-F238E27FC236}">
                <a16:creationId xmlns:a16="http://schemas.microsoft.com/office/drawing/2014/main" xmlns="" id="{45546E8F-D3D0-4A1E-A1FD-911359AE63D6}"/>
              </a:ext>
            </a:extLst>
          </p:cNvPr>
          <p:cNvSpPr/>
          <p:nvPr/>
        </p:nvSpPr>
        <p:spPr>
          <a:xfrm>
            <a:off x="262907" y="26260"/>
            <a:ext cx="3361498" cy="584775"/>
          </a:xfrm>
          <a:prstGeom prst="rect">
            <a:avLst/>
          </a:prstGeom>
        </p:spPr>
        <p:txBody>
          <a:bodyPr wrap="none">
            <a:spAutoFit/>
          </a:bodyPr>
          <a:lstStyle/>
          <a:p>
            <a:pPr>
              <a:spcAft>
                <a:spcPts val="0"/>
              </a:spcAft>
            </a:pPr>
            <a:r>
              <a:rPr lang="it-IT" sz="3200" b="1" spc="-120" dirty="0">
                <a:solidFill>
                  <a:srgbClr val="EDA242"/>
                </a:solidFill>
                <a:latin typeface="+mj-lt"/>
                <a:ea typeface="+mj-ea"/>
                <a:cs typeface="+mj-cs"/>
              </a:rPr>
              <a:t>… E nel tempo?...</a:t>
            </a:r>
          </a:p>
        </p:txBody>
      </p:sp>
      <p:sp>
        <p:nvSpPr>
          <p:cNvPr id="16" name="CasellaDiTesto 15">
            <a:extLst>
              <a:ext uri="{FF2B5EF4-FFF2-40B4-BE49-F238E27FC236}">
                <a16:creationId xmlns:a16="http://schemas.microsoft.com/office/drawing/2014/main" xmlns="" id="{C106F632-1C68-4669-A4A2-56F2F41ECC71}"/>
              </a:ext>
            </a:extLst>
          </p:cNvPr>
          <p:cNvSpPr txBox="1"/>
          <p:nvPr/>
        </p:nvSpPr>
        <p:spPr>
          <a:xfrm>
            <a:off x="6073273" y="5440212"/>
            <a:ext cx="4033252" cy="253916"/>
          </a:xfrm>
          <a:prstGeom prst="rect">
            <a:avLst/>
          </a:prstGeom>
          <a:noFill/>
          <a:ln w="9525">
            <a:noFill/>
            <a:miter lim="800000"/>
            <a:headEnd/>
            <a:tailEnd/>
          </a:ln>
        </p:spPr>
        <p:txBody>
          <a:bodyPr wrap="square">
            <a:spAutoFit/>
          </a:bodyPr>
          <a:lstStyle>
            <a:defPPr>
              <a:defRPr lang="it-IT"/>
            </a:defPPr>
            <a:lvl1pPr>
              <a:defRPr sz="1200"/>
            </a:lvl1pPr>
          </a:lstStyle>
          <a:p>
            <a:r>
              <a:rPr lang="it-IT" sz="1050" b="1" dirty="0"/>
              <a:t>Fonte: Istat, aspetti della vita quotidiana  - Anni 2005 e 2016</a:t>
            </a:r>
          </a:p>
        </p:txBody>
      </p:sp>
      <p:cxnSp>
        <p:nvCxnSpPr>
          <p:cNvPr id="3" name="Connettore 2 2"/>
          <p:cNvCxnSpPr/>
          <p:nvPr/>
        </p:nvCxnSpPr>
        <p:spPr>
          <a:xfrm flipV="1">
            <a:off x="2537860" y="3022644"/>
            <a:ext cx="798898" cy="5486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4169834" y="1958300"/>
            <a:ext cx="859423" cy="37378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240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xmlns="" id="{51BED10D-A8B0-499F-B932-1D255CFC5498}"/>
              </a:ext>
            </a:extLst>
          </p:cNvPr>
          <p:cNvSpPr txBox="1">
            <a:spLocks/>
          </p:cNvSpPr>
          <p:nvPr/>
        </p:nvSpPr>
        <p:spPr>
          <a:xfrm>
            <a:off x="263508" y="81212"/>
            <a:ext cx="10777223" cy="467999"/>
          </a:xfrm>
          <a:prstGeom prst="rect">
            <a:avLst/>
          </a:prstGeom>
        </p:spPr>
        <p:txBody>
          <a:bodyPr vert="horz" lIns="54000" tIns="45720" rIns="54000" bIns="45720" rtlCol="0" anchor="ctr">
            <a:noAutofit/>
          </a:bodyPr>
          <a:lstStyle>
            <a:lvl1pPr algn="l" defTabSz="914400" rtl="0" eaLnBrk="1" latinLnBrk="0" hangingPunct="1">
              <a:lnSpc>
                <a:spcPct val="90000"/>
              </a:lnSpc>
              <a:spcBef>
                <a:spcPct val="0"/>
              </a:spcBef>
              <a:buNone/>
              <a:defRPr lang="it-IT" sz="3200" b="1" kern="1200" spc="-120" baseline="0">
                <a:solidFill>
                  <a:srgbClr val="EDA242"/>
                </a:solidFill>
                <a:latin typeface="+mj-lt"/>
                <a:ea typeface="+mj-ea"/>
                <a:cs typeface="+mj-cs"/>
              </a:defRPr>
            </a:lvl1pPr>
          </a:lstStyle>
          <a:p>
            <a:r>
              <a:rPr lang="it-IT" altLang="it-IT" dirty="0"/>
              <a:t>Eccesso di peso e gruppo sociale di appartenenza*</a:t>
            </a:r>
            <a:endParaRPr lang="it-IT" dirty="0"/>
          </a:p>
        </p:txBody>
      </p:sp>
      <p:sp>
        <p:nvSpPr>
          <p:cNvPr id="6" name="Rettangolo 5">
            <a:extLst>
              <a:ext uri="{FF2B5EF4-FFF2-40B4-BE49-F238E27FC236}">
                <a16:creationId xmlns:a16="http://schemas.microsoft.com/office/drawing/2014/main" xmlns="" id="{6804CBBB-6C8C-43E6-ABBA-52E47A371BE9}"/>
              </a:ext>
            </a:extLst>
          </p:cNvPr>
          <p:cNvSpPr/>
          <p:nvPr/>
        </p:nvSpPr>
        <p:spPr>
          <a:xfrm>
            <a:off x="193328" y="5050308"/>
            <a:ext cx="11226193" cy="261610"/>
          </a:xfrm>
          <a:prstGeom prst="rect">
            <a:avLst/>
          </a:prstGeom>
        </p:spPr>
        <p:txBody>
          <a:bodyPr wrap="square">
            <a:spAutoFit/>
          </a:bodyPr>
          <a:lstStyle/>
          <a:p>
            <a:r>
              <a:rPr lang="it-IT" sz="1100" dirty="0">
                <a:latin typeface="Times New Roman" panose="02020603050405020304" pitchFamily="18" charset="0"/>
                <a:ea typeface="Times New Roman" panose="02020603050405020304" pitchFamily="18" charset="0"/>
              </a:rPr>
              <a:t>(*) Si fa riferimento alla classificazione per gruppi sociali adottata dall’ISTAT in occasione del Rapporto annuale 2017.</a:t>
            </a:r>
            <a:endParaRPr lang="it-IT" sz="1100" dirty="0"/>
          </a:p>
        </p:txBody>
      </p:sp>
      <p:sp>
        <p:nvSpPr>
          <p:cNvPr id="2" name="Rettangolo 1"/>
          <p:cNvSpPr/>
          <p:nvPr/>
        </p:nvSpPr>
        <p:spPr>
          <a:xfrm>
            <a:off x="193328" y="5329925"/>
            <a:ext cx="11649218" cy="923330"/>
          </a:xfrm>
          <a:prstGeom prst="rect">
            <a:avLst/>
          </a:prstGeom>
          <a:solidFill>
            <a:schemeClr val="bg1">
              <a:lumMod val="95000"/>
            </a:schemeClr>
          </a:solidFill>
          <a:ln>
            <a:solidFill>
              <a:schemeClr val="accent1"/>
            </a:solidFill>
          </a:ln>
        </p:spPr>
        <p:txBody>
          <a:bodyPr wrap="square">
            <a:spAutoFit/>
          </a:bodyPr>
          <a:lstStyle/>
          <a:p>
            <a:r>
              <a:rPr lang="it-IT" dirty="0"/>
              <a:t>Le quote più basse di eccesso di peso si osservano tra le persone che vivono nelle famiglie della «Classe dirigente» (34,9%), mentre le più alte nelle «famiglie degli operai in pensione» i cui componenti sono mediamente più anziani e con più bassi titoli di studio.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16" y="887311"/>
            <a:ext cx="10160889" cy="4008032"/>
          </a:xfrm>
          <a:prstGeom prst="rect">
            <a:avLst/>
          </a:prstGeom>
        </p:spPr>
      </p:pic>
      <p:sp>
        <p:nvSpPr>
          <p:cNvPr id="7" name="CasellaDiTesto 6">
            <a:extLst>
              <a:ext uri="{FF2B5EF4-FFF2-40B4-BE49-F238E27FC236}">
                <a16:creationId xmlns:a16="http://schemas.microsoft.com/office/drawing/2014/main" xmlns="" id="{AEA7D048-CFFA-4EF3-8D6F-57B86B60CAAF}"/>
              </a:ext>
            </a:extLst>
          </p:cNvPr>
          <p:cNvSpPr txBox="1"/>
          <p:nvPr/>
        </p:nvSpPr>
        <p:spPr>
          <a:xfrm>
            <a:off x="6051175" y="4618344"/>
            <a:ext cx="4544330" cy="276999"/>
          </a:xfrm>
          <a:prstGeom prst="rect">
            <a:avLst/>
          </a:prstGeom>
          <a:noFill/>
        </p:spPr>
        <p:txBody>
          <a:bodyPr wrap="square" lIns="0" rIns="0" rtlCol="0">
            <a:spAutoFit/>
          </a:bodyPr>
          <a:lstStyle/>
          <a:p>
            <a:r>
              <a:rPr lang="it-IT" sz="1200" cap="small" dirty="0"/>
              <a:t>Fonte: Istat, aspetti della vita quotidiana  - Anni 2008 e 2016</a:t>
            </a:r>
          </a:p>
        </p:txBody>
      </p:sp>
      <p:sp>
        <p:nvSpPr>
          <p:cNvPr id="4" name="Rettangolo 3"/>
          <p:cNvSpPr/>
          <p:nvPr/>
        </p:nvSpPr>
        <p:spPr>
          <a:xfrm>
            <a:off x="434615" y="677227"/>
            <a:ext cx="10160889" cy="369332"/>
          </a:xfrm>
          <a:prstGeom prst="rect">
            <a:avLst/>
          </a:prstGeom>
          <a:solidFill>
            <a:schemeClr val="bg1">
              <a:lumMod val="85000"/>
            </a:schemeClr>
          </a:solidFill>
          <a:ln>
            <a:solidFill>
              <a:srgbClr val="C00000"/>
            </a:solidFill>
          </a:ln>
        </p:spPr>
        <p:txBody>
          <a:bodyPr wrap="square">
            <a:spAutoFit/>
          </a:bodyPr>
          <a:lstStyle/>
          <a:p>
            <a:r>
              <a:rPr lang="it-IT" b="1" spc="-120" dirty="0">
                <a:solidFill>
                  <a:srgbClr val="C00000"/>
                </a:solidFill>
                <a:latin typeface="Calibri" panose="020F0502020204030204" pitchFamily="34" charset="0"/>
                <a:ea typeface="+mj-ea"/>
                <a:cs typeface="+mj-cs"/>
              </a:rPr>
              <a:t>Persone in eccesso di peso per gruppo sociale di appartenenza - Anni 2008 e 2016 (valori percentuali)</a:t>
            </a:r>
          </a:p>
        </p:txBody>
      </p:sp>
    </p:spTree>
    <p:extLst>
      <p:ext uri="{BB962C8B-B14F-4D97-AF65-F5344CB8AC3E}">
        <p14:creationId xmlns:p14="http://schemas.microsoft.com/office/powerpoint/2010/main" val="380193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704A9656-F3E6-4EF5-A886-35332E5271B3}"/>
              </a:ext>
            </a:extLst>
          </p:cNvPr>
          <p:cNvSpPr txBox="1">
            <a:spLocks noChangeArrowheads="1"/>
          </p:cNvSpPr>
          <p:nvPr/>
        </p:nvSpPr>
        <p:spPr bwMode="auto">
          <a:xfrm>
            <a:off x="150112" y="21625"/>
            <a:ext cx="8928992" cy="697415"/>
          </a:xfrm>
          <a:prstGeom prst="rect">
            <a:avLst/>
          </a:prstGeom>
          <a:noFill/>
          <a:ln w="9525">
            <a:noFill/>
            <a:miter lim="800000"/>
            <a:headEnd/>
            <a:tailEnd/>
          </a:ln>
        </p:spPr>
        <p:txBody>
          <a:bodyPr lIns="54000" rIns="54000" anchor="ctr"/>
          <a:lstStyle/>
          <a:p>
            <a:pPr>
              <a:defRPr/>
            </a:pPr>
            <a:r>
              <a:rPr lang="it-IT" sz="3200" b="1" spc="-120" dirty="0">
                <a:solidFill>
                  <a:srgbClr val="EDA242"/>
                </a:solidFill>
                <a:latin typeface="+mj-lt"/>
                <a:ea typeface="+mj-ea"/>
                <a:cs typeface="+mj-cs"/>
              </a:rPr>
              <a:t>Sedentarietà: Trend</a:t>
            </a:r>
          </a:p>
        </p:txBody>
      </p:sp>
      <p:sp>
        <p:nvSpPr>
          <p:cNvPr id="6" name="CasellaDiTesto 5">
            <a:extLst>
              <a:ext uri="{FF2B5EF4-FFF2-40B4-BE49-F238E27FC236}">
                <a16:creationId xmlns:a16="http://schemas.microsoft.com/office/drawing/2014/main" xmlns="" id="{663769FC-EFFE-4B98-A9C3-B7515F20A53B}"/>
              </a:ext>
            </a:extLst>
          </p:cNvPr>
          <p:cNvSpPr txBox="1"/>
          <p:nvPr/>
        </p:nvSpPr>
        <p:spPr>
          <a:xfrm>
            <a:off x="71944" y="6067529"/>
            <a:ext cx="9085328" cy="646331"/>
          </a:xfrm>
          <a:prstGeom prst="rect">
            <a:avLst/>
          </a:prstGeom>
          <a:solidFill>
            <a:schemeClr val="bg1">
              <a:lumMod val="95000"/>
            </a:schemeClr>
          </a:solidFill>
          <a:ln>
            <a:solidFill>
              <a:schemeClr val="accent1"/>
            </a:solidFill>
          </a:ln>
        </p:spPr>
        <p:txBody>
          <a:bodyPr wrap="square">
            <a:spAutoFit/>
          </a:bodyPr>
          <a:lstStyle>
            <a:defPPr>
              <a:defRPr lang="it-IT"/>
            </a:defPPr>
          </a:lstStyle>
          <a:p>
            <a:r>
              <a:rPr lang="it-IT" dirty="0"/>
              <a:t>L’Italia è tra i paesi europei con la quota più alta di persone che non svolgono attività fisica. Tra le donne il fenomeno è più accentuato.   </a:t>
            </a:r>
          </a:p>
        </p:txBody>
      </p:sp>
      <p:pic>
        <p:nvPicPr>
          <p:cNvPr id="7" name="Immagine 6">
            <a:extLst>
              <a:ext uri="{FF2B5EF4-FFF2-40B4-BE49-F238E27FC236}">
                <a16:creationId xmlns:a16="http://schemas.microsoft.com/office/drawing/2014/main" xmlns="" id="{BD57A48C-580D-49AD-832F-F92C9736090A}"/>
              </a:ext>
            </a:extLst>
          </p:cNvPr>
          <p:cNvPicPr>
            <a:picLocks noChangeAspect="1"/>
          </p:cNvPicPr>
          <p:nvPr/>
        </p:nvPicPr>
        <p:blipFill>
          <a:blip r:embed="rId2"/>
          <a:stretch>
            <a:fillRect/>
          </a:stretch>
        </p:blipFill>
        <p:spPr>
          <a:xfrm>
            <a:off x="150112" y="639082"/>
            <a:ext cx="10853168" cy="5040334"/>
          </a:xfrm>
          <a:prstGeom prst="rect">
            <a:avLst/>
          </a:prstGeom>
        </p:spPr>
      </p:pic>
      <p:sp>
        <p:nvSpPr>
          <p:cNvPr id="8" name="CasellaDiTesto 1">
            <a:extLst>
              <a:ext uri="{FF2B5EF4-FFF2-40B4-BE49-F238E27FC236}">
                <a16:creationId xmlns:a16="http://schemas.microsoft.com/office/drawing/2014/main" xmlns="" id="{E1DCD7D6-F0E0-48BF-B40F-5118295ADDF0}"/>
              </a:ext>
            </a:extLst>
          </p:cNvPr>
          <p:cNvSpPr txBox="1">
            <a:spLocks noChangeArrowheads="1"/>
          </p:cNvSpPr>
          <p:nvPr/>
        </p:nvSpPr>
        <p:spPr bwMode="auto">
          <a:xfrm>
            <a:off x="150112" y="5679416"/>
            <a:ext cx="7272337" cy="276999"/>
          </a:xfrm>
          <a:prstGeom prst="rect">
            <a:avLst/>
          </a:prstGeom>
          <a:noFill/>
          <a:ln w="9525">
            <a:noFill/>
            <a:miter lim="800000"/>
            <a:headEnd/>
            <a:tailEnd/>
          </a:ln>
        </p:spPr>
        <p:txBody>
          <a:bodyPr>
            <a:spAutoFit/>
          </a:bodyPr>
          <a:lstStyle/>
          <a:p>
            <a:r>
              <a:rPr lang="it-IT" sz="1200" dirty="0"/>
              <a:t>Fonte: ISTAT, Indagine Multiscopo Aspetti della vita quotidiana - Anni 2001-2016</a:t>
            </a:r>
          </a:p>
        </p:txBody>
      </p:sp>
    </p:spTree>
    <p:extLst>
      <p:ext uri="{BB962C8B-B14F-4D97-AF65-F5344CB8AC3E}">
        <p14:creationId xmlns:p14="http://schemas.microsoft.com/office/powerpoint/2010/main" val="4019811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p:cNvSpPr txBox="1"/>
          <p:nvPr/>
        </p:nvSpPr>
        <p:spPr>
          <a:xfrm>
            <a:off x="1428529" y="5874358"/>
            <a:ext cx="6375259" cy="256545"/>
          </a:xfrm>
          <a:prstGeom prst="rect">
            <a:avLst/>
          </a:prstGeom>
          <a:noFill/>
        </p:spPr>
        <p:txBody>
          <a:bodyPr wrap="square" rtlCol="0">
            <a:spAutoFit/>
          </a:bodyPr>
          <a:lstStyle/>
          <a:p>
            <a:r>
              <a:rPr lang="it-IT" sz="1067" cap="small" dirty="0"/>
              <a:t>Fonte: Istat, aspetti della vita quotidiana</a:t>
            </a:r>
          </a:p>
        </p:txBody>
      </p:sp>
      <p:sp>
        <p:nvSpPr>
          <p:cNvPr id="13" name="CasellaDiTesto 12"/>
          <p:cNvSpPr txBox="1"/>
          <p:nvPr/>
        </p:nvSpPr>
        <p:spPr>
          <a:xfrm>
            <a:off x="193837" y="111981"/>
            <a:ext cx="11104077" cy="830997"/>
          </a:xfrm>
          <a:prstGeom prst="rect">
            <a:avLst/>
          </a:prstGeom>
          <a:noFill/>
        </p:spPr>
        <p:txBody>
          <a:bodyPr wrap="square" lIns="0" rIns="0" rtlCol="0">
            <a:spAutoFit/>
          </a:bodyPr>
          <a:lstStyle/>
          <a:p>
            <a:r>
              <a:rPr lang="it-IT" sz="2400" b="1" spc="-120" dirty="0">
                <a:solidFill>
                  <a:srgbClr val="EDA242"/>
                </a:solidFill>
                <a:latin typeface="+mj-lt"/>
                <a:ea typeface="+mj-ea"/>
                <a:cs typeface="+mj-cs"/>
              </a:rPr>
              <a:t>PERSONE DI 5 ANNI E PIU’ CHE PRATICANO SPORT PER SESSO, CLASSE DI ETA’ E ANNO DI NASCITA. </a:t>
            </a:r>
          </a:p>
        </p:txBody>
      </p:sp>
      <p:grpSp>
        <p:nvGrpSpPr>
          <p:cNvPr id="5" name="Gruppo 4"/>
          <p:cNvGrpSpPr/>
          <p:nvPr/>
        </p:nvGrpSpPr>
        <p:grpSpPr>
          <a:xfrm>
            <a:off x="2579961" y="3349015"/>
            <a:ext cx="144000" cy="144000"/>
            <a:chOff x="8590355" y="908790"/>
            <a:chExt cx="72000" cy="72000"/>
          </a:xfrm>
          <a:solidFill>
            <a:schemeClr val="bg1"/>
          </a:solidFill>
        </p:grpSpPr>
        <p:sp>
          <p:nvSpPr>
            <p:cNvPr id="4" name="Ovale 3"/>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44" name="Ovale 43"/>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grpSp>
        <p:nvGrpSpPr>
          <p:cNvPr id="48" name="Gruppo 47"/>
          <p:cNvGrpSpPr/>
          <p:nvPr/>
        </p:nvGrpSpPr>
        <p:grpSpPr>
          <a:xfrm>
            <a:off x="5553824" y="3868241"/>
            <a:ext cx="144000" cy="144000"/>
            <a:chOff x="8590355" y="908790"/>
            <a:chExt cx="72000" cy="72000"/>
          </a:xfrm>
          <a:solidFill>
            <a:schemeClr val="bg1"/>
          </a:solidFill>
        </p:grpSpPr>
        <p:sp>
          <p:nvSpPr>
            <p:cNvPr id="49" name="Ovale 48"/>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50" name="Ovale 49"/>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grpSp>
        <p:nvGrpSpPr>
          <p:cNvPr id="51" name="Gruppo 50"/>
          <p:cNvGrpSpPr/>
          <p:nvPr/>
        </p:nvGrpSpPr>
        <p:grpSpPr>
          <a:xfrm>
            <a:off x="3505679" y="4166508"/>
            <a:ext cx="144000" cy="144000"/>
            <a:chOff x="8590355" y="908790"/>
            <a:chExt cx="72000" cy="72000"/>
          </a:xfrm>
          <a:solidFill>
            <a:schemeClr val="bg1"/>
          </a:solidFill>
        </p:grpSpPr>
        <p:sp>
          <p:nvSpPr>
            <p:cNvPr id="52" name="Ovale 51"/>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53" name="Ovale 52"/>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grpSp>
        <p:nvGrpSpPr>
          <p:cNvPr id="54" name="Gruppo 53"/>
          <p:cNvGrpSpPr/>
          <p:nvPr/>
        </p:nvGrpSpPr>
        <p:grpSpPr>
          <a:xfrm>
            <a:off x="9386661" y="3596220"/>
            <a:ext cx="144000" cy="144000"/>
            <a:chOff x="8590355" y="908790"/>
            <a:chExt cx="72000" cy="72000"/>
          </a:xfrm>
          <a:solidFill>
            <a:schemeClr val="bg1"/>
          </a:solidFill>
        </p:grpSpPr>
        <p:sp>
          <p:nvSpPr>
            <p:cNvPr id="55" name="Ovale 54"/>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56" name="Ovale 55"/>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grpSp>
        <p:nvGrpSpPr>
          <p:cNvPr id="45" name="Gruppo 44"/>
          <p:cNvGrpSpPr/>
          <p:nvPr/>
        </p:nvGrpSpPr>
        <p:grpSpPr>
          <a:xfrm>
            <a:off x="9386661" y="4153603"/>
            <a:ext cx="144000" cy="144000"/>
            <a:chOff x="8590355" y="908790"/>
            <a:chExt cx="72000" cy="72000"/>
          </a:xfrm>
          <a:solidFill>
            <a:schemeClr val="bg1"/>
          </a:solidFill>
        </p:grpSpPr>
        <p:sp>
          <p:nvSpPr>
            <p:cNvPr id="46" name="Ovale 45"/>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47" name="Ovale 46"/>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grpSp>
        <p:nvGrpSpPr>
          <p:cNvPr id="69" name="Gruppo 68"/>
          <p:cNvGrpSpPr/>
          <p:nvPr/>
        </p:nvGrpSpPr>
        <p:grpSpPr>
          <a:xfrm>
            <a:off x="6411119" y="3853064"/>
            <a:ext cx="144000" cy="144000"/>
            <a:chOff x="8590355" y="908790"/>
            <a:chExt cx="72000" cy="72000"/>
          </a:xfrm>
          <a:solidFill>
            <a:schemeClr val="bg1"/>
          </a:solidFill>
        </p:grpSpPr>
        <p:sp>
          <p:nvSpPr>
            <p:cNvPr id="70" name="Ovale 69"/>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71" name="Ovale 70"/>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grpSp>
        <p:nvGrpSpPr>
          <p:cNvPr id="72" name="Gruppo 71"/>
          <p:cNvGrpSpPr/>
          <p:nvPr/>
        </p:nvGrpSpPr>
        <p:grpSpPr>
          <a:xfrm>
            <a:off x="5604547" y="2899193"/>
            <a:ext cx="144000" cy="144000"/>
            <a:chOff x="8590355" y="908790"/>
            <a:chExt cx="72000" cy="72000"/>
          </a:xfrm>
          <a:solidFill>
            <a:schemeClr val="bg1"/>
          </a:solidFill>
        </p:grpSpPr>
        <p:sp>
          <p:nvSpPr>
            <p:cNvPr id="73" name="Ovale 72"/>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74" name="Ovale 73"/>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grpSp>
        <p:nvGrpSpPr>
          <p:cNvPr id="79" name="Gruppo 78"/>
          <p:cNvGrpSpPr/>
          <p:nvPr/>
        </p:nvGrpSpPr>
        <p:grpSpPr>
          <a:xfrm>
            <a:off x="7262453" y="4340533"/>
            <a:ext cx="144000" cy="144000"/>
            <a:chOff x="8590355" y="908790"/>
            <a:chExt cx="72000" cy="72000"/>
          </a:xfrm>
          <a:solidFill>
            <a:schemeClr val="bg1"/>
          </a:solidFill>
        </p:grpSpPr>
        <p:sp>
          <p:nvSpPr>
            <p:cNvPr id="80" name="Ovale 79"/>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sp>
          <p:nvSpPr>
            <p:cNvPr id="81" name="Ovale 80"/>
            <p:cNvSpPr/>
            <p:nvPr/>
          </p:nvSpPr>
          <p:spPr>
            <a:xfrm>
              <a:off x="8590355" y="908790"/>
              <a:ext cx="72000" cy="720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solidFill>
                  <a:schemeClr val="bg1"/>
                </a:solidFill>
              </a:endParaRPr>
            </a:p>
          </p:txBody>
        </p:sp>
      </p:grpSp>
      <p:pic>
        <p:nvPicPr>
          <p:cNvPr id="2" name="Immagine 1">
            <a:extLst>
              <a:ext uri="{FF2B5EF4-FFF2-40B4-BE49-F238E27FC236}">
                <a16:creationId xmlns:a16="http://schemas.microsoft.com/office/drawing/2014/main" xmlns="" id="{C5657B2E-4058-46DF-B941-211DD78684EF}"/>
              </a:ext>
            </a:extLst>
          </p:cNvPr>
          <p:cNvPicPr>
            <a:picLocks noChangeAspect="1"/>
          </p:cNvPicPr>
          <p:nvPr/>
        </p:nvPicPr>
        <p:blipFill>
          <a:blip r:embed="rId3"/>
          <a:stretch>
            <a:fillRect/>
          </a:stretch>
        </p:blipFill>
        <p:spPr>
          <a:xfrm>
            <a:off x="193837" y="946234"/>
            <a:ext cx="11804325" cy="5413514"/>
          </a:xfrm>
          <a:prstGeom prst="rect">
            <a:avLst/>
          </a:prstGeom>
        </p:spPr>
      </p:pic>
      <p:sp>
        <p:nvSpPr>
          <p:cNvPr id="30" name="CasellaDiTesto 1">
            <a:extLst>
              <a:ext uri="{FF2B5EF4-FFF2-40B4-BE49-F238E27FC236}">
                <a16:creationId xmlns:a16="http://schemas.microsoft.com/office/drawing/2014/main" xmlns="" id="{085708C3-CED4-4188-83B4-7753A54BDDB2}"/>
              </a:ext>
            </a:extLst>
          </p:cNvPr>
          <p:cNvSpPr txBox="1">
            <a:spLocks noChangeArrowheads="1"/>
          </p:cNvSpPr>
          <p:nvPr/>
        </p:nvSpPr>
        <p:spPr bwMode="auto">
          <a:xfrm>
            <a:off x="469557" y="6406242"/>
            <a:ext cx="8567763" cy="276999"/>
          </a:xfrm>
          <a:prstGeom prst="rect">
            <a:avLst/>
          </a:prstGeom>
          <a:noFill/>
          <a:ln w="9525">
            <a:noFill/>
            <a:miter lim="800000"/>
            <a:headEnd/>
            <a:tailEnd/>
          </a:ln>
        </p:spPr>
        <p:txBody>
          <a:bodyPr wrap="square">
            <a:spAutoFit/>
          </a:bodyPr>
          <a:lstStyle/>
          <a:p>
            <a:r>
              <a:rPr lang="it-IT" sz="1200" dirty="0"/>
              <a:t>Fonte: Istat, Indagine  ‘’Tempo libero e cultura’’ - Anno -1995’, Indagine ‘’I cittadini e il tempo </a:t>
            </a:r>
            <a:r>
              <a:rPr lang="it-IT" sz="1200" dirty="0" err="1"/>
              <a:t>libero’</a:t>
            </a:r>
            <a:r>
              <a:rPr lang="it-IT" sz="1200" dirty="0"/>
              <a:t>’- Anni 2000, 2006, 2015</a:t>
            </a:r>
          </a:p>
        </p:txBody>
      </p:sp>
    </p:spTree>
    <p:extLst>
      <p:ext uri="{BB962C8B-B14F-4D97-AF65-F5344CB8AC3E}">
        <p14:creationId xmlns:p14="http://schemas.microsoft.com/office/powerpoint/2010/main" val="391898064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olo 1"/>
          <p:cNvSpPr>
            <a:spLocks noGrp="1"/>
          </p:cNvSpPr>
          <p:nvPr>
            <p:ph type="ctrTitle" idx="4294967295"/>
          </p:nvPr>
        </p:nvSpPr>
        <p:spPr>
          <a:xfrm>
            <a:off x="409311" y="161102"/>
            <a:ext cx="10777223" cy="467999"/>
          </a:xfrm>
          <a:prstGeom prst="rect">
            <a:avLst/>
          </a:prstGeom>
        </p:spPr>
        <p:txBody>
          <a:bodyPr vert="horz" lIns="54000" tIns="45720" rIns="54000" bIns="45720" rtlCol="0" anchor="ctr">
            <a:noAutofit/>
          </a:bodyPr>
          <a:lstStyle>
            <a:lvl1pPr>
              <a:defRPr/>
            </a:lvl1pPr>
          </a:lstStyle>
          <a:p>
            <a:r>
              <a:rPr lang="it-IT" altLang="it-IT" dirty="0"/>
              <a:t>Sport, Attività fisica e Sedentarietà nel 2016</a:t>
            </a:r>
            <a:endParaRPr lang="it-IT" dirty="0"/>
          </a:p>
        </p:txBody>
      </p:sp>
      <p:sp>
        <p:nvSpPr>
          <p:cNvPr id="26" name="CasellaDiTesto 25"/>
          <p:cNvSpPr txBox="1"/>
          <p:nvPr/>
        </p:nvSpPr>
        <p:spPr>
          <a:xfrm>
            <a:off x="409310" y="6382039"/>
            <a:ext cx="4238889" cy="276999"/>
          </a:xfrm>
          <a:prstGeom prst="rect">
            <a:avLst/>
          </a:prstGeom>
          <a:noFill/>
        </p:spPr>
        <p:txBody>
          <a:bodyPr wrap="square" lIns="0" rIns="0" rtlCol="0">
            <a:spAutoFit/>
          </a:bodyPr>
          <a:lstStyle/>
          <a:p>
            <a:r>
              <a:rPr lang="it-IT" sz="1200" cap="small" dirty="0"/>
              <a:t>Fonte: Istat, aspetti della vita quotidiana  - Anno 2016</a:t>
            </a:r>
          </a:p>
        </p:txBody>
      </p:sp>
      <p:pic>
        <p:nvPicPr>
          <p:cNvPr id="6" name="Immagine 5">
            <a:extLst>
              <a:ext uri="{FF2B5EF4-FFF2-40B4-BE49-F238E27FC236}">
                <a16:creationId xmlns:a16="http://schemas.microsoft.com/office/drawing/2014/main" xmlns="" id="{D4793623-C199-4E6C-BD07-83531A7A8740}"/>
              </a:ext>
            </a:extLst>
          </p:cNvPr>
          <p:cNvPicPr>
            <a:picLocks noChangeAspect="1"/>
          </p:cNvPicPr>
          <p:nvPr/>
        </p:nvPicPr>
        <p:blipFill>
          <a:blip r:embed="rId3"/>
          <a:stretch>
            <a:fillRect/>
          </a:stretch>
        </p:blipFill>
        <p:spPr>
          <a:xfrm>
            <a:off x="287391" y="846078"/>
            <a:ext cx="11249289" cy="5535961"/>
          </a:xfrm>
          <a:prstGeom prst="rect">
            <a:avLst/>
          </a:prstGeom>
        </p:spPr>
      </p:pic>
    </p:spTree>
    <p:extLst>
      <p:ext uri="{BB962C8B-B14F-4D97-AF65-F5344CB8AC3E}">
        <p14:creationId xmlns:p14="http://schemas.microsoft.com/office/powerpoint/2010/main" val="31586148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9D004478-A84A-4F6D-8C48-2F036A943B79}"/>
              </a:ext>
            </a:extLst>
          </p:cNvPr>
          <p:cNvPicPr>
            <a:picLocks noChangeAspect="1"/>
          </p:cNvPicPr>
          <p:nvPr/>
        </p:nvPicPr>
        <p:blipFill>
          <a:blip r:embed="rId2"/>
          <a:stretch>
            <a:fillRect/>
          </a:stretch>
        </p:blipFill>
        <p:spPr>
          <a:xfrm>
            <a:off x="173140" y="654235"/>
            <a:ext cx="10784420" cy="5716162"/>
          </a:xfrm>
          <a:prstGeom prst="rect">
            <a:avLst/>
          </a:prstGeom>
        </p:spPr>
      </p:pic>
      <p:sp>
        <p:nvSpPr>
          <p:cNvPr id="5" name="Rettangolo 4">
            <a:extLst>
              <a:ext uri="{FF2B5EF4-FFF2-40B4-BE49-F238E27FC236}">
                <a16:creationId xmlns:a16="http://schemas.microsoft.com/office/drawing/2014/main" xmlns="" id="{860E45B4-8751-400F-9192-E456DF61C832}"/>
              </a:ext>
            </a:extLst>
          </p:cNvPr>
          <p:cNvSpPr/>
          <p:nvPr/>
        </p:nvSpPr>
        <p:spPr>
          <a:xfrm>
            <a:off x="173140" y="-155741"/>
            <a:ext cx="11845720" cy="848618"/>
          </a:xfrm>
          <a:prstGeom prst="rect">
            <a:avLst/>
          </a:prstGeom>
          <a:noFill/>
          <a:ln w="9525">
            <a:noFill/>
            <a:miter lim="800000"/>
            <a:headEnd/>
            <a:tailEnd/>
          </a:ln>
        </p:spPr>
        <p:txBody>
          <a:bodyPr lIns="54000" rIns="54000" anchor="ctr"/>
          <a:lstStyle/>
          <a:p>
            <a:r>
              <a:rPr lang="it-IT" sz="3200" b="1" spc="-120" dirty="0">
                <a:solidFill>
                  <a:srgbClr val="EDA242"/>
                </a:solidFill>
                <a:latin typeface="+mj-lt"/>
                <a:ea typeface="+mj-ea"/>
                <a:cs typeface="+mj-cs"/>
              </a:rPr>
              <a:t>Sedentarietà, ciclo di vita e differenze di genere – Anno 2016</a:t>
            </a:r>
          </a:p>
        </p:txBody>
      </p:sp>
      <p:sp>
        <p:nvSpPr>
          <p:cNvPr id="6" name="CasellaDiTesto 5">
            <a:extLst>
              <a:ext uri="{FF2B5EF4-FFF2-40B4-BE49-F238E27FC236}">
                <a16:creationId xmlns:a16="http://schemas.microsoft.com/office/drawing/2014/main" xmlns="" id="{ABD40F7E-E9AF-40D7-BA11-8FC5D937E6B0}"/>
              </a:ext>
            </a:extLst>
          </p:cNvPr>
          <p:cNvSpPr txBox="1"/>
          <p:nvPr/>
        </p:nvSpPr>
        <p:spPr>
          <a:xfrm>
            <a:off x="409310" y="6382039"/>
            <a:ext cx="4238889" cy="276999"/>
          </a:xfrm>
          <a:prstGeom prst="rect">
            <a:avLst/>
          </a:prstGeom>
          <a:noFill/>
        </p:spPr>
        <p:txBody>
          <a:bodyPr wrap="square" lIns="0" rIns="0" rtlCol="0">
            <a:spAutoFit/>
          </a:bodyPr>
          <a:lstStyle/>
          <a:p>
            <a:r>
              <a:rPr lang="it-IT" sz="1200" cap="small" dirty="0"/>
              <a:t>Fonte: Istat, aspetti della vita quotidiana  - Anno 2016</a:t>
            </a:r>
          </a:p>
        </p:txBody>
      </p:sp>
    </p:spTree>
    <p:extLst>
      <p:ext uri="{BB962C8B-B14F-4D97-AF65-F5344CB8AC3E}">
        <p14:creationId xmlns:p14="http://schemas.microsoft.com/office/powerpoint/2010/main" val="2018141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sedentarietà">
            <a:extLst>
              <a:ext uri="{FF2B5EF4-FFF2-40B4-BE49-F238E27FC236}">
                <a16:creationId xmlns:a16="http://schemas.microsoft.com/office/drawing/2014/main" xmlns="" id="{68EADBF6-34E3-421F-A555-4AB73334BD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927" y="1384932"/>
            <a:ext cx="4390073" cy="439007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magine 3" descr="attfisica">
            <a:extLst>
              <a:ext uri="{FF2B5EF4-FFF2-40B4-BE49-F238E27FC236}">
                <a16:creationId xmlns:a16="http://schemas.microsoft.com/office/drawing/2014/main" xmlns="" id="{A81A582E-2CC9-4BE6-B4DC-233858F97F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277" y="1384932"/>
            <a:ext cx="4224410" cy="439007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magine 4" descr="sport">
            <a:extLst>
              <a:ext uri="{FF2B5EF4-FFF2-40B4-BE49-F238E27FC236}">
                <a16:creationId xmlns:a16="http://schemas.microsoft.com/office/drawing/2014/main" xmlns="" id="{36C2E742-1FD0-437A-A7D2-8076037716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74" y="1660301"/>
            <a:ext cx="4100163" cy="428653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asella di testo 2">
            <a:extLst>
              <a:ext uri="{FF2B5EF4-FFF2-40B4-BE49-F238E27FC236}">
                <a16:creationId xmlns:a16="http://schemas.microsoft.com/office/drawing/2014/main" xmlns="" id="{0DB90B2B-E222-4393-9925-0E9FAC2EDBF3}"/>
              </a:ext>
            </a:extLst>
          </p:cNvPr>
          <p:cNvSpPr txBox="1">
            <a:spLocks noChangeArrowheads="1"/>
          </p:cNvSpPr>
          <p:nvPr/>
        </p:nvSpPr>
        <p:spPr bwMode="auto">
          <a:xfrm>
            <a:off x="359153" y="912871"/>
            <a:ext cx="2422823" cy="480155"/>
          </a:xfrm>
          <a:prstGeom prst="rect">
            <a:avLst/>
          </a:prstGeom>
          <a:solidFill>
            <a:srgbClr val="FFFFFF"/>
          </a:solidFill>
          <a:ln w="9525">
            <a:solidFill>
              <a:srgbClr val="000000"/>
            </a:solid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it-IT" sz="2400" b="1" i="0" u="none" strike="noStrike" baseline="0" dirty="0">
                <a:solidFill>
                  <a:srgbClr val="000000"/>
                </a:solidFill>
                <a:latin typeface="Calibri"/>
                <a:cs typeface="Calibri"/>
              </a:rPr>
              <a:t>Sport</a:t>
            </a:r>
          </a:p>
          <a:p>
            <a:pPr algn="ctr" rtl="0">
              <a:defRPr sz="1000"/>
            </a:pPr>
            <a:endParaRPr lang="it-IT" sz="2400" b="1" i="0" u="none" strike="noStrike" baseline="0" dirty="0">
              <a:solidFill>
                <a:srgbClr val="000000"/>
              </a:solidFill>
              <a:latin typeface="Calibri"/>
              <a:cs typeface="Calibri"/>
            </a:endParaRPr>
          </a:p>
        </p:txBody>
      </p:sp>
      <p:sp>
        <p:nvSpPr>
          <p:cNvPr id="8" name="Casella di testo 2">
            <a:extLst>
              <a:ext uri="{FF2B5EF4-FFF2-40B4-BE49-F238E27FC236}">
                <a16:creationId xmlns:a16="http://schemas.microsoft.com/office/drawing/2014/main" xmlns="" id="{474F5F2B-EE59-4CCC-8026-98727DF6682C}"/>
              </a:ext>
            </a:extLst>
          </p:cNvPr>
          <p:cNvSpPr txBox="1">
            <a:spLocks noChangeArrowheads="1"/>
          </p:cNvSpPr>
          <p:nvPr/>
        </p:nvSpPr>
        <p:spPr bwMode="auto">
          <a:xfrm>
            <a:off x="4400371" y="912871"/>
            <a:ext cx="2981936" cy="480155"/>
          </a:xfrm>
          <a:prstGeom prst="rect">
            <a:avLst/>
          </a:prstGeom>
          <a:solidFill>
            <a:srgbClr val="FFFFFF"/>
          </a:solidFill>
          <a:ln w="9525">
            <a:solidFill>
              <a:srgbClr val="000000"/>
            </a:solidFill>
            <a:miter lim="800000"/>
            <a:headEnd/>
            <a:tailEnd/>
          </a:ln>
        </p:spPr>
        <p:txBody>
          <a:bodyPr wrap="square" lIns="91440" tIns="45720" rIns="91440" bIns="45720" anchor="t" upright="1"/>
          <a:lstStyle>
            <a:defPPr>
              <a:defRPr lang="it-IT"/>
            </a:defPPr>
            <a:lvl1pPr indent="0" algn="ctr">
              <a:defRPr sz="2400" b="1" i="0" u="none" strike="noStrike" baseline="0">
                <a:solidFill>
                  <a:srgbClr val="000000"/>
                </a:solidFill>
                <a:latin typeface="Calibri"/>
                <a:cs typeface="Calibri"/>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IT" dirty="0"/>
              <a:t>Attività Fisica</a:t>
            </a:r>
          </a:p>
          <a:p>
            <a:endParaRPr lang="it-IT" dirty="0"/>
          </a:p>
        </p:txBody>
      </p:sp>
      <p:sp>
        <p:nvSpPr>
          <p:cNvPr id="9" name="Casella di testo 2">
            <a:extLst>
              <a:ext uri="{FF2B5EF4-FFF2-40B4-BE49-F238E27FC236}">
                <a16:creationId xmlns:a16="http://schemas.microsoft.com/office/drawing/2014/main" xmlns="" id="{A80D8C05-BB13-412C-A0D0-B48C4F6B2B2F}"/>
              </a:ext>
            </a:extLst>
          </p:cNvPr>
          <p:cNvSpPr txBox="1">
            <a:spLocks noChangeArrowheads="1"/>
          </p:cNvSpPr>
          <p:nvPr/>
        </p:nvSpPr>
        <p:spPr bwMode="auto">
          <a:xfrm>
            <a:off x="8603279" y="920106"/>
            <a:ext cx="2443531" cy="492251"/>
          </a:xfrm>
          <a:prstGeom prst="rect">
            <a:avLst/>
          </a:prstGeom>
          <a:solidFill>
            <a:srgbClr val="FFFFFF"/>
          </a:solidFill>
          <a:ln w="9525">
            <a:solidFill>
              <a:srgbClr val="000000"/>
            </a:solidFill>
            <a:miter lim="800000"/>
            <a:headEnd/>
            <a:tailEnd/>
          </a:ln>
        </p:spPr>
        <p:txBody>
          <a:bodyPr wrap="square" lIns="91440" tIns="45720" rIns="91440" bIns="45720" anchor="t" upright="1"/>
          <a:lstStyle>
            <a:defPPr>
              <a:defRPr lang="it-IT"/>
            </a:defPPr>
            <a:lvl1pPr indent="0" algn="ctr">
              <a:defRPr sz="2400" b="1" i="0" u="none" strike="noStrike" baseline="0">
                <a:solidFill>
                  <a:srgbClr val="000000"/>
                </a:solidFill>
                <a:latin typeface="Calibri"/>
                <a:cs typeface="Calibri"/>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IT" dirty="0"/>
              <a:t>Sedentari</a:t>
            </a:r>
          </a:p>
          <a:p>
            <a:endParaRPr lang="it-IT" dirty="0"/>
          </a:p>
        </p:txBody>
      </p:sp>
      <p:sp>
        <p:nvSpPr>
          <p:cNvPr id="10" name="Rettangolo 9">
            <a:extLst>
              <a:ext uri="{FF2B5EF4-FFF2-40B4-BE49-F238E27FC236}">
                <a16:creationId xmlns:a16="http://schemas.microsoft.com/office/drawing/2014/main" xmlns="" id="{54AE463F-F9E6-44D1-99B9-5B629717375A}"/>
              </a:ext>
            </a:extLst>
          </p:cNvPr>
          <p:cNvSpPr/>
          <p:nvPr/>
        </p:nvSpPr>
        <p:spPr>
          <a:xfrm>
            <a:off x="173140" y="-155741"/>
            <a:ext cx="11845720" cy="848618"/>
          </a:xfrm>
          <a:prstGeom prst="rect">
            <a:avLst/>
          </a:prstGeom>
          <a:noFill/>
          <a:ln w="9525">
            <a:noFill/>
            <a:miter lim="800000"/>
            <a:headEnd/>
            <a:tailEnd/>
          </a:ln>
        </p:spPr>
        <p:txBody>
          <a:bodyPr lIns="54000" rIns="54000" anchor="ctr"/>
          <a:lstStyle/>
          <a:p>
            <a:r>
              <a:rPr lang="it-IT" sz="3200" b="1" spc="-120" dirty="0">
                <a:solidFill>
                  <a:srgbClr val="EDA242"/>
                </a:solidFill>
                <a:latin typeface="+mj-lt"/>
                <a:ea typeface="+mj-ea"/>
                <a:cs typeface="+mj-cs"/>
              </a:rPr>
              <a:t>Sport, Sedentarietà e Territorio – Anno 2016</a:t>
            </a:r>
          </a:p>
        </p:txBody>
      </p:sp>
      <p:sp>
        <p:nvSpPr>
          <p:cNvPr id="11" name="CasellaDiTesto 10">
            <a:extLst>
              <a:ext uri="{FF2B5EF4-FFF2-40B4-BE49-F238E27FC236}">
                <a16:creationId xmlns:a16="http://schemas.microsoft.com/office/drawing/2014/main" xmlns="" id="{ABD40F7E-E9AF-40D7-BA11-8FC5D937E6B0}"/>
              </a:ext>
            </a:extLst>
          </p:cNvPr>
          <p:cNvSpPr txBox="1"/>
          <p:nvPr/>
        </p:nvSpPr>
        <p:spPr>
          <a:xfrm>
            <a:off x="409310" y="6382039"/>
            <a:ext cx="4238889" cy="276999"/>
          </a:xfrm>
          <a:prstGeom prst="rect">
            <a:avLst/>
          </a:prstGeom>
          <a:noFill/>
        </p:spPr>
        <p:txBody>
          <a:bodyPr wrap="square" lIns="0" rIns="0" rtlCol="0">
            <a:spAutoFit/>
          </a:bodyPr>
          <a:lstStyle/>
          <a:p>
            <a:r>
              <a:rPr lang="it-IT" sz="1200" cap="small" dirty="0"/>
              <a:t>Fonte: Istat, aspetti della vita quotidiana  - Anno 2016</a:t>
            </a:r>
          </a:p>
        </p:txBody>
      </p:sp>
    </p:spTree>
    <p:extLst>
      <p:ext uri="{BB962C8B-B14F-4D97-AF65-F5344CB8AC3E}">
        <p14:creationId xmlns:p14="http://schemas.microsoft.com/office/powerpoint/2010/main" val="36352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E08169DB-86B5-4DCE-B530-D82A79C6A4F0}"/>
              </a:ext>
            </a:extLst>
          </p:cNvPr>
          <p:cNvPicPr>
            <a:picLocks noChangeAspect="1"/>
          </p:cNvPicPr>
          <p:nvPr/>
        </p:nvPicPr>
        <p:blipFill>
          <a:blip r:embed="rId2"/>
          <a:stretch>
            <a:fillRect/>
          </a:stretch>
        </p:blipFill>
        <p:spPr>
          <a:xfrm>
            <a:off x="182880" y="907164"/>
            <a:ext cx="11883744" cy="5043671"/>
          </a:xfrm>
          <a:prstGeom prst="rect">
            <a:avLst/>
          </a:prstGeom>
        </p:spPr>
      </p:pic>
      <p:sp>
        <p:nvSpPr>
          <p:cNvPr id="6" name="Rettangolo 5">
            <a:extLst>
              <a:ext uri="{FF2B5EF4-FFF2-40B4-BE49-F238E27FC236}">
                <a16:creationId xmlns:a16="http://schemas.microsoft.com/office/drawing/2014/main" xmlns="" id="{878A0F67-44D0-404D-8BCC-5764FC6246EA}"/>
              </a:ext>
            </a:extLst>
          </p:cNvPr>
          <p:cNvSpPr/>
          <p:nvPr/>
        </p:nvSpPr>
        <p:spPr>
          <a:xfrm>
            <a:off x="173140" y="-155741"/>
            <a:ext cx="11845720" cy="848618"/>
          </a:xfrm>
          <a:prstGeom prst="rect">
            <a:avLst/>
          </a:prstGeom>
          <a:noFill/>
          <a:ln w="9525">
            <a:noFill/>
            <a:miter lim="800000"/>
            <a:headEnd/>
            <a:tailEnd/>
          </a:ln>
        </p:spPr>
        <p:txBody>
          <a:bodyPr lIns="54000" rIns="54000" anchor="ctr"/>
          <a:lstStyle/>
          <a:p>
            <a:pPr>
              <a:tabLst>
                <a:tab pos="4937125" algn="l"/>
              </a:tabLst>
            </a:pPr>
            <a:r>
              <a:rPr lang="it-IT" sz="3200" b="1" spc="-120" dirty="0">
                <a:solidFill>
                  <a:srgbClr val="EDA242"/>
                </a:solidFill>
                <a:latin typeface="+mj-lt"/>
                <a:ea typeface="+mj-ea"/>
                <a:cs typeface="+mj-cs"/>
              </a:rPr>
              <a:t>Sport, sedentarietà e  differenze socio-culturali</a:t>
            </a:r>
          </a:p>
        </p:txBody>
      </p:sp>
    </p:spTree>
    <p:extLst>
      <p:ext uri="{BB962C8B-B14F-4D97-AF65-F5344CB8AC3E}">
        <p14:creationId xmlns:p14="http://schemas.microsoft.com/office/powerpoint/2010/main" val="39701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37927" y="58533"/>
            <a:ext cx="10790584" cy="708300"/>
          </a:xfrm>
        </p:spPr>
        <p:txBody>
          <a:bodyPr>
            <a:normAutofit/>
          </a:bodyPr>
          <a:lstStyle/>
          <a:p>
            <a:r>
              <a:rPr lang="it-IT" dirty="0"/>
              <a:t>Stili di vita, fattori di rischio e condizioni di salute</a:t>
            </a:r>
          </a:p>
        </p:txBody>
      </p:sp>
      <p:sp>
        <p:nvSpPr>
          <p:cNvPr id="2" name="Rettangolo 1">
            <a:extLst>
              <a:ext uri="{FF2B5EF4-FFF2-40B4-BE49-F238E27FC236}">
                <a16:creationId xmlns:a16="http://schemas.microsoft.com/office/drawing/2014/main" xmlns="" id="{E7259EFC-9053-464B-A185-9EC3637EC911}"/>
              </a:ext>
            </a:extLst>
          </p:cNvPr>
          <p:cNvSpPr/>
          <p:nvPr/>
        </p:nvSpPr>
        <p:spPr>
          <a:xfrm>
            <a:off x="137927" y="807482"/>
            <a:ext cx="11630212" cy="707886"/>
          </a:xfrm>
          <a:prstGeom prst="rect">
            <a:avLst/>
          </a:prstGeom>
          <a:solidFill>
            <a:schemeClr val="bg1">
              <a:lumMod val="95000"/>
            </a:schemeClr>
          </a:solidFill>
          <a:ln>
            <a:solidFill>
              <a:schemeClr val="accent1"/>
            </a:solidFill>
          </a:ln>
        </p:spPr>
        <p:txBody>
          <a:bodyPr wrap="square">
            <a:spAutoFit/>
          </a:bodyPr>
          <a:lstStyle/>
          <a:p>
            <a:pPr algn="just"/>
            <a:r>
              <a:rPr lang="it-IT" sz="2000" b="1" dirty="0">
                <a:latin typeface="Calibri" panose="020F0502020204030204" pitchFamily="34" charset="0"/>
                <a:cs typeface="Calibri" panose="020F0502020204030204" pitchFamily="34" charset="0"/>
              </a:rPr>
              <a:t>E’ noto che lo stato di salute di una persona è il risultato dell’interazione di molteplici fattori che si sperimentano in modi e tempi diversi durante il corso della vita (</a:t>
            </a:r>
            <a:r>
              <a:rPr lang="en-US" sz="2000" b="1" dirty="0">
                <a:latin typeface="Calibri" panose="020F0502020204030204" pitchFamily="34" charset="0"/>
                <a:cs typeface="Calibri" panose="020F0502020204030204" pitchFamily="34" charset="0"/>
              </a:rPr>
              <a:t>Life course approach). </a:t>
            </a:r>
            <a:endParaRPr lang="it-IT" sz="2000" b="1" dirty="0">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xmlns="" id="{AFF5A91F-64C2-4D04-BC09-8C1054E3845F}"/>
              </a:ext>
            </a:extLst>
          </p:cNvPr>
          <p:cNvPicPr>
            <a:picLocks noChangeAspect="1" noChangeArrowheads="1"/>
          </p:cNvPicPr>
          <p:nvPr/>
        </p:nvPicPr>
        <p:blipFill>
          <a:blip r:embed="rId2" cstate="print"/>
          <a:srcRect/>
          <a:stretch>
            <a:fillRect/>
          </a:stretch>
        </p:blipFill>
        <p:spPr bwMode="auto">
          <a:xfrm>
            <a:off x="7598953" y="3063149"/>
            <a:ext cx="4366628" cy="3721078"/>
          </a:xfrm>
          <a:prstGeom prst="rect">
            <a:avLst/>
          </a:prstGeom>
          <a:noFill/>
          <a:ln w="38100">
            <a:solidFill>
              <a:schemeClr val="accent3">
                <a:lumMod val="75000"/>
              </a:schemeClr>
            </a:solidFill>
            <a:miter lim="800000"/>
            <a:headEnd/>
            <a:tailEnd/>
          </a:ln>
        </p:spPr>
      </p:pic>
      <p:sp>
        <p:nvSpPr>
          <p:cNvPr id="3" name="Rettangolo 2">
            <a:extLst>
              <a:ext uri="{FF2B5EF4-FFF2-40B4-BE49-F238E27FC236}">
                <a16:creationId xmlns:a16="http://schemas.microsoft.com/office/drawing/2014/main" xmlns="" id="{6A44CE08-D00D-4B89-880C-622ACC0FED2E}"/>
              </a:ext>
            </a:extLst>
          </p:cNvPr>
          <p:cNvSpPr/>
          <p:nvPr/>
        </p:nvSpPr>
        <p:spPr>
          <a:xfrm>
            <a:off x="226419" y="3544962"/>
            <a:ext cx="7163566" cy="2554545"/>
          </a:xfrm>
          <a:prstGeom prst="rect">
            <a:avLst/>
          </a:prstGeom>
          <a:solidFill>
            <a:schemeClr val="bg1">
              <a:lumMod val="95000"/>
            </a:schemeClr>
          </a:solidFill>
          <a:ln>
            <a:solidFill>
              <a:schemeClr val="accent1"/>
            </a:solidFill>
          </a:ln>
        </p:spPr>
        <p:txBody>
          <a:bodyPr wrap="square">
            <a:spAutoFit/>
          </a:bodyPr>
          <a:lstStyle/>
          <a:p>
            <a:pPr algn="just"/>
            <a:r>
              <a:rPr lang="it-IT" sz="2000" b="1" dirty="0">
                <a:latin typeface="Calibri" panose="020F0502020204030204" pitchFamily="34" charset="0"/>
                <a:cs typeface="Calibri" panose="020F0502020204030204" pitchFamily="34" charset="0"/>
              </a:rPr>
              <a:t>Tra i fattori che determinano l’insorgenza di patologie croniche  alcuni sono di tipo genetico, per definizione quindi non modificabili, altri sono comportamentali  (tabagismo, consumo dannoso di bevande alcoliche, eccesso di peso, inattività fisica, cattiva alimentazione) quindi modificabili attraverso la promozione di stili di vita salutari, che a loro volta hanno una rilevante interazione con aspetti socioeconomici e ambientali, anch’essi rimuovibili.</a:t>
            </a:r>
          </a:p>
        </p:txBody>
      </p:sp>
      <p:cxnSp>
        <p:nvCxnSpPr>
          <p:cNvPr id="15" name="Connettore 2 14">
            <a:extLst>
              <a:ext uri="{FF2B5EF4-FFF2-40B4-BE49-F238E27FC236}">
                <a16:creationId xmlns:a16="http://schemas.microsoft.com/office/drawing/2014/main" xmlns="" id="{FAB1F4AE-0E15-43B7-BBD2-DD0B21EA7185}"/>
              </a:ext>
            </a:extLst>
          </p:cNvPr>
          <p:cNvCxnSpPr>
            <a:cxnSpLocks/>
          </p:cNvCxnSpPr>
          <p:nvPr/>
        </p:nvCxnSpPr>
        <p:spPr>
          <a:xfrm>
            <a:off x="3727449" y="1828909"/>
            <a:ext cx="3662536" cy="0"/>
          </a:xfrm>
          <a:prstGeom prst="straightConnector1">
            <a:avLst/>
          </a:prstGeom>
          <a:ln w="285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CasellaDiTesto 15">
            <a:extLst>
              <a:ext uri="{FF2B5EF4-FFF2-40B4-BE49-F238E27FC236}">
                <a16:creationId xmlns:a16="http://schemas.microsoft.com/office/drawing/2014/main" xmlns="" id="{CB045A89-D56C-4A26-8CBA-2A0C52ACB8E7}"/>
              </a:ext>
            </a:extLst>
          </p:cNvPr>
          <p:cNvSpPr txBox="1"/>
          <p:nvPr/>
        </p:nvSpPr>
        <p:spPr>
          <a:xfrm>
            <a:off x="1084244" y="1574101"/>
            <a:ext cx="2884381" cy="461665"/>
          </a:xfrm>
          <a:prstGeom prst="rect">
            <a:avLst/>
          </a:prstGeom>
          <a:noFill/>
        </p:spPr>
        <p:txBody>
          <a:bodyPr wrap="square" rtlCol="0">
            <a:spAutoFit/>
          </a:bodyPr>
          <a:lstStyle/>
          <a:p>
            <a:r>
              <a:rPr lang="it-IT" sz="2400" b="1" dirty="0"/>
              <a:t>Corso della vita</a:t>
            </a:r>
          </a:p>
        </p:txBody>
      </p:sp>
      <p:sp>
        <p:nvSpPr>
          <p:cNvPr id="17" name="CasellaDiTesto 16">
            <a:extLst>
              <a:ext uri="{FF2B5EF4-FFF2-40B4-BE49-F238E27FC236}">
                <a16:creationId xmlns:a16="http://schemas.microsoft.com/office/drawing/2014/main" xmlns="" id="{95B11461-B3E3-4AD1-A523-A4BFACB8E3AD}"/>
              </a:ext>
            </a:extLst>
          </p:cNvPr>
          <p:cNvSpPr txBox="1"/>
          <p:nvPr/>
        </p:nvSpPr>
        <p:spPr>
          <a:xfrm>
            <a:off x="7598953" y="1623982"/>
            <a:ext cx="2729778" cy="461665"/>
          </a:xfrm>
          <a:prstGeom prst="rect">
            <a:avLst/>
          </a:prstGeom>
          <a:noFill/>
        </p:spPr>
        <p:txBody>
          <a:bodyPr wrap="square" rtlCol="0">
            <a:spAutoFit/>
          </a:bodyPr>
          <a:lstStyle>
            <a:defPPr>
              <a:defRPr lang="it-IT"/>
            </a:defPPr>
            <a:lvl1pPr>
              <a:defRPr sz="2400" b="1"/>
            </a:lvl1pPr>
          </a:lstStyle>
          <a:p>
            <a:r>
              <a:rPr lang="it-IT" dirty="0"/>
              <a:t>Effetti cumulativi</a:t>
            </a:r>
          </a:p>
        </p:txBody>
      </p:sp>
      <p:sp>
        <p:nvSpPr>
          <p:cNvPr id="18" name="CasellaDiTesto 17">
            <a:extLst>
              <a:ext uri="{FF2B5EF4-FFF2-40B4-BE49-F238E27FC236}">
                <a16:creationId xmlns:a16="http://schemas.microsoft.com/office/drawing/2014/main" xmlns="" id="{41BE3348-B593-44B9-A3B4-EDEC615A4403}"/>
              </a:ext>
            </a:extLst>
          </p:cNvPr>
          <p:cNvSpPr txBox="1"/>
          <p:nvPr/>
        </p:nvSpPr>
        <p:spPr>
          <a:xfrm>
            <a:off x="226419" y="2203114"/>
            <a:ext cx="11541720" cy="646331"/>
          </a:xfrm>
          <a:prstGeom prst="rect">
            <a:avLst/>
          </a:prstGeom>
          <a:solidFill>
            <a:schemeClr val="bg1">
              <a:lumMod val="85000"/>
            </a:schemeClr>
          </a:solidFill>
          <a:ln>
            <a:solidFill>
              <a:schemeClr val="accent1"/>
            </a:solidFill>
          </a:ln>
        </p:spPr>
        <p:txBody>
          <a:bodyPr wrap="square" rtlCol="0">
            <a:spAutoFit/>
          </a:bodyPr>
          <a:lstStyle/>
          <a:p>
            <a:r>
              <a:rPr lang="it-IT" b="1" dirty="0"/>
              <a:t>Vantaggi e svantaggi tendono a concentrarsi trasversalmente e ad accumularsi longitudinalmente (Costa e </a:t>
            </a:r>
            <a:r>
              <a:rPr lang="it-IT" b="1" dirty="0" err="1"/>
              <a:t>Spadea</a:t>
            </a:r>
            <a:r>
              <a:rPr lang="it-IT" b="1" dirty="0"/>
              <a:t> 2004)</a:t>
            </a:r>
          </a:p>
        </p:txBody>
      </p:sp>
      <p:sp>
        <p:nvSpPr>
          <p:cNvPr id="20" name="CasellaDiTesto 19">
            <a:extLst>
              <a:ext uri="{FF2B5EF4-FFF2-40B4-BE49-F238E27FC236}">
                <a16:creationId xmlns:a16="http://schemas.microsoft.com/office/drawing/2014/main" xmlns="" id="{D69C05AD-26FF-4071-AAAC-4FD4FC0BF3F8}"/>
              </a:ext>
            </a:extLst>
          </p:cNvPr>
          <p:cNvSpPr txBox="1"/>
          <p:nvPr/>
        </p:nvSpPr>
        <p:spPr>
          <a:xfrm>
            <a:off x="7657024" y="6522468"/>
            <a:ext cx="4366628" cy="276999"/>
          </a:xfrm>
          <a:prstGeom prst="rect">
            <a:avLst/>
          </a:prstGeom>
          <a:noFill/>
        </p:spPr>
        <p:txBody>
          <a:bodyPr wrap="square" rtlCol="0">
            <a:spAutoFit/>
          </a:bodyPr>
          <a:lstStyle/>
          <a:p>
            <a:r>
              <a:rPr lang="it-IT" sz="1200" b="1" dirty="0"/>
              <a:t>I determinanti della salute (</a:t>
            </a:r>
            <a:r>
              <a:rPr lang="it-IT" sz="1200" b="1" dirty="0" err="1"/>
              <a:t>Dahlgren</a:t>
            </a:r>
            <a:r>
              <a:rPr lang="it-IT" sz="1200" b="1" dirty="0"/>
              <a:t>, Whitehead, 1991)</a:t>
            </a:r>
          </a:p>
        </p:txBody>
      </p:sp>
    </p:spTree>
    <p:extLst>
      <p:ext uri="{BB962C8B-B14F-4D97-AF65-F5344CB8AC3E}">
        <p14:creationId xmlns:p14="http://schemas.microsoft.com/office/powerpoint/2010/main" val="2910173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xmlns="" id="{C16F23B8-A92E-45F0-8BF9-361B77F61C59}"/>
              </a:ext>
            </a:extLst>
          </p:cNvPr>
          <p:cNvSpPr txBox="1">
            <a:spLocks/>
          </p:cNvSpPr>
          <p:nvPr/>
        </p:nvSpPr>
        <p:spPr>
          <a:xfrm>
            <a:off x="276962" y="123457"/>
            <a:ext cx="10777223" cy="467999"/>
          </a:xfrm>
          <a:prstGeom prst="rect">
            <a:avLst/>
          </a:prstGeom>
        </p:spPr>
        <p:txBody>
          <a:bodyPr vert="horz" lIns="54000" tIns="45720" rIns="54000" bIns="45720" rtlCol="0" anchor="ctr">
            <a:noAutofit/>
          </a:bodyPr>
          <a:lstStyle>
            <a:lvl1pPr algn="l" defTabSz="914400" rtl="0" eaLnBrk="1" latinLnBrk="0" hangingPunct="1">
              <a:lnSpc>
                <a:spcPct val="90000"/>
              </a:lnSpc>
              <a:spcBef>
                <a:spcPct val="0"/>
              </a:spcBef>
              <a:buNone/>
              <a:defRPr lang="it-IT" sz="3200" b="1" kern="1200" spc="-120" baseline="0">
                <a:solidFill>
                  <a:srgbClr val="EDA242"/>
                </a:solidFill>
                <a:latin typeface="+mj-lt"/>
                <a:ea typeface="+mj-ea"/>
                <a:cs typeface="+mj-cs"/>
              </a:defRPr>
            </a:lvl1pPr>
          </a:lstStyle>
          <a:p>
            <a:r>
              <a:rPr lang="it-IT" altLang="it-IT" dirty="0"/>
              <a:t>Sedentarietà  e gruppo sociale di appartenenza*</a:t>
            </a:r>
            <a:endParaRPr lang="it-IT" dirty="0"/>
          </a:p>
        </p:txBody>
      </p:sp>
      <p:sp>
        <p:nvSpPr>
          <p:cNvPr id="6" name="CasellaDiTesto 5">
            <a:extLst>
              <a:ext uri="{FF2B5EF4-FFF2-40B4-BE49-F238E27FC236}">
                <a16:creationId xmlns:a16="http://schemas.microsoft.com/office/drawing/2014/main" xmlns="" id="{53A1CE88-3BF9-441B-91BF-F2C601769BE2}"/>
              </a:ext>
            </a:extLst>
          </p:cNvPr>
          <p:cNvSpPr txBox="1"/>
          <p:nvPr/>
        </p:nvSpPr>
        <p:spPr>
          <a:xfrm>
            <a:off x="276962" y="4688781"/>
            <a:ext cx="4238889" cy="276999"/>
          </a:xfrm>
          <a:prstGeom prst="rect">
            <a:avLst/>
          </a:prstGeom>
          <a:noFill/>
        </p:spPr>
        <p:txBody>
          <a:bodyPr wrap="square" lIns="0" rIns="0" rtlCol="0">
            <a:spAutoFit/>
          </a:bodyPr>
          <a:lstStyle/>
          <a:p>
            <a:r>
              <a:rPr lang="it-IT" sz="1200" cap="small" dirty="0"/>
              <a:t>Fonte: Istat, RAPPORTO ANNUALE 2017</a:t>
            </a:r>
          </a:p>
        </p:txBody>
      </p:sp>
      <p:sp>
        <p:nvSpPr>
          <p:cNvPr id="7" name="Rettangolo 6">
            <a:extLst>
              <a:ext uri="{FF2B5EF4-FFF2-40B4-BE49-F238E27FC236}">
                <a16:creationId xmlns:a16="http://schemas.microsoft.com/office/drawing/2014/main" xmlns="" id="{45C50502-89BF-48F0-A2CB-53FF65C38E2D}"/>
              </a:ext>
            </a:extLst>
          </p:cNvPr>
          <p:cNvSpPr/>
          <p:nvPr/>
        </p:nvSpPr>
        <p:spPr>
          <a:xfrm>
            <a:off x="52478" y="6329532"/>
            <a:ext cx="11226193" cy="261610"/>
          </a:xfrm>
          <a:prstGeom prst="rect">
            <a:avLst/>
          </a:prstGeom>
        </p:spPr>
        <p:txBody>
          <a:bodyPr wrap="square">
            <a:spAutoFit/>
          </a:bodyPr>
          <a:lstStyle/>
          <a:p>
            <a:r>
              <a:rPr lang="it-IT" sz="1100" dirty="0">
                <a:latin typeface="Times New Roman" panose="02020603050405020304" pitchFamily="18" charset="0"/>
                <a:ea typeface="Times New Roman" panose="02020603050405020304" pitchFamily="18" charset="0"/>
              </a:rPr>
              <a:t>(*) Si fa riferimento alla classificazione per gruppi sociali adottata dall’ISTAT in occasione del Rapporto annuale 2017.</a:t>
            </a:r>
            <a:endParaRPr lang="it-IT" sz="1100" dirty="0"/>
          </a:p>
        </p:txBody>
      </p:sp>
      <p:sp>
        <p:nvSpPr>
          <p:cNvPr id="2" name="Rettangolo 1"/>
          <p:cNvSpPr/>
          <p:nvPr/>
        </p:nvSpPr>
        <p:spPr>
          <a:xfrm>
            <a:off x="162206" y="5230830"/>
            <a:ext cx="8369146" cy="646331"/>
          </a:xfrm>
          <a:prstGeom prst="rect">
            <a:avLst/>
          </a:prstGeom>
          <a:solidFill>
            <a:schemeClr val="bg1">
              <a:lumMod val="85000"/>
            </a:schemeClr>
          </a:solidFill>
        </p:spPr>
        <p:txBody>
          <a:bodyPr wrap="square">
            <a:spAutoFit/>
          </a:bodyPr>
          <a:lstStyle/>
          <a:p>
            <a:r>
              <a:rPr lang="it-IT" dirty="0"/>
              <a:t>Le persone sedentarie sono, invece il 19,2% della «classe dirigente» e il 25,5% delle «famiglie di impiegati», gruppi relativamente giovani e a più alto reddito.</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64" y="1077181"/>
            <a:ext cx="8689086" cy="3419576"/>
          </a:xfrm>
          <a:prstGeom prst="rect">
            <a:avLst/>
          </a:prstGeom>
        </p:spPr>
      </p:pic>
      <p:sp>
        <p:nvSpPr>
          <p:cNvPr id="8" name="Rettangolo 7"/>
          <p:cNvSpPr/>
          <p:nvPr/>
        </p:nvSpPr>
        <p:spPr>
          <a:xfrm>
            <a:off x="8902042" y="907658"/>
            <a:ext cx="3113174" cy="4524315"/>
          </a:xfrm>
          <a:prstGeom prst="rect">
            <a:avLst/>
          </a:prstGeom>
          <a:solidFill>
            <a:schemeClr val="bg1">
              <a:lumMod val="85000"/>
            </a:schemeClr>
          </a:solidFill>
        </p:spPr>
        <p:txBody>
          <a:bodyPr wrap="square">
            <a:spAutoFit/>
          </a:bodyPr>
          <a:lstStyle/>
          <a:p>
            <a:r>
              <a:rPr lang="it-IT" dirty="0"/>
              <a:t>Quote più elevate di sedentari si osservano tra gli appartenenti alle «famiglie di operai in pensione» e al gruppo «anziane sole e giovani disoccupati» (rispettivamente 52,9% e 51,9%). Anche gli appartenenti alle «famiglie a basso reddito con stranieri» o di «soli italiani», su cui pesano le cattive condizioni economiche, si caratterizzano per elevata sedentarietà(rispettivamente46,1% e 42,%). </a:t>
            </a:r>
          </a:p>
        </p:txBody>
      </p:sp>
      <p:sp>
        <p:nvSpPr>
          <p:cNvPr id="9" name="Rettangolo 8"/>
          <p:cNvSpPr/>
          <p:nvPr/>
        </p:nvSpPr>
        <p:spPr>
          <a:xfrm>
            <a:off x="276964" y="785755"/>
            <a:ext cx="8625078" cy="369332"/>
          </a:xfrm>
          <a:prstGeom prst="rect">
            <a:avLst/>
          </a:prstGeom>
          <a:solidFill>
            <a:schemeClr val="bg1">
              <a:lumMod val="85000"/>
            </a:schemeClr>
          </a:solidFill>
          <a:ln>
            <a:solidFill>
              <a:srgbClr val="C00000"/>
            </a:solidFill>
          </a:ln>
        </p:spPr>
        <p:txBody>
          <a:bodyPr wrap="square">
            <a:spAutoFit/>
          </a:bodyPr>
          <a:lstStyle/>
          <a:p>
            <a:r>
              <a:rPr lang="it-IT" b="1" spc="-120" dirty="0">
                <a:solidFill>
                  <a:srgbClr val="C00000"/>
                </a:solidFill>
                <a:latin typeface="Calibri" panose="020F0502020204030204" pitchFamily="34" charset="0"/>
                <a:ea typeface="+mj-ea"/>
                <a:cs typeface="+mj-cs"/>
              </a:rPr>
              <a:t>Persone sedentarie per gruppo sociale di appartenenza - Anni 2008 e 2016 (valori percentuali</a:t>
            </a:r>
          </a:p>
        </p:txBody>
      </p:sp>
    </p:spTree>
    <p:extLst>
      <p:ext uri="{BB962C8B-B14F-4D97-AF65-F5344CB8AC3E}">
        <p14:creationId xmlns:p14="http://schemas.microsoft.com/office/powerpoint/2010/main" val="32882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xmlns="" id="{399EAEF7-A39C-4836-958B-84DD15506BAA}"/>
              </a:ext>
            </a:extLst>
          </p:cNvPr>
          <p:cNvGraphicFramePr/>
          <p:nvPr>
            <p:extLst>
              <p:ext uri="{D42A27DB-BD31-4B8C-83A1-F6EECF244321}">
                <p14:modId xmlns:p14="http://schemas.microsoft.com/office/powerpoint/2010/main" val="4094756684"/>
              </p:ext>
            </p:extLst>
          </p:nvPr>
        </p:nvGraphicFramePr>
        <p:xfrm>
          <a:off x="312822" y="1364331"/>
          <a:ext cx="11261558" cy="4470985"/>
        </p:xfrm>
        <a:graphic>
          <a:graphicData uri="http://schemas.openxmlformats.org/drawingml/2006/chart">
            <c:chart xmlns:c="http://schemas.openxmlformats.org/drawingml/2006/chart" xmlns:r="http://schemas.openxmlformats.org/officeDocument/2006/relationships" r:id="rId2"/>
          </a:graphicData>
        </a:graphic>
      </p:graphicFrame>
      <p:sp>
        <p:nvSpPr>
          <p:cNvPr id="2" name="Rettangolo 1">
            <a:extLst>
              <a:ext uri="{FF2B5EF4-FFF2-40B4-BE49-F238E27FC236}">
                <a16:creationId xmlns:a16="http://schemas.microsoft.com/office/drawing/2014/main" xmlns="" id="{7FD05D28-0DE5-49E0-BEC7-B00F34ACA3A5}"/>
              </a:ext>
            </a:extLst>
          </p:cNvPr>
          <p:cNvSpPr/>
          <p:nvPr/>
        </p:nvSpPr>
        <p:spPr>
          <a:xfrm>
            <a:off x="312822" y="767650"/>
            <a:ext cx="11117178" cy="584775"/>
          </a:xfrm>
          <a:prstGeom prst="rect">
            <a:avLst/>
          </a:prstGeom>
          <a:solidFill>
            <a:schemeClr val="bg1">
              <a:lumMod val="85000"/>
            </a:schemeClr>
          </a:solidFill>
          <a:ln>
            <a:solidFill>
              <a:srgbClr val="C00000"/>
            </a:solidFill>
          </a:ln>
        </p:spPr>
        <p:txBody>
          <a:bodyPr wrap="square">
            <a:spAutoFit/>
          </a:bodyPr>
          <a:lstStyle/>
          <a:p>
            <a:r>
              <a:rPr lang="it-IT" sz="1600" b="1" spc="-120" dirty="0">
                <a:solidFill>
                  <a:srgbClr val="C00000"/>
                </a:solidFill>
                <a:latin typeface="Calibri" panose="020F0502020204030204" pitchFamily="34" charset="0"/>
                <a:ea typeface="+mj-ea"/>
                <a:cs typeface="+mj-cs"/>
              </a:rPr>
              <a:t>Persone di 15 anni e più che dedicano almeno 150 minuti a settimana all’attività fisico-sportiva nel tempo libero per sesso e classe di età. Differenze primo e quinto quintile in alcuni paesi europei</a:t>
            </a:r>
          </a:p>
        </p:txBody>
      </p:sp>
      <p:sp>
        <p:nvSpPr>
          <p:cNvPr id="5" name="Rettangolo 4">
            <a:extLst>
              <a:ext uri="{FF2B5EF4-FFF2-40B4-BE49-F238E27FC236}">
                <a16:creationId xmlns:a16="http://schemas.microsoft.com/office/drawing/2014/main" xmlns="" id="{C3F8D3ED-1A1A-46E2-A98E-40657668F618}"/>
              </a:ext>
            </a:extLst>
          </p:cNvPr>
          <p:cNvSpPr/>
          <p:nvPr/>
        </p:nvSpPr>
        <p:spPr>
          <a:xfrm>
            <a:off x="312822" y="6279725"/>
            <a:ext cx="6096000" cy="276999"/>
          </a:xfrm>
          <a:prstGeom prst="rect">
            <a:avLst/>
          </a:prstGeom>
          <a:noFill/>
        </p:spPr>
        <p:txBody>
          <a:bodyPr wrap="square" lIns="0" rIns="0" rtlCol="0">
            <a:spAutoFit/>
          </a:bodyPr>
          <a:lstStyle/>
          <a:p>
            <a:r>
              <a:rPr lang="it-IT" sz="1200" cap="small" dirty="0"/>
              <a:t> Fonte: Istat, Indagine Europea sulla Salute – anno 2014</a:t>
            </a:r>
          </a:p>
        </p:txBody>
      </p:sp>
      <p:sp>
        <p:nvSpPr>
          <p:cNvPr id="6" name="Rettangolo 5">
            <a:extLst>
              <a:ext uri="{FF2B5EF4-FFF2-40B4-BE49-F238E27FC236}">
                <a16:creationId xmlns:a16="http://schemas.microsoft.com/office/drawing/2014/main" xmlns="" id="{08A272D2-575F-4479-B598-3071EA6439D0}"/>
              </a:ext>
            </a:extLst>
          </p:cNvPr>
          <p:cNvSpPr/>
          <p:nvPr/>
        </p:nvSpPr>
        <p:spPr>
          <a:xfrm>
            <a:off x="376831" y="5282552"/>
            <a:ext cx="11190330" cy="923330"/>
          </a:xfrm>
          <a:prstGeom prst="rect">
            <a:avLst/>
          </a:prstGeom>
          <a:solidFill>
            <a:schemeClr val="bg1">
              <a:lumMod val="85000"/>
            </a:schemeClr>
          </a:solidFill>
        </p:spPr>
        <p:txBody>
          <a:bodyPr wrap="square">
            <a:spAutoFit/>
          </a:bodyPr>
          <a:lstStyle/>
          <a:p>
            <a:r>
              <a:rPr lang="it-IT" dirty="0"/>
              <a:t>L’Indagine Europea sulla salute ha messo in evidenza il ruolo delle disponibilità economiche nel favorire l’accessibilità ad una adeguata attività fisica. In molti paesi europei, tra cui l’Italia, le disuguaglianze di reddito si associano a differenze significative nei livelli di attività.</a:t>
            </a:r>
          </a:p>
        </p:txBody>
      </p:sp>
      <p:sp>
        <p:nvSpPr>
          <p:cNvPr id="7" name="Rettangolo 6">
            <a:extLst>
              <a:ext uri="{FF2B5EF4-FFF2-40B4-BE49-F238E27FC236}">
                <a16:creationId xmlns:a16="http://schemas.microsoft.com/office/drawing/2014/main" xmlns="" id="{EEEE84A3-C43C-4B86-8889-FEEA49846CF0}"/>
              </a:ext>
            </a:extLst>
          </p:cNvPr>
          <p:cNvSpPr/>
          <p:nvPr/>
        </p:nvSpPr>
        <p:spPr>
          <a:xfrm>
            <a:off x="173140" y="-80968"/>
            <a:ext cx="11845720" cy="848618"/>
          </a:xfrm>
          <a:prstGeom prst="rect">
            <a:avLst/>
          </a:prstGeom>
          <a:noFill/>
          <a:ln w="9525">
            <a:noFill/>
            <a:miter lim="800000"/>
            <a:headEnd/>
            <a:tailEnd/>
          </a:ln>
        </p:spPr>
        <p:txBody>
          <a:bodyPr lIns="54000" rIns="54000" anchor="ctr"/>
          <a:lstStyle/>
          <a:p>
            <a:pPr>
              <a:tabLst>
                <a:tab pos="4937125" algn="l"/>
              </a:tabLst>
            </a:pPr>
            <a:r>
              <a:rPr lang="it-IT" sz="3200" b="1" spc="-120" dirty="0">
                <a:solidFill>
                  <a:srgbClr val="EDA242"/>
                </a:solidFill>
                <a:latin typeface="+mj-lt"/>
                <a:ea typeface="+mj-ea"/>
                <a:cs typeface="+mj-cs"/>
              </a:rPr>
              <a:t>… Anche in termini economici</a:t>
            </a:r>
          </a:p>
        </p:txBody>
      </p:sp>
    </p:spTree>
    <p:extLst>
      <p:ext uri="{BB962C8B-B14F-4D97-AF65-F5344CB8AC3E}">
        <p14:creationId xmlns:p14="http://schemas.microsoft.com/office/powerpoint/2010/main" val="115464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776" y="764740"/>
            <a:ext cx="9890694" cy="467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title"/>
          </p:nvPr>
        </p:nvSpPr>
        <p:spPr>
          <a:xfrm>
            <a:off x="187776" y="5777491"/>
            <a:ext cx="10761044" cy="503967"/>
          </a:xfrm>
          <a:solidFill>
            <a:schemeClr val="bg1">
              <a:lumMod val="85000"/>
            </a:schemeClr>
          </a:solidFill>
          <a:ln>
            <a:solidFill>
              <a:schemeClr val="accent1"/>
            </a:solidFill>
          </a:ln>
        </p:spPr>
        <p:txBody>
          <a:bodyPr>
            <a:normAutofit/>
          </a:bodyPr>
          <a:lstStyle/>
          <a:p>
            <a:r>
              <a:rPr lang="it-IT" sz="2300" dirty="0">
                <a:solidFill>
                  <a:srgbClr val="7F142A"/>
                </a:solidFill>
                <a:latin typeface="Arial" pitchFamily="34" charset="0"/>
                <a:ea typeface="+mn-ea"/>
                <a:cs typeface="+mn-cs"/>
              </a:rPr>
              <a:t>Sedentarietà in aumento per tutti tranne per chi ha risorse economiche più elevate.</a:t>
            </a:r>
            <a:endParaRPr lang="it-IT" sz="2300" dirty="0"/>
          </a:p>
        </p:txBody>
      </p:sp>
      <p:sp>
        <p:nvSpPr>
          <p:cNvPr id="15" name="CasellaDiTesto 14"/>
          <p:cNvSpPr txBox="1"/>
          <p:nvPr/>
        </p:nvSpPr>
        <p:spPr>
          <a:xfrm>
            <a:off x="187776" y="179965"/>
            <a:ext cx="10287817" cy="584775"/>
          </a:xfrm>
          <a:prstGeom prst="rect">
            <a:avLst/>
          </a:prstGeom>
          <a:noFill/>
          <a:ln w="9525">
            <a:noFill/>
            <a:miter lim="800000"/>
            <a:headEnd/>
            <a:tailEnd/>
          </a:ln>
        </p:spPr>
        <p:txBody>
          <a:bodyPr lIns="54000" rIns="54000" anchor="ctr"/>
          <a:lstStyle>
            <a:defPPr>
              <a:defRPr lang="it-IT"/>
            </a:defPPr>
            <a:lvl1pPr>
              <a:tabLst>
                <a:tab pos="4937125" algn="l"/>
              </a:tabLst>
              <a:defRPr sz="3200" b="1" spc="-120">
                <a:solidFill>
                  <a:srgbClr val="EDA242"/>
                </a:solidFill>
                <a:latin typeface="+mj-lt"/>
                <a:ea typeface="+mj-ea"/>
                <a:cs typeface="+mj-cs"/>
              </a:defRPr>
            </a:lvl1pPr>
          </a:lstStyle>
          <a:p>
            <a:r>
              <a:rPr lang="it-IT" dirty="0"/>
              <a:t>E nel tempo...</a:t>
            </a:r>
          </a:p>
        </p:txBody>
      </p:sp>
      <p:sp>
        <p:nvSpPr>
          <p:cNvPr id="17" name="CasellaDiTesto 16">
            <a:extLst>
              <a:ext uri="{FF2B5EF4-FFF2-40B4-BE49-F238E27FC236}">
                <a16:creationId xmlns:a16="http://schemas.microsoft.com/office/drawing/2014/main" xmlns="" id="{ABD40F7E-E9AF-40D7-BA11-8FC5D937E6B0}"/>
              </a:ext>
            </a:extLst>
          </p:cNvPr>
          <p:cNvSpPr txBox="1"/>
          <p:nvPr/>
        </p:nvSpPr>
        <p:spPr>
          <a:xfrm>
            <a:off x="195918" y="5225371"/>
            <a:ext cx="4692079" cy="215444"/>
          </a:xfrm>
          <a:prstGeom prst="rect">
            <a:avLst/>
          </a:prstGeom>
          <a:noFill/>
        </p:spPr>
        <p:txBody>
          <a:bodyPr wrap="square" lIns="0" rIns="0" rtlCol="0">
            <a:spAutoFit/>
          </a:bodyPr>
          <a:lstStyle/>
          <a:p>
            <a:r>
              <a:rPr lang="it-IT" sz="800" b="1" cap="small" dirty="0"/>
              <a:t>Fonte: Istat, aspetti della vita quotidiana  - Anni 2005 e  2016</a:t>
            </a:r>
          </a:p>
        </p:txBody>
      </p:sp>
      <p:sp>
        <p:nvSpPr>
          <p:cNvPr id="19" name="Titolo 1"/>
          <p:cNvSpPr txBox="1">
            <a:spLocks/>
          </p:cNvSpPr>
          <p:nvPr/>
        </p:nvSpPr>
        <p:spPr>
          <a:xfrm>
            <a:off x="9494258" y="2164899"/>
            <a:ext cx="2697742" cy="874194"/>
          </a:xfrm>
          <a:prstGeom prst="rect">
            <a:avLst/>
          </a:prstGeom>
          <a:solidFill>
            <a:schemeClr val="bg1">
              <a:lumMod val="85000"/>
            </a:schemeClr>
          </a:solidFill>
          <a:ln>
            <a:solidFill>
              <a:schemeClr val="accent1"/>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lang="it-IT" sz="3200" b="1" kern="1200" spc="-120" baseline="0" dirty="0">
                <a:solidFill>
                  <a:srgbClr val="EDA242"/>
                </a:solidFill>
                <a:latin typeface="+mj-lt"/>
                <a:ea typeface="+mj-ea"/>
                <a:cs typeface="+mj-cs"/>
              </a:defRPr>
            </a:lvl1pPr>
          </a:lstStyle>
          <a:p>
            <a:r>
              <a:rPr lang="it-IT" sz="2300" dirty="0">
                <a:solidFill>
                  <a:srgbClr val="7F142A"/>
                </a:solidFill>
                <a:latin typeface="Arial" pitchFamily="34" charset="0"/>
                <a:ea typeface="+mn-ea"/>
                <a:cs typeface="+mn-cs"/>
              </a:rPr>
              <a:t>Aumenti più marcati tra chi ha un titolo di studio più basso</a:t>
            </a:r>
            <a:endParaRPr lang="it-IT" sz="2300" dirty="0"/>
          </a:p>
        </p:txBody>
      </p:sp>
      <p:cxnSp>
        <p:nvCxnSpPr>
          <p:cNvPr id="4" name="Connettore 2 3"/>
          <p:cNvCxnSpPr>
            <a:cxnSpLocks/>
          </p:cNvCxnSpPr>
          <p:nvPr/>
        </p:nvCxnSpPr>
        <p:spPr>
          <a:xfrm flipH="1">
            <a:off x="6096000" y="3708051"/>
            <a:ext cx="376159" cy="30124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a:cxnSpLocks/>
          </p:cNvCxnSpPr>
          <p:nvPr/>
        </p:nvCxnSpPr>
        <p:spPr>
          <a:xfrm>
            <a:off x="4283920" y="1313920"/>
            <a:ext cx="358418" cy="3742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5153789" y="1926331"/>
            <a:ext cx="604077" cy="23856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8122626" y="2579800"/>
            <a:ext cx="604077" cy="23856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Freccia a sinistra 5"/>
          <p:cNvSpPr/>
          <p:nvPr/>
        </p:nvSpPr>
        <p:spPr>
          <a:xfrm>
            <a:off x="9002519" y="2202964"/>
            <a:ext cx="491739" cy="49902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2 22"/>
          <p:cNvCxnSpPr/>
          <p:nvPr/>
        </p:nvCxnSpPr>
        <p:spPr>
          <a:xfrm>
            <a:off x="7820588" y="4371383"/>
            <a:ext cx="302038" cy="27638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7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B22EF486-13C3-4872-9EB2-F03192966C94}"/>
              </a:ext>
            </a:extLst>
          </p:cNvPr>
          <p:cNvPicPr>
            <a:picLocks noChangeAspect="1"/>
          </p:cNvPicPr>
          <p:nvPr/>
        </p:nvPicPr>
        <p:blipFill>
          <a:blip r:embed="rId2"/>
          <a:stretch>
            <a:fillRect/>
          </a:stretch>
        </p:blipFill>
        <p:spPr>
          <a:xfrm>
            <a:off x="262156" y="497815"/>
            <a:ext cx="10503243" cy="5862370"/>
          </a:xfrm>
          <a:prstGeom prst="rect">
            <a:avLst/>
          </a:prstGeom>
        </p:spPr>
      </p:pic>
      <p:sp>
        <p:nvSpPr>
          <p:cNvPr id="5" name="CasellaDiTesto 1">
            <a:extLst>
              <a:ext uri="{FF2B5EF4-FFF2-40B4-BE49-F238E27FC236}">
                <a16:creationId xmlns:a16="http://schemas.microsoft.com/office/drawing/2014/main" xmlns="" id="{3C3C1149-4DE3-4366-9311-FA3735DA8B33}"/>
              </a:ext>
            </a:extLst>
          </p:cNvPr>
          <p:cNvSpPr txBox="1">
            <a:spLocks noChangeArrowheads="1"/>
          </p:cNvSpPr>
          <p:nvPr/>
        </p:nvSpPr>
        <p:spPr bwMode="auto">
          <a:xfrm>
            <a:off x="262156" y="6435995"/>
            <a:ext cx="7272337" cy="277812"/>
          </a:xfrm>
          <a:prstGeom prst="rect">
            <a:avLst/>
          </a:prstGeom>
          <a:noFill/>
          <a:ln w="9525">
            <a:noFill/>
            <a:miter lim="800000"/>
            <a:headEnd/>
            <a:tailEnd/>
          </a:ln>
        </p:spPr>
        <p:txBody>
          <a:bodyPr>
            <a:spAutoFit/>
          </a:bodyPr>
          <a:lstStyle/>
          <a:p>
            <a:r>
              <a:rPr lang="it-IT" sz="1200" dirty="0"/>
              <a:t>Fonte Indagine Multiscopo Aspetti della vita quotidiana 2001-2016</a:t>
            </a:r>
          </a:p>
        </p:txBody>
      </p:sp>
      <p:sp>
        <p:nvSpPr>
          <p:cNvPr id="6" name="Rettangolo 5">
            <a:extLst>
              <a:ext uri="{FF2B5EF4-FFF2-40B4-BE49-F238E27FC236}">
                <a16:creationId xmlns:a16="http://schemas.microsoft.com/office/drawing/2014/main" xmlns="" id="{79D5CEFE-755D-4F00-A902-CEFB77F5A2B7}"/>
              </a:ext>
            </a:extLst>
          </p:cNvPr>
          <p:cNvSpPr/>
          <p:nvPr/>
        </p:nvSpPr>
        <p:spPr>
          <a:xfrm>
            <a:off x="201733" y="30480"/>
            <a:ext cx="7332760" cy="584775"/>
          </a:xfrm>
          <a:prstGeom prst="rect">
            <a:avLst/>
          </a:prstGeom>
        </p:spPr>
        <p:txBody>
          <a:bodyPr wrap="square">
            <a:spAutoFit/>
          </a:bodyPr>
          <a:lstStyle/>
          <a:p>
            <a:pPr>
              <a:defRPr/>
            </a:pPr>
            <a:r>
              <a:rPr lang="it-IT" sz="3200" b="1" spc="-120" dirty="0">
                <a:solidFill>
                  <a:srgbClr val="EDA242"/>
                </a:solidFill>
                <a:latin typeface="+mj-lt"/>
                <a:ea typeface="+mj-ea"/>
                <a:cs typeface="+mj-cs"/>
              </a:rPr>
              <a:t>Abitudine al fumo: Trend</a:t>
            </a:r>
          </a:p>
        </p:txBody>
      </p:sp>
    </p:spTree>
    <p:extLst>
      <p:ext uri="{BB962C8B-B14F-4D97-AF65-F5344CB8AC3E}">
        <p14:creationId xmlns:p14="http://schemas.microsoft.com/office/powerpoint/2010/main" val="2696794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BF2D2652-C973-47D6-8C71-31718732F020}"/>
              </a:ext>
            </a:extLst>
          </p:cNvPr>
          <p:cNvSpPr/>
          <p:nvPr/>
        </p:nvSpPr>
        <p:spPr>
          <a:xfrm>
            <a:off x="173140" y="-155741"/>
            <a:ext cx="11845720" cy="848618"/>
          </a:xfrm>
          <a:prstGeom prst="rect">
            <a:avLst/>
          </a:prstGeom>
          <a:noFill/>
          <a:ln w="9525">
            <a:noFill/>
            <a:miter lim="800000"/>
            <a:headEnd/>
            <a:tailEnd/>
          </a:ln>
        </p:spPr>
        <p:txBody>
          <a:bodyPr lIns="54000" rIns="54000" anchor="ctr"/>
          <a:lstStyle/>
          <a:p>
            <a:pPr>
              <a:tabLst>
                <a:tab pos="11125200" algn="l"/>
              </a:tabLst>
            </a:pPr>
            <a:r>
              <a:rPr lang="it-IT" sz="3000" b="1" spc="-120" dirty="0">
                <a:solidFill>
                  <a:srgbClr val="EDA242"/>
                </a:solidFill>
                <a:latin typeface="+mj-lt"/>
                <a:ea typeface="+mj-ea"/>
                <a:cs typeface="+mj-cs"/>
              </a:rPr>
              <a:t>Abitudine al fumo, ciclo di vita e differenze di genere – Anno 2016</a:t>
            </a:r>
          </a:p>
        </p:txBody>
      </p:sp>
      <p:sp>
        <p:nvSpPr>
          <p:cNvPr id="8" name="CasellaDiTesto 7">
            <a:extLst>
              <a:ext uri="{FF2B5EF4-FFF2-40B4-BE49-F238E27FC236}">
                <a16:creationId xmlns:a16="http://schemas.microsoft.com/office/drawing/2014/main" xmlns="" id="{1D3DCA86-358D-45DB-9852-496AC69E8AC5}"/>
              </a:ext>
            </a:extLst>
          </p:cNvPr>
          <p:cNvSpPr txBox="1"/>
          <p:nvPr/>
        </p:nvSpPr>
        <p:spPr>
          <a:xfrm>
            <a:off x="409310" y="6487334"/>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pic>
        <p:nvPicPr>
          <p:cNvPr id="9" name="Immagine 8">
            <a:extLst>
              <a:ext uri="{FF2B5EF4-FFF2-40B4-BE49-F238E27FC236}">
                <a16:creationId xmlns:a16="http://schemas.microsoft.com/office/drawing/2014/main" xmlns="" id="{9B407617-D060-49B8-8FDF-DA04239FAA1B}"/>
              </a:ext>
            </a:extLst>
          </p:cNvPr>
          <p:cNvPicPr>
            <a:picLocks noChangeAspect="1"/>
          </p:cNvPicPr>
          <p:nvPr/>
        </p:nvPicPr>
        <p:blipFill>
          <a:blip r:embed="rId2"/>
          <a:stretch>
            <a:fillRect/>
          </a:stretch>
        </p:blipFill>
        <p:spPr>
          <a:xfrm>
            <a:off x="312822" y="636865"/>
            <a:ext cx="10976574" cy="5801186"/>
          </a:xfrm>
          <a:prstGeom prst="rect">
            <a:avLst/>
          </a:prstGeom>
        </p:spPr>
      </p:pic>
    </p:spTree>
    <p:extLst>
      <p:ext uri="{BB962C8B-B14F-4D97-AF65-F5344CB8AC3E}">
        <p14:creationId xmlns:p14="http://schemas.microsoft.com/office/powerpoint/2010/main" val="4280446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F696D5B8-7436-4CEF-8994-AEDA9CF522E4}"/>
              </a:ext>
            </a:extLst>
          </p:cNvPr>
          <p:cNvSpPr>
            <a:spLocks noGrp="1"/>
          </p:cNvSpPr>
          <p:nvPr>
            <p:ph type="title"/>
          </p:nvPr>
        </p:nvSpPr>
        <p:spPr>
          <a:xfrm>
            <a:off x="325804" y="17851"/>
            <a:ext cx="10790584" cy="708300"/>
          </a:xfrm>
        </p:spPr>
        <p:txBody>
          <a:bodyPr/>
          <a:lstStyle/>
          <a:p>
            <a:r>
              <a:rPr lang="it-IT" dirty="0"/>
              <a:t>Fumatori e differenze territoriali</a:t>
            </a:r>
          </a:p>
        </p:txBody>
      </p:sp>
      <p:sp>
        <p:nvSpPr>
          <p:cNvPr id="4" name="CasellaDiTesto 3">
            <a:extLst>
              <a:ext uri="{FF2B5EF4-FFF2-40B4-BE49-F238E27FC236}">
                <a16:creationId xmlns:a16="http://schemas.microsoft.com/office/drawing/2014/main" xmlns="" id="{1D3DCA86-358D-45DB-9852-496AC69E8AC5}"/>
              </a:ext>
            </a:extLst>
          </p:cNvPr>
          <p:cNvSpPr txBox="1"/>
          <p:nvPr/>
        </p:nvSpPr>
        <p:spPr>
          <a:xfrm>
            <a:off x="317870" y="6348834"/>
            <a:ext cx="5004063"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Anni 2010  e  2016</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085" y="1259617"/>
            <a:ext cx="4498848" cy="467868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911" y="1234974"/>
            <a:ext cx="4498848" cy="4678680"/>
          </a:xfrm>
          <a:prstGeom prst="rect">
            <a:avLst/>
          </a:prstGeom>
        </p:spPr>
      </p:pic>
      <p:sp>
        <p:nvSpPr>
          <p:cNvPr id="7" name="CasellaDiTesto 6"/>
          <p:cNvSpPr txBox="1">
            <a:spLocks noChangeArrowheads="1"/>
          </p:cNvSpPr>
          <p:nvPr/>
        </p:nvSpPr>
        <p:spPr bwMode="auto">
          <a:xfrm>
            <a:off x="1587736" y="862934"/>
            <a:ext cx="2494058" cy="33855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a:t>Fumatori – Anno 2010</a:t>
            </a:r>
          </a:p>
        </p:txBody>
      </p:sp>
      <p:sp>
        <p:nvSpPr>
          <p:cNvPr id="8" name="CasellaDiTesto 7"/>
          <p:cNvSpPr txBox="1">
            <a:spLocks noChangeArrowheads="1"/>
          </p:cNvSpPr>
          <p:nvPr/>
        </p:nvSpPr>
        <p:spPr bwMode="auto">
          <a:xfrm>
            <a:off x="6483096" y="862934"/>
            <a:ext cx="3393218" cy="33855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a:t>Fumatori – Anno 2016</a:t>
            </a:r>
          </a:p>
        </p:txBody>
      </p:sp>
    </p:spTree>
    <p:extLst>
      <p:ext uri="{BB962C8B-B14F-4D97-AF65-F5344CB8AC3E}">
        <p14:creationId xmlns:p14="http://schemas.microsoft.com/office/powerpoint/2010/main" val="350443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16"/>
          <p:cNvGraphicFramePr>
            <a:graphicFrameLocks/>
          </p:cNvGraphicFramePr>
          <p:nvPr/>
        </p:nvGraphicFramePr>
        <p:xfrm>
          <a:off x="1524000" y="0"/>
          <a:ext cx="0" cy="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5"/>
          <p:cNvGraphicFramePr>
            <a:graphicFrameLocks/>
          </p:cNvGraphicFramePr>
          <p:nvPr/>
        </p:nvGraphicFramePr>
        <p:xfrm>
          <a:off x="1524000" y="0"/>
          <a:ext cx="0" cy="0"/>
        </p:xfrm>
        <a:graphic>
          <a:graphicData uri="http://schemas.openxmlformats.org/drawingml/2006/chart">
            <c:chart xmlns:c="http://schemas.openxmlformats.org/drawingml/2006/chart" xmlns:r="http://schemas.openxmlformats.org/officeDocument/2006/relationships" r:id="rId4"/>
          </a:graphicData>
        </a:graphic>
      </p:graphicFrame>
      <p:sp>
        <p:nvSpPr>
          <p:cNvPr id="15" name="CasellaDiTesto 14"/>
          <p:cNvSpPr txBox="1"/>
          <p:nvPr/>
        </p:nvSpPr>
        <p:spPr>
          <a:xfrm>
            <a:off x="2351584" y="-28937"/>
            <a:ext cx="7602068" cy="369332"/>
          </a:xfrm>
          <a:prstGeom prst="rect">
            <a:avLst/>
          </a:prstGeom>
          <a:noFill/>
        </p:spPr>
        <p:txBody>
          <a:bodyPr wrap="square" rtlCol="0">
            <a:spAutoFit/>
          </a:bodyPr>
          <a:lstStyle/>
          <a:p>
            <a:r>
              <a:rPr lang="it-IT" b="1" dirty="0">
                <a:solidFill>
                  <a:schemeClr val="bg1"/>
                </a:solidFill>
                <a:latin typeface="+mj-lt"/>
              </a:rPr>
              <a:t>Trend delle disuguaglianze sociali nell’abitudine al fumo</a:t>
            </a:r>
          </a:p>
        </p:txBody>
      </p:sp>
      <p:pic>
        <p:nvPicPr>
          <p:cNvPr id="2" name="Immagine 1">
            <a:extLst>
              <a:ext uri="{FF2B5EF4-FFF2-40B4-BE49-F238E27FC236}">
                <a16:creationId xmlns:a16="http://schemas.microsoft.com/office/drawing/2014/main" xmlns="" id="{3A973618-1F72-4613-A0EF-78EAE0FB1F0C}"/>
              </a:ext>
            </a:extLst>
          </p:cNvPr>
          <p:cNvPicPr>
            <a:picLocks noChangeAspect="1"/>
          </p:cNvPicPr>
          <p:nvPr/>
        </p:nvPicPr>
        <p:blipFill>
          <a:blip r:embed="rId5"/>
          <a:stretch>
            <a:fillRect/>
          </a:stretch>
        </p:blipFill>
        <p:spPr>
          <a:xfrm>
            <a:off x="153396" y="467199"/>
            <a:ext cx="10025928" cy="4612981"/>
          </a:xfrm>
          <a:prstGeom prst="rect">
            <a:avLst/>
          </a:prstGeom>
        </p:spPr>
      </p:pic>
      <p:sp>
        <p:nvSpPr>
          <p:cNvPr id="9218" name="Titolo 1"/>
          <p:cNvSpPr>
            <a:spLocks noGrp="1"/>
          </p:cNvSpPr>
          <p:nvPr>
            <p:ph type="title"/>
          </p:nvPr>
        </p:nvSpPr>
        <p:spPr>
          <a:xfrm>
            <a:off x="151401" y="5167435"/>
            <a:ext cx="9106812" cy="1546445"/>
          </a:xfrm>
          <a:solidFill>
            <a:schemeClr val="bg1">
              <a:lumMod val="85000"/>
            </a:schemeClr>
          </a:solidFill>
        </p:spPr>
        <p:txBody>
          <a:bodyPr>
            <a:normAutofit/>
          </a:bodyPr>
          <a:lstStyle/>
          <a:p>
            <a:pPr>
              <a:defRPr/>
            </a:pPr>
            <a:r>
              <a:rPr lang="it-IT" sz="2000" dirty="0">
                <a:solidFill>
                  <a:srgbClr val="C00000"/>
                </a:solidFill>
                <a:latin typeface="Calibri" panose="020F0502020204030204" pitchFamily="34" charset="0"/>
                <a:cs typeface="Calibri" panose="020F0502020204030204" pitchFamily="34" charset="0"/>
              </a:rPr>
              <a:t>Uomini: </a:t>
            </a:r>
            <a:r>
              <a:rPr lang="it-IT" sz="2000" dirty="0">
                <a:solidFill>
                  <a:srgbClr val="48433E"/>
                </a:solidFill>
                <a:latin typeface="Calibri" panose="020F0502020204030204" pitchFamily="34" charset="0"/>
                <a:cs typeface="Calibri" panose="020F0502020204030204" pitchFamily="34" charset="0"/>
              </a:rPr>
              <a:t>25-64 anni:  </a:t>
            </a:r>
            <a:r>
              <a:rPr lang="it-IT" sz="2000" dirty="0">
                <a:solidFill>
                  <a:srgbClr val="F60000"/>
                </a:solidFill>
                <a:latin typeface="Calibri" panose="020F0502020204030204" pitchFamily="34" charset="0"/>
                <a:cs typeface="Calibri" panose="020F0502020204030204" pitchFamily="34" charset="0"/>
              </a:rPr>
              <a:t>più fumatori tra chi ha uno status meno elevato; </a:t>
            </a:r>
            <a:br>
              <a:rPr lang="it-IT" sz="2000" dirty="0">
                <a:solidFill>
                  <a:srgbClr val="F60000"/>
                </a:solidFill>
                <a:latin typeface="Calibri" panose="020F0502020204030204" pitchFamily="34" charset="0"/>
                <a:cs typeface="Calibri" panose="020F0502020204030204" pitchFamily="34" charset="0"/>
              </a:rPr>
            </a:br>
            <a:r>
              <a:rPr lang="it-IT" sz="2000" dirty="0">
                <a:solidFill>
                  <a:srgbClr val="F60000"/>
                </a:solidFill>
                <a:latin typeface="Calibri" panose="020F0502020204030204" pitchFamily="34" charset="0"/>
                <a:cs typeface="Calibri" panose="020F0502020204030204" pitchFamily="34" charset="0"/>
              </a:rPr>
              <a:t>                65 anni e più: </a:t>
            </a:r>
            <a:r>
              <a:rPr lang="it-IT" sz="2000" dirty="0">
                <a:solidFill>
                  <a:srgbClr val="48433E"/>
                </a:solidFill>
                <a:latin typeface="Calibri" panose="020F0502020204030204" pitchFamily="34" charset="0"/>
                <a:cs typeface="Calibri" panose="020F0502020204030204" pitchFamily="34" charset="0"/>
              </a:rPr>
              <a:t>tendenze opposte.</a:t>
            </a:r>
            <a:r>
              <a:rPr lang="it-IT" sz="600" dirty="0">
                <a:solidFill>
                  <a:srgbClr val="48433E"/>
                </a:solidFill>
                <a:latin typeface="Calibri" panose="020F0502020204030204" pitchFamily="34" charset="0"/>
                <a:cs typeface="Calibri" panose="020F0502020204030204" pitchFamily="34" charset="0"/>
              </a:rPr>
              <a:t/>
            </a:r>
            <a:br>
              <a:rPr lang="it-IT" sz="600" dirty="0">
                <a:solidFill>
                  <a:srgbClr val="48433E"/>
                </a:solidFill>
                <a:latin typeface="Calibri" panose="020F0502020204030204" pitchFamily="34" charset="0"/>
                <a:cs typeface="Calibri" panose="020F0502020204030204" pitchFamily="34" charset="0"/>
              </a:rPr>
            </a:br>
            <a:r>
              <a:rPr lang="it-IT" sz="600" dirty="0">
                <a:solidFill>
                  <a:srgbClr val="48433E"/>
                </a:solidFill>
                <a:latin typeface="Calibri" panose="020F0502020204030204" pitchFamily="34" charset="0"/>
                <a:cs typeface="Calibri" panose="020F0502020204030204" pitchFamily="34" charset="0"/>
              </a:rPr>
              <a:t/>
            </a:r>
            <a:br>
              <a:rPr lang="it-IT" sz="600" dirty="0">
                <a:solidFill>
                  <a:srgbClr val="48433E"/>
                </a:solidFill>
                <a:latin typeface="Calibri" panose="020F0502020204030204" pitchFamily="34" charset="0"/>
                <a:cs typeface="Calibri" panose="020F0502020204030204" pitchFamily="34" charset="0"/>
              </a:rPr>
            </a:br>
            <a:r>
              <a:rPr lang="it-IT" sz="2000" dirty="0">
                <a:solidFill>
                  <a:srgbClr val="C00000"/>
                </a:solidFill>
                <a:latin typeface="Calibri" panose="020F0502020204030204" pitchFamily="34" charset="0"/>
                <a:cs typeface="Calibri" panose="020F0502020204030204" pitchFamily="34" charset="0"/>
              </a:rPr>
              <a:t>Donne: </a:t>
            </a:r>
            <a:r>
              <a:rPr lang="it-IT" sz="2000" dirty="0">
                <a:solidFill>
                  <a:srgbClr val="48433E"/>
                </a:solidFill>
                <a:latin typeface="Calibri" panose="020F0502020204030204" pitchFamily="34" charset="0"/>
                <a:cs typeface="Calibri" panose="020F0502020204030204" pitchFamily="34" charset="0"/>
              </a:rPr>
              <a:t>25-64 anni: </a:t>
            </a:r>
            <a:r>
              <a:rPr lang="it-IT" sz="2000" dirty="0">
                <a:solidFill>
                  <a:srgbClr val="F60000"/>
                </a:solidFill>
                <a:latin typeface="Calibri" panose="020F0502020204030204" pitchFamily="34" charset="0"/>
                <a:cs typeface="Calibri" panose="020F0502020204030204" pitchFamily="34" charset="0"/>
              </a:rPr>
              <a:t>Livelli più elevati tra le diplomate rispetto a laureate e obbligo scolastico</a:t>
            </a:r>
            <a:r>
              <a:rPr lang="it-IT" sz="2000" dirty="0">
                <a:solidFill>
                  <a:srgbClr val="48433E"/>
                </a:solidFill>
                <a:latin typeface="Calibri" panose="020F0502020204030204" pitchFamily="34" charset="0"/>
                <a:cs typeface="Calibri" panose="020F0502020204030204" pitchFamily="34" charset="0"/>
              </a:rPr>
              <a:t>;</a:t>
            </a:r>
            <a:br>
              <a:rPr lang="it-IT" sz="2000" dirty="0">
                <a:solidFill>
                  <a:srgbClr val="48433E"/>
                </a:solidFill>
                <a:latin typeface="Calibri" panose="020F0502020204030204" pitchFamily="34" charset="0"/>
                <a:cs typeface="Calibri" panose="020F0502020204030204" pitchFamily="34" charset="0"/>
              </a:rPr>
            </a:br>
            <a:r>
              <a:rPr lang="it-IT" sz="2000" dirty="0" smtClean="0">
                <a:solidFill>
                  <a:srgbClr val="48433E"/>
                </a:solidFill>
                <a:latin typeface="Calibri" panose="020F0502020204030204" pitchFamily="34" charset="0"/>
                <a:cs typeface="Calibri" panose="020F0502020204030204" pitchFamily="34" charset="0"/>
              </a:rPr>
              <a:t>                </a:t>
            </a:r>
            <a:r>
              <a:rPr lang="it-IT" sz="2000" dirty="0" smtClean="0">
                <a:solidFill>
                  <a:srgbClr val="F60000"/>
                </a:solidFill>
                <a:latin typeface="Calibri" panose="020F0502020204030204" pitchFamily="34" charset="0"/>
                <a:cs typeface="Calibri" panose="020F0502020204030204" pitchFamily="34" charset="0"/>
              </a:rPr>
              <a:t>65 </a:t>
            </a:r>
            <a:r>
              <a:rPr lang="it-IT" sz="2000" dirty="0">
                <a:solidFill>
                  <a:srgbClr val="F60000"/>
                </a:solidFill>
                <a:latin typeface="Calibri" panose="020F0502020204030204" pitchFamily="34" charset="0"/>
                <a:cs typeface="Calibri" panose="020F0502020204030204" pitchFamily="34" charset="0"/>
              </a:rPr>
              <a:t>anni e più: </a:t>
            </a:r>
            <a:r>
              <a:rPr lang="it-IT" sz="2000" dirty="0">
                <a:solidFill>
                  <a:srgbClr val="48433E"/>
                </a:solidFill>
                <a:latin typeface="Calibri" panose="020F0502020204030204" pitchFamily="34" charset="0"/>
                <a:cs typeface="Calibri" panose="020F0502020204030204" pitchFamily="34" charset="0"/>
              </a:rPr>
              <a:t>stesso livello tra diplomate e laureate e meno tra i titoli più bassi.</a:t>
            </a:r>
            <a:endParaRPr lang="it-IT" sz="1200" dirty="0">
              <a:latin typeface="Calibri" panose="020F0502020204030204" pitchFamily="34" charset="0"/>
              <a:cs typeface="Calibri" panose="020F0502020204030204" pitchFamily="34" charset="0"/>
            </a:endParaRPr>
          </a:p>
        </p:txBody>
      </p:sp>
      <p:sp>
        <p:nvSpPr>
          <p:cNvPr id="16" name="Rettangolo 15">
            <a:extLst>
              <a:ext uri="{FF2B5EF4-FFF2-40B4-BE49-F238E27FC236}">
                <a16:creationId xmlns:a16="http://schemas.microsoft.com/office/drawing/2014/main" xmlns="" id="{6006F9EB-6B28-4D2A-99D8-1D11FCF48A62}"/>
              </a:ext>
            </a:extLst>
          </p:cNvPr>
          <p:cNvSpPr/>
          <p:nvPr/>
        </p:nvSpPr>
        <p:spPr>
          <a:xfrm>
            <a:off x="173140" y="-155741"/>
            <a:ext cx="11845720" cy="848618"/>
          </a:xfrm>
          <a:prstGeom prst="rect">
            <a:avLst/>
          </a:prstGeom>
          <a:noFill/>
          <a:ln w="9525">
            <a:noFill/>
            <a:miter lim="800000"/>
            <a:headEnd/>
            <a:tailEnd/>
          </a:ln>
        </p:spPr>
        <p:txBody>
          <a:bodyPr lIns="54000" rIns="54000" anchor="ctr"/>
          <a:lstStyle/>
          <a:p>
            <a:pPr>
              <a:tabLst>
                <a:tab pos="11125200" algn="l"/>
              </a:tabLst>
            </a:pPr>
            <a:r>
              <a:rPr lang="it-IT" sz="3000" b="1" spc="-120" dirty="0">
                <a:solidFill>
                  <a:srgbClr val="EDA242"/>
                </a:solidFill>
                <a:latin typeface="+mj-lt"/>
                <a:ea typeface="+mj-ea"/>
                <a:cs typeface="+mj-cs"/>
              </a:rPr>
              <a:t>Abitudine al fumo e credenziali in termini di titolo di studio</a:t>
            </a:r>
          </a:p>
        </p:txBody>
      </p:sp>
      <p:sp>
        <p:nvSpPr>
          <p:cNvPr id="8" name="CasellaDiTesto 7">
            <a:extLst>
              <a:ext uri="{FF2B5EF4-FFF2-40B4-BE49-F238E27FC236}">
                <a16:creationId xmlns:a16="http://schemas.microsoft.com/office/drawing/2014/main" xmlns="" id="{1929B80D-5D27-4C62-BF22-D60E59AEB502}"/>
              </a:ext>
            </a:extLst>
          </p:cNvPr>
          <p:cNvSpPr txBox="1"/>
          <p:nvPr/>
        </p:nvSpPr>
        <p:spPr>
          <a:xfrm rot="16200000">
            <a:off x="8323019" y="2818851"/>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Tree>
    <p:extLst>
      <p:ext uri="{BB962C8B-B14F-4D97-AF65-F5344CB8AC3E}">
        <p14:creationId xmlns:p14="http://schemas.microsoft.com/office/powerpoint/2010/main" val="13132394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0161" y="5645108"/>
            <a:ext cx="11451678" cy="729430"/>
          </a:xfrm>
          <a:solidFill>
            <a:schemeClr val="bg1">
              <a:lumMod val="85000"/>
            </a:schemeClr>
          </a:solidFill>
          <a:ln>
            <a:solidFill>
              <a:schemeClr val="accent1"/>
            </a:solidFill>
          </a:ln>
        </p:spPr>
        <p:txBody>
          <a:bodyPr vert="horz" lIns="91440" tIns="45720" rIns="91440" bIns="45720" rtlCol="0" anchor="ctr">
            <a:normAutofit/>
          </a:bodyPr>
          <a:lstStyle/>
          <a:p>
            <a:r>
              <a:rPr lang="it-IT" sz="2300" dirty="0">
                <a:solidFill>
                  <a:srgbClr val="7F142A"/>
                </a:solidFill>
                <a:latin typeface="Arial" pitchFamily="34" charset="0"/>
                <a:ea typeface="+mn-ea"/>
                <a:cs typeface="+mn-cs"/>
              </a:rPr>
              <a:t>Diminuzione generalizzata, ma la prevalenza di fumatori diminuisce maggiormente tra  le persone con buone risorse economiche</a:t>
            </a:r>
          </a:p>
        </p:txBody>
      </p:sp>
      <p:sp>
        <p:nvSpPr>
          <p:cNvPr id="3" name="CasellaDiTesto 2"/>
          <p:cNvSpPr txBox="1"/>
          <p:nvPr/>
        </p:nvSpPr>
        <p:spPr>
          <a:xfrm>
            <a:off x="483648" y="90793"/>
            <a:ext cx="10287817" cy="553998"/>
          </a:xfrm>
          <a:prstGeom prst="rect">
            <a:avLst/>
          </a:prstGeom>
          <a:noFill/>
        </p:spPr>
        <p:txBody>
          <a:bodyPr wrap="square" rtlCol="0">
            <a:spAutoFit/>
          </a:bodyPr>
          <a:lstStyle/>
          <a:p>
            <a:r>
              <a:rPr lang="it-IT" sz="3000" b="1" spc="-120" dirty="0">
                <a:solidFill>
                  <a:srgbClr val="EDA242"/>
                </a:solidFill>
                <a:latin typeface="+mj-lt"/>
                <a:ea typeface="+mj-ea"/>
                <a:cs typeface="+mj-cs"/>
              </a:rPr>
              <a:t>…Cosa è successo negli ultimi 10 anni..</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48" y="848177"/>
            <a:ext cx="10190162" cy="433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xmlns="" id="{8D2FCEAC-59D2-4108-A474-2160E4D56A25}"/>
              </a:ext>
            </a:extLst>
          </p:cNvPr>
          <p:cNvSpPr txBox="1"/>
          <p:nvPr/>
        </p:nvSpPr>
        <p:spPr>
          <a:xfrm>
            <a:off x="370161" y="5185227"/>
            <a:ext cx="5004063"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Anni 2005  e  2016</a:t>
            </a:r>
          </a:p>
        </p:txBody>
      </p:sp>
    </p:spTree>
    <p:extLst>
      <p:ext uri="{BB962C8B-B14F-4D97-AF65-F5344CB8AC3E}">
        <p14:creationId xmlns:p14="http://schemas.microsoft.com/office/powerpoint/2010/main" val="1201001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13" y="1137421"/>
            <a:ext cx="8677419" cy="3504612"/>
          </a:xfrm>
          <a:prstGeom prst="rect">
            <a:avLst/>
          </a:prstGeom>
        </p:spPr>
      </p:pic>
      <p:sp>
        <p:nvSpPr>
          <p:cNvPr id="6" name="Titolo 1">
            <a:extLst>
              <a:ext uri="{FF2B5EF4-FFF2-40B4-BE49-F238E27FC236}">
                <a16:creationId xmlns:a16="http://schemas.microsoft.com/office/drawing/2014/main" xmlns="" id="{F6AFDB8F-3BC4-48E9-B7BD-94F27ADB5BD0}"/>
              </a:ext>
            </a:extLst>
          </p:cNvPr>
          <p:cNvSpPr txBox="1">
            <a:spLocks/>
          </p:cNvSpPr>
          <p:nvPr/>
        </p:nvSpPr>
        <p:spPr>
          <a:xfrm>
            <a:off x="228838" y="209228"/>
            <a:ext cx="10777223" cy="467999"/>
          </a:xfrm>
          <a:prstGeom prst="rect">
            <a:avLst/>
          </a:prstGeom>
        </p:spPr>
        <p:txBody>
          <a:bodyPr vert="horz" lIns="54000" tIns="45720" rIns="54000" bIns="45720" rtlCol="0" anchor="ctr">
            <a:noAutofit/>
          </a:bodyPr>
          <a:lstStyle>
            <a:lvl1pPr algn="l" defTabSz="914400" rtl="0" eaLnBrk="1" latinLnBrk="0" hangingPunct="1">
              <a:lnSpc>
                <a:spcPct val="90000"/>
              </a:lnSpc>
              <a:spcBef>
                <a:spcPct val="0"/>
              </a:spcBef>
              <a:buNone/>
              <a:defRPr lang="it-IT" sz="3200" b="1" kern="1200" spc="-120" baseline="0">
                <a:solidFill>
                  <a:srgbClr val="EDA242"/>
                </a:solidFill>
                <a:latin typeface="+mj-lt"/>
                <a:ea typeface="+mj-ea"/>
                <a:cs typeface="+mj-cs"/>
              </a:defRPr>
            </a:lvl1pPr>
          </a:lstStyle>
          <a:p>
            <a:r>
              <a:rPr lang="it-IT" altLang="it-IT" dirty="0"/>
              <a:t>Abitudine al fumo e gruppo sociale di appartenenza*</a:t>
            </a:r>
            <a:endParaRPr lang="it-IT" dirty="0"/>
          </a:p>
        </p:txBody>
      </p:sp>
      <p:sp>
        <p:nvSpPr>
          <p:cNvPr id="7" name="Rettangolo 6">
            <a:extLst>
              <a:ext uri="{FF2B5EF4-FFF2-40B4-BE49-F238E27FC236}">
                <a16:creationId xmlns:a16="http://schemas.microsoft.com/office/drawing/2014/main" xmlns="" id="{B10AA863-313D-40ED-BD18-8CD30ED9488C}"/>
              </a:ext>
            </a:extLst>
          </p:cNvPr>
          <p:cNvSpPr/>
          <p:nvPr/>
        </p:nvSpPr>
        <p:spPr>
          <a:xfrm>
            <a:off x="114078" y="6520303"/>
            <a:ext cx="11226193" cy="261610"/>
          </a:xfrm>
          <a:prstGeom prst="rect">
            <a:avLst/>
          </a:prstGeom>
        </p:spPr>
        <p:txBody>
          <a:bodyPr wrap="square">
            <a:spAutoFit/>
          </a:bodyPr>
          <a:lstStyle/>
          <a:p>
            <a:r>
              <a:rPr lang="it-IT" sz="1100" dirty="0">
                <a:latin typeface="Times New Roman" panose="02020603050405020304" pitchFamily="18" charset="0"/>
                <a:ea typeface="Times New Roman" panose="02020603050405020304" pitchFamily="18" charset="0"/>
              </a:rPr>
              <a:t>(*) Si fa riferimento alla classificazione per gruppi sociali adottata dall’ISTAT in occasione del Rapporto annuale 2017.</a:t>
            </a:r>
            <a:endParaRPr lang="it-IT" sz="1100" dirty="0"/>
          </a:p>
        </p:txBody>
      </p:sp>
      <p:sp>
        <p:nvSpPr>
          <p:cNvPr id="8" name="CasellaDiTesto 7">
            <a:extLst>
              <a:ext uri="{FF2B5EF4-FFF2-40B4-BE49-F238E27FC236}">
                <a16:creationId xmlns:a16="http://schemas.microsoft.com/office/drawing/2014/main" xmlns="" id="{D1ADCCB2-3D3F-4BC4-8A4F-42E6579D2357}"/>
              </a:ext>
            </a:extLst>
          </p:cNvPr>
          <p:cNvSpPr txBox="1"/>
          <p:nvPr/>
        </p:nvSpPr>
        <p:spPr>
          <a:xfrm>
            <a:off x="265414" y="4610763"/>
            <a:ext cx="3078620" cy="261610"/>
          </a:xfrm>
          <a:prstGeom prst="rect">
            <a:avLst/>
          </a:prstGeom>
          <a:noFill/>
        </p:spPr>
        <p:txBody>
          <a:bodyPr wrap="square" lIns="0" rIns="0" rtlCol="0">
            <a:spAutoFit/>
          </a:bodyPr>
          <a:lstStyle/>
          <a:p>
            <a:r>
              <a:rPr lang="it-IT" sz="1100" b="1" cap="small" dirty="0"/>
              <a:t>Fonte: Istat, RAPPORTO ANNUALE 2017</a:t>
            </a:r>
          </a:p>
        </p:txBody>
      </p:sp>
      <p:sp>
        <p:nvSpPr>
          <p:cNvPr id="3" name="Rettangolo 2"/>
          <p:cNvSpPr/>
          <p:nvPr/>
        </p:nvSpPr>
        <p:spPr>
          <a:xfrm>
            <a:off x="265414" y="798867"/>
            <a:ext cx="8677418" cy="338554"/>
          </a:xfrm>
          <a:prstGeom prst="rect">
            <a:avLst/>
          </a:prstGeom>
          <a:solidFill>
            <a:schemeClr val="bg1">
              <a:lumMod val="85000"/>
            </a:schemeClr>
          </a:solidFill>
          <a:ln>
            <a:solidFill>
              <a:srgbClr val="C00000"/>
            </a:solidFill>
          </a:ln>
        </p:spPr>
        <p:txBody>
          <a:bodyPr wrap="square">
            <a:spAutoFit/>
          </a:bodyPr>
          <a:lstStyle/>
          <a:p>
            <a:r>
              <a:rPr lang="it-IT" sz="1600" b="1" spc="-120" dirty="0">
                <a:solidFill>
                  <a:srgbClr val="C00000"/>
                </a:solidFill>
                <a:latin typeface="+mj-lt"/>
                <a:ea typeface="+mj-ea"/>
                <a:cs typeface="+mj-cs"/>
              </a:rPr>
              <a:t>Fumatori per gruppo sociale di appartenenza - Anni 2008 e 2016 (valori percentuali)</a:t>
            </a:r>
          </a:p>
        </p:txBody>
      </p:sp>
      <p:sp>
        <p:nvSpPr>
          <p:cNvPr id="4" name="Rettangolo 3"/>
          <p:cNvSpPr/>
          <p:nvPr/>
        </p:nvSpPr>
        <p:spPr>
          <a:xfrm>
            <a:off x="9006840" y="1074565"/>
            <a:ext cx="2862072" cy="3493264"/>
          </a:xfrm>
          <a:prstGeom prst="rect">
            <a:avLst/>
          </a:prstGeom>
          <a:solidFill>
            <a:schemeClr val="bg1">
              <a:lumMod val="85000"/>
            </a:schemeClr>
          </a:solidFill>
        </p:spPr>
        <p:txBody>
          <a:bodyPr wrap="square">
            <a:spAutoFit/>
          </a:bodyPr>
          <a:lstStyle/>
          <a:p>
            <a:r>
              <a:rPr lang="it-IT" sz="1700" dirty="0"/>
              <a:t>Nei gruppi a più elevato reddito e con persona di riferimento ad alto titolo di studio si osserva una più bassa incidenza di fumatori: il 17,1% nella classe dirigente, il 17,7% tra le «pensioni d’argento»; tuttavia, sono i membri delle «famiglie degli operai in pensione» a registrare la minore incidenza di fumatori, con il 14,7%.</a:t>
            </a:r>
          </a:p>
        </p:txBody>
      </p:sp>
      <p:sp>
        <p:nvSpPr>
          <p:cNvPr id="9" name="Rettangolo 8"/>
          <p:cNvSpPr/>
          <p:nvPr/>
        </p:nvSpPr>
        <p:spPr>
          <a:xfrm>
            <a:off x="228838" y="5061458"/>
            <a:ext cx="8792177" cy="1400383"/>
          </a:xfrm>
          <a:prstGeom prst="rect">
            <a:avLst/>
          </a:prstGeom>
          <a:solidFill>
            <a:schemeClr val="bg1">
              <a:lumMod val="85000"/>
            </a:schemeClr>
          </a:solidFill>
        </p:spPr>
        <p:txBody>
          <a:bodyPr wrap="square">
            <a:spAutoFit/>
          </a:bodyPr>
          <a:lstStyle/>
          <a:p>
            <a:r>
              <a:rPr lang="it-IT" sz="1700" dirty="0"/>
              <a:t>Il comportamento maggiormente a rischio rispetto al fumo è nelle «famiglie dei giovani blue-collar». Ma, mentre gli uomini del gruppo seguono la tendenza generale e mostrano un’incidenza di fumatori in diminuzione, dal 38,4% nel 2008 al 35,3% nel 2016, le donne mostrano invece un aumento della propensione al fumo: dal 23,4% nel 2008 al 25,1% nel 2016. </a:t>
            </a:r>
          </a:p>
        </p:txBody>
      </p:sp>
    </p:spTree>
    <p:extLst>
      <p:ext uri="{BB962C8B-B14F-4D97-AF65-F5344CB8AC3E}">
        <p14:creationId xmlns:p14="http://schemas.microsoft.com/office/powerpoint/2010/main" val="105940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259920" y="755276"/>
            <a:ext cx="4837323" cy="1470025"/>
          </a:xfrm>
        </p:spPr>
        <p:txBody>
          <a:bodyPr/>
          <a:lstStyle/>
          <a:p>
            <a:pPr algn="ctr"/>
            <a:r>
              <a:rPr lang="it-IT" dirty="0" smtClean="0"/>
              <a:t>Per capita </a:t>
            </a:r>
            <a:r>
              <a:rPr lang="it-IT" dirty="0" err="1" smtClean="0"/>
              <a:t>consumption</a:t>
            </a:r>
            <a:r>
              <a:rPr lang="it-IT" dirty="0" smtClean="0"/>
              <a:t/>
            </a:r>
            <a:br>
              <a:rPr lang="it-IT" dirty="0" smtClean="0"/>
            </a:br>
            <a:r>
              <a:rPr lang="it-IT" dirty="0" smtClean="0"/>
              <a:t>Italia vs EU </a:t>
            </a:r>
            <a:endParaRPr lang="it-IT" dirty="0"/>
          </a:p>
        </p:txBody>
      </p:sp>
      <p:pic>
        <p:nvPicPr>
          <p:cNvPr id="5" name="Immagine 4"/>
          <p:cNvPicPr/>
          <p:nvPr/>
        </p:nvPicPr>
        <p:blipFill>
          <a:blip r:embed="rId2" cstate="print"/>
          <a:srcRect/>
          <a:stretch>
            <a:fillRect/>
          </a:stretch>
        </p:blipFill>
        <p:spPr bwMode="auto">
          <a:xfrm>
            <a:off x="2562088" y="3026106"/>
            <a:ext cx="8949690" cy="3394710"/>
          </a:xfrm>
          <a:prstGeom prst="rect">
            <a:avLst/>
          </a:prstGeom>
          <a:noFill/>
          <a:ln w="9525">
            <a:noFill/>
            <a:miter lim="800000"/>
            <a:headEnd/>
            <a:tailEnd/>
          </a:ln>
        </p:spPr>
      </p:pic>
      <p:pic>
        <p:nvPicPr>
          <p:cNvPr id="8" name="Immagine 7" descr="image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80" y="155643"/>
            <a:ext cx="6107539" cy="2763459"/>
          </a:xfrm>
          <a:prstGeom prst="rect">
            <a:avLst/>
          </a:prstGeom>
        </p:spPr>
      </p:pic>
    </p:spTree>
    <p:extLst>
      <p:ext uri="{BB962C8B-B14F-4D97-AF65-F5344CB8AC3E}">
        <p14:creationId xmlns:p14="http://schemas.microsoft.com/office/powerpoint/2010/main" val="14253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52779" y="0"/>
            <a:ext cx="10790584" cy="708300"/>
          </a:xfrm>
        </p:spPr>
        <p:txBody>
          <a:bodyPr>
            <a:normAutofit/>
          </a:bodyPr>
          <a:lstStyle/>
          <a:p>
            <a:r>
              <a:rPr lang="it-IT" dirty="0"/>
              <a:t>Fattori di rischio e differenze sociali</a:t>
            </a:r>
          </a:p>
        </p:txBody>
      </p:sp>
      <p:sp>
        <p:nvSpPr>
          <p:cNvPr id="9" name="Rectangle 8">
            <a:extLst>
              <a:ext uri="{FF2B5EF4-FFF2-40B4-BE49-F238E27FC236}">
                <a16:creationId xmlns:a16="http://schemas.microsoft.com/office/drawing/2014/main" xmlns="" id="{E722FD57-6D12-40EA-9FDD-C1BDDCF2CB87}"/>
              </a:ext>
            </a:extLst>
          </p:cNvPr>
          <p:cNvSpPr>
            <a:spLocks noChangeArrowheads="1"/>
          </p:cNvSpPr>
          <p:nvPr/>
        </p:nvSpPr>
        <p:spPr bwMode="auto">
          <a:xfrm>
            <a:off x="171877" y="2858564"/>
            <a:ext cx="11905531" cy="1415772"/>
          </a:xfrm>
          <a:prstGeom prst="rect">
            <a:avLst/>
          </a:prstGeom>
          <a:solidFill>
            <a:schemeClr val="bg1">
              <a:lumMod val="85000"/>
            </a:schemeClr>
          </a:solidFill>
          <a:ln w="9525">
            <a:solidFill>
              <a:schemeClr val="accent1"/>
            </a:solidFill>
            <a:miter lim="800000"/>
            <a:headEnd/>
            <a:tailEnd/>
          </a:ln>
          <a:effectLst/>
        </p:spPr>
        <p:txBody>
          <a:bodyPr wrap="square">
            <a:spAutoFit/>
          </a:bodyPr>
          <a:lstStyle/>
          <a:p>
            <a:pPr algn="just"/>
            <a:r>
              <a:rPr lang="en-US" sz="2300" b="1" dirty="0">
                <a:solidFill>
                  <a:srgbClr val="C00000"/>
                </a:solidFill>
                <a:latin typeface="Calibri" panose="020F0502020204030204" pitchFamily="34" charset="0"/>
                <a:cs typeface="Calibri" panose="020F0502020204030204" pitchFamily="34" charset="0"/>
              </a:rPr>
              <a:t>Global action plan for the prevention and control of non-communicable diseases 2013-2020 (Who, May 2013) </a:t>
            </a:r>
            <a:r>
              <a:rPr lang="en-GB" sz="2300" b="1" dirty="0">
                <a:solidFill>
                  <a:srgbClr val="C00000"/>
                </a:solidFill>
                <a:latin typeface="Calibri" panose="020F0502020204030204" pitchFamily="34" charset="0"/>
                <a:cs typeface="Calibri" panose="020F0502020204030204" pitchFamily="34" charset="0"/>
              </a:rPr>
              <a:t>: </a:t>
            </a:r>
            <a:r>
              <a:rPr lang="it-IT" sz="2000" b="1" dirty="0">
                <a:latin typeface="Calibri" panose="020F0502020204030204" pitchFamily="34" charset="0"/>
                <a:cs typeface="Calibri" panose="020F0502020204030204" pitchFamily="34" charset="0"/>
              </a:rPr>
              <a:t>Il piano d'azione globale per la prevenzione e il controllo delle malattie non trasmissibili 2013-2020 dell’Organizzazione Mondiale della Salute (WHO) si è posto tra i vari obiettivi anche quello di migliorare la salute per tutti, riducendo le disuguaglianze nella salute.</a:t>
            </a:r>
          </a:p>
        </p:txBody>
      </p:sp>
      <p:sp>
        <p:nvSpPr>
          <p:cNvPr id="5" name="Rettangolo 4">
            <a:extLst>
              <a:ext uri="{FF2B5EF4-FFF2-40B4-BE49-F238E27FC236}">
                <a16:creationId xmlns:a16="http://schemas.microsoft.com/office/drawing/2014/main" xmlns="" id="{26FC71B7-2B3E-4635-BC09-3EA69E0DBFD2}"/>
              </a:ext>
            </a:extLst>
          </p:cNvPr>
          <p:cNvSpPr/>
          <p:nvPr/>
        </p:nvSpPr>
        <p:spPr>
          <a:xfrm>
            <a:off x="171877" y="1576494"/>
            <a:ext cx="11886432" cy="1200329"/>
          </a:xfrm>
          <a:prstGeom prst="rect">
            <a:avLst/>
          </a:prstGeom>
          <a:solidFill>
            <a:schemeClr val="bg1">
              <a:lumMod val="95000"/>
            </a:schemeClr>
          </a:solidFill>
          <a:ln>
            <a:solidFill>
              <a:schemeClr val="accent1"/>
            </a:solidFill>
          </a:ln>
        </p:spPr>
        <p:txBody>
          <a:bodyPr wrap="square">
            <a:spAutoFit/>
          </a:bodyPr>
          <a:lstStyle/>
          <a:p>
            <a:pPr algn="just"/>
            <a:r>
              <a:rPr lang="it-IT" sz="2400" b="1" dirty="0">
                <a:latin typeface="Calibri" panose="020F0502020204030204" pitchFamily="34" charset="0"/>
                <a:cs typeface="Calibri" panose="020F0502020204030204" pitchFamily="34" charset="0"/>
              </a:rPr>
              <a:t>Le condizioni socio-economiche agiscono sullo stato di salute degli individui anche a distanza di tempo. Esiste un’associazione tra condizioni socioeconomiche nell’infanzia e mortalità nell’età adulta (</a:t>
            </a:r>
            <a:r>
              <a:rPr lang="en-GB" sz="2400" b="1" dirty="0">
                <a:latin typeface="Calibri" panose="020F0502020204030204" pitchFamily="34" charset="0"/>
                <a:cs typeface="Calibri" panose="020F0502020204030204" pitchFamily="34" charset="0"/>
              </a:rPr>
              <a:t>D. </a:t>
            </a:r>
            <a:r>
              <a:rPr lang="en-GB" sz="2400" b="1" dirty="0" err="1">
                <a:latin typeface="Calibri" panose="020F0502020204030204" pitchFamily="34" charset="0"/>
                <a:cs typeface="Calibri" panose="020F0502020204030204" pitchFamily="34" charset="0"/>
              </a:rPr>
              <a:t>Kuh</a:t>
            </a:r>
            <a:r>
              <a:rPr lang="en-GB" sz="2400" b="1" dirty="0">
                <a:latin typeface="Calibri" panose="020F0502020204030204" pitchFamily="34" charset="0"/>
                <a:cs typeface="Calibri" panose="020F0502020204030204" pitchFamily="34" charset="0"/>
              </a:rPr>
              <a:t> et al. BMJ 2002)</a:t>
            </a:r>
            <a:endParaRPr lang="it-IT" sz="2400" b="1" dirty="0">
              <a:latin typeface="Calibri" panose="020F0502020204030204" pitchFamily="34" charset="0"/>
              <a:cs typeface="Calibri" panose="020F0502020204030204" pitchFamily="34" charset="0"/>
            </a:endParaRPr>
          </a:p>
        </p:txBody>
      </p:sp>
      <p:sp>
        <p:nvSpPr>
          <p:cNvPr id="14" name="Rettangolo 13">
            <a:extLst>
              <a:ext uri="{FF2B5EF4-FFF2-40B4-BE49-F238E27FC236}">
                <a16:creationId xmlns:a16="http://schemas.microsoft.com/office/drawing/2014/main" xmlns="" id="{82CFC38F-88EB-4761-8D75-6E8F2ACD4BBE}"/>
              </a:ext>
            </a:extLst>
          </p:cNvPr>
          <p:cNvSpPr/>
          <p:nvPr/>
        </p:nvSpPr>
        <p:spPr>
          <a:xfrm>
            <a:off x="152779" y="690633"/>
            <a:ext cx="11886433" cy="830997"/>
          </a:xfrm>
          <a:prstGeom prst="rect">
            <a:avLst/>
          </a:prstGeom>
          <a:solidFill>
            <a:schemeClr val="bg1">
              <a:lumMod val="95000"/>
            </a:schemeClr>
          </a:solidFill>
          <a:ln>
            <a:solidFill>
              <a:schemeClr val="accent1"/>
            </a:solidFill>
          </a:ln>
        </p:spPr>
        <p:txBody>
          <a:bodyPr wrap="square">
            <a:spAutoFit/>
          </a:bodyPr>
          <a:lstStyle/>
          <a:p>
            <a:pPr algn="just"/>
            <a:r>
              <a:rPr lang="it-IT" sz="2400" b="1" dirty="0">
                <a:latin typeface="Calibri" panose="020F0502020204030204" pitchFamily="34" charset="0"/>
                <a:cs typeface="Calibri" panose="020F0502020204030204" pitchFamily="34" charset="0"/>
              </a:rPr>
              <a:t>La diversa stratificazione sociale può influenzare una disuguale esposizione ai fattori di rischio in modo da generare disuguaglianze sociali nella salute. </a:t>
            </a:r>
          </a:p>
        </p:txBody>
      </p:sp>
      <p:sp>
        <p:nvSpPr>
          <p:cNvPr id="16" name="Rettangolo 15">
            <a:extLst>
              <a:ext uri="{FF2B5EF4-FFF2-40B4-BE49-F238E27FC236}">
                <a16:creationId xmlns:a16="http://schemas.microsoft.com/office/drawing/2014/main" xmlns="" id="{629869D8-258D-4A03-8DDB-D1E41C776A95}"/>
              </a:ext>
            </a:extLst>
          </p:cNvPr>
          <p:cNvSpPr/>
          <p:nvPr/>
        </p:nvSpPr>
        <p:spPr>
          <a:xfrm>
            <a:off x="181425" y="4411496"/>
            <a:ext cx="11886434" cy="1508105"/>
          </a:xfrm>
          <a:prstGeom prst="rect">
            <a:avLst/>
          </a:prstGeom>
          <a:solidFill>
            <a:schemeClr val="bg1">
              <a:lumMod val="95000"/>
            </a:schemeClr>
          </a:solidFill>
          <a:ln>
            <a:solidFill>
              <a:schemeClr val="accent1"/>
            </a:solidFill>
          </a:ln>
        </p:spPr>
        <p:txBody>
          <a:bodyPr wrap="square">
            <a:spAutoFit/>
          </a:bodyPr>
          <a:lstStyle/>
          <a:p>
            <a:r>
              <a:rPr lang="it-IT" sz="2300" b="1" dirty="0">
                <a:solidFill>
                  <a:srgbClr val="C00000"/>
                </a:solidFill>
                <a:latin typeface="Calibri" panose="020F0502020204030204" pitchFamily="34" charset="0"/>
                <a:cs typeface="Calibri" panose="020F0502020204030204" pitchFamily="34" charset="0"/>
              </a:rPr>
              <a:t>In Italia </a:t>
            </a:r>
            <a:r>
              <a:rPr lang="it-IT" sz="2300" b="1" dirty="0">
                <a:latin typeface="Calibri" panose="020F0502020204030204" pitchFamily="34" charset="0"/>
                <a:cs typeface="Calibri" panose="020F0502020204030204" pitchFamily="34" charset="0"/>
              </a:rPr>
              <a:t>da circa un decennio la strategia europea “Guadagnare salute” è stata avviata per promuovere una sana alimentazione, la pratica regolare di attività fisica, il controllo dell’eccesso di peso, la lotta al fumo e al consumo dannoso di alcol, attribuendo un ruolo fondamentale al lavoro </a:t>
            </a:r>
            <a:r>
              <a:rPr lang="it-IT" sz="2300" b="1" dirty="0" err="1">
                <a:latin typeface="Calibri" panose="020F0502020204030204" pitchFamily="34" charset="0"/>
                <a:cs typeface="Calibri" panose="020F0502020204030204" pitchFamily="34" charset="0"/>
              </a:rPr>
              <a:t>interistituzionale</a:t>
            </a:r>
            <a:r>
              <a:rPr lang="it-IT" sz="2300" b="1" dirty="0">
                <a:latin typeface="Calibri" panose="020F0502020204030204" pitchFamily="34" charset="0"/>
                <a:cs typeface="Calibri" panose="020F0502020204030204" pitchFamily="34" charset="0"/>
              </a:rPr>
              <a:t> per la sensibilizzazione dei cittadini a migliorare gli stili di vita</a:t>
            </a:r>
            <a:endParaRPr lang="it-IT" sz="2300" b="1" dirty="0">
              <a:solidFill>
                <a:srgbClr val="C00000"/>
              </a:solidFill>
            </a:endParaRPr>
          </a:p>
        </p:txBody>
      </p:sp>
      <p:sp>
        <p:nvSpPr>
          <p:cNvPr id="2" name="Rettangolo 1"/>
          <p:cNvSpPr/>
          <p:nvPr/>
        </p:nvSpPr>
        <p:spPr>
          <a:xfrm>
            <a:off x="181425" y="6022536"/>
            <a:ext cx="9091801" cy="646331"/>
          </a:xfrm>
          <a:prstGeom prst="rect">
            <a:avLst/>
          </a:prstGeom>
          <a:ln>
            <a:solidFill>
              <a:schemeClr val="accent1"/>
            </a:solidFill>
          </a:ln>
        </p:spPr>
        <p:txBody>
          <a:bodyPr wrap="square">
            <a:spAutoFit/>
          </a:bodyPr>
          <a:lstStyle/>
          <a:p>
            <a:r>
              <a:rPr lang="it-IT" b="1" dirty="0">
                <a:solidFill>
                  <a:srgbClr val="C00000"/>
                </a:solidFill>
              </a:rPr>
              <a:t>Diventa fondamentale il monitoraggio degli stili di vita per individuare i gruppi di popolazione più a rischio.</a:t>
            </a:r>
          </a:p>
        </p:txBody>
      </p:sp>
    </p:spTree>
    <p:extLst>
      <p:ext uri="{BB962C8B-B14F-4D97-AF65-F5344CB8AC3E}">
        <p14:creationId xmlns:p14="http://schemas.microsoft.com/office/powerpoint/2010/main" val="2151858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rcRect/>
          <a:stretch>
            <a:fillRect/>
          </a:stretch>
        </p:blipFill>
        <p:spPr bwMode="auto">
          <a:xfrm>
            <a:off x="129413" y="536443"/>
            <a:ext cx="6120130" cy="3302777"/>
          </a:xfrm>
          <a:prstGeom prst="rect">
            <a:avLst/>
          </a:prstGeom>
          <a:noFill/>
          <a:ln w="9525">
            <a:noFill/>
            <a:miter lim="800000"/>
            <a:headEnd/>
            <a:tailEnd/>
          </a:ln>
        </p:spPr>
      </p:pic>
      <p:pic>
        <p:nvPicPr>
          <p:cNvPr id="5" name="Immagine 4"/>
          <p:cNvPicPr/>
          <p:nvPr/>
        </p:nvPicPr>
        <p:blipFill>
          <a:blip r:embed="rId3" cstate="print"/>
          <a:srcRect/>
          <a:stretch>
            <a:fillRect/>
          </a:stretch>
        </p:blipFill>
        <p:spPr bwMode="auto">
          <a:xfrm>
            <a:off x="6233539" y="3218740"/>
            <a:ext cx="5661568" cy="3121790"/>
          </a:xfrm>
          <a:prstGeom prst="rect">
            <a:avLst/>
          </a:prstGeom>
          <a:noFill/>
          <a:ln w="9525">
            <a:noFill/>
            <a:miter lim="800000"/>
            <a:headEnd/>
            <a:tailEnd/>
          </a:ln>
        </p:spPr>
      </p:pic>
      <p:sp>
        <p:nvSpPr>
          <p:cNvPr id="6" name="Rettangolo 5"/>
          <p:cNvSpPr/>
          <p:nvPr/>
        </p:nvSpPr>
        <p:spPr>
          <a:xfrm>
            <a:off x="184825" y="48475"/>
            <a:ext cx="10982528" cy="740610"/>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p>
            <a:pPr marL="84138" algn="ctr">
              <a:lnSpc>
                <a:spcPts val="3200"/>
              </a:lnSpc>
              <a:spcBef>
                <a:spcPct val="0"/>
              </a:spcBef>
            </a:pPr>
            <a:r>
              <a:rPr lang="it-IT" sz="2000" b="1" spc="-120" dirty="0">
                <a:solidFill>
                  <a:schemeClr val="accent2"/>
                </a:solidFill>
                <a:cs typeface="Arial"/>
              </a:rPr>
              <a:t>Prevalenza (%) </a:t>
            </a:r>
            <a:r>
              <a:rPr lang="it-IT" sz="2000" b="1" spc="-120" dirty="0" smtClean="0">
                <a:solidFill>
                  <a:schemeClr val="accent2"/>
                </a:solidFill>
                <a:cs typeface="Arial"/>
              </a:rPr>
              <a:t>e trend di </a:t>
            </a:r>
            <a:r>
              <a:rPr lang="it-IT" sz="2000" b="1" spc="-120" dirty="0">
                <a:solidFill>
                  <a:schemeClr val="accent2"/>
                </a:solidFill>
                <a:cs typeface="Arial"/>
              </a:rPr>
              <a:t>consumatori </a:t>
            </a:r>
            <a:r>
              <a:rPr lang="it-IT" sz="2000" b="1" spc="-120" dirty="0" smtClean="0">
                <a:solidFill>
                  <a:schemeClr val="accent2"/>
                </a:solidFill>
                <a:cs typeface="Arial"/>
              </a:rPr>
              <a:t>fuori pasto per </a:t>
            </a:r>
            <a:r>
              <a:rPr lang="it-IT" sz="2000" b="1" spc="-120" dirty="0">
                <a:solidFill>
                  <a:schemeClr val="accent2"/>
                </a:solidFill>
                <a:cs typeface="Arial"/>
              </a:rPr>
              <a:t>genere e classi di età (2016) </a:t>
            </a:r>
          </a:p>
        </p:txBody>
      </p:sp>
      <p:sp>
        <p:nvSpPr>
          <p:cNvPr id="8" name="Rettangolo 7"/>
          <p:cNvSpPr/>
          <p:nvPr/>
        </p:nvSpPr>
        <p:spPr>
          <a:xfrm>
            <a:off x="259900" y="6485552"/>
            <a:ext cx="8426663" cy="215444"/>
          </a:xfrm>
          <a:prstGeom prst="rect">
            <a:avLst/>
          </a:prstGeom>
        </p:spPr>
        <p:txBody>
          <a:bodyPr wrap="square">
            <a:spAutoFit/>
          </a:bodyPr>
          <a:lstStyle/>
          <a:p>
            <a:pPr>
              <a:spcBef>
                <a:spcPts val="2000"/>
              </a:spcBef>
              <a:spcAft>
                <a:spcPts val="2500"/>
              </a:spcAft>
            </a:pPr>
            <a:r>
              <a:rPr lang="it-IT" sz="800" dirty="0">
                <a:latin typeface="Arial"/>
                <a:ea typeface="Times New Roman"/>
                <a:cs typeface="Times New Roman"/>
              </a:rPr>
              <a:t>Fonte: Elaborazioni ONA-ISS e </a:t>
            </a:r>
            <a:r>
              <a:rPr lang="it-IT" sz="800" i="1" dirty="0">
                <a:latin typeface="Arial"/>
                <a:ea typeface="Times New Roman"/>
                <a:cs typeface="Times New Roman"/>
              </a:rPr>
              <a:t>WHO CC Research on </a:t>
            </a:r>
            <a:r>
              <a:rPr lang="it-IT" sz="800" i="1" dirty="0" err="1">
                <a:latin typeface="Arial"/>
                <a:ea typeface="Times New Roman"/>
                <a:cs typeface="Times New Roman"/>
              </a:rPr>
              <a:t>Alcohol</a:t>
            </a:r>
            <a:r>
              <a:rPr lang="it-IT" sz="800" dirty="0">
                <a:latin typeface="Arial"/>
                <a:ea typeface="Times New Roman"/>
                <a:cs typeface="Times New Roman"/>
              </a:rPr>
              <a:t> su dati dell’Indagine ISTAT</a:t>
            </a:r>
            <a:r>
              <a:rPr lang="it-IT" sz="800" i="1" dirty="0">
                <a:latin typeface="Arial"/>
                <a:ea typeface="Times New Roman"/>
                <a:cs typeface="Times New Roman"/>
              </a:rPr>
              <a:t> </a:t>
            </a:r>
            <a:r>
              <a:rPr lang="it-IT" sz="800" dirty="0">
                <a:latin typeface="Arial"/>
                <a:ea typeface="Times New Roman"/>
                <a:cs typeface="Times New Roman"/>
              </a:rPr>
              <a:t>Multiscopo sulle famiglie</a:t>
            </a:r>
            <a:endParaRPr lang="it-IT" sz="900" b="1" dirty="0">
              <a:effectLst/>
              <a:latin typeface="Arial"/>
              <a:ea typeface="Times New Roman"/>
              <a:cs typeface="Times New Roman"/>
            </a:endParaRPr>
          </a:p>
        </p:txBody>
      </p:sp>
    </p:spTree>
    <p:extLst>
      <p:ext uri="{BB962C8B-B14F-4D97-AF65-F5344CB8AC3E}">
        <p14:creationId xmlns:p14="http://schemas.microsoft.com/office/powerpoint/2010/main" val="347683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rcRect/>
          <a:stretch>
            <a:fillRect/>
          </a:stretch>
        </p:blipFill>
        <p:spPr bwMode="auto">
          <a:xfrm>
            <a:off x="261749" y="746515"/>
            <a:ext cx="6378957" cy="3179960"/>
          </a:xfrm>
          <a:prstGeom prst="rect">
            <a:avLst/>
          </a:prstGeom>
          <a:noFill/>
          <a:ln w="9525">
            <a:noFill/>
            <a:miter lim="800000"/>
            <a:headEnd/>
            <a:tailEnd/>
          </a:ln>
        </p:spPr>
      </p:pic>
      <p:sp>
        <p:nvSpPr>
          <p:cNvPr id="7" name="Rettangolo 6"/>
          <p:cNvSpPr/>
          <p:nvPr/>
        </p:nvSpPr>
        <p:spPr>
          <a:xfrm>
            <a:off x="184825" y="19390"/>
            <a:ext cx="10982528" cy="682440"/>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p>
            <a:pPr marL="84138" algn="ctr">
              <a:lnSpc>
                <a:spcPts val="3200"/>
              </a:lnSpc>
              <a:spcBef>
                <a:spcPct val="0"/>
              </a:spcBef>
            </a:pPr>
            <a:r>
              <a:rPr lang="it-IT" sz="2100" b="1" spc="-120" dirty="0">
                <a:solidFill>
                  <a:schemeClr val="accent2"/>
                </a:solidFill>
                <a:cs typeface="Arial"/>
              </a:rPr>
              <a:t>Prevalenza (%) </a:t>
            </a:r>
            <a:r>
              <a:rPr lang="it-IT" sz="2100" b="1" spc="-120" dirty="0" smtClean="0">
                <a:solidFill>
                  <a:schemeClr val="accent2"/>
                </a:solidFill>
                <a:cs typeface="Arial"/>
              </a:rPr>
              <a:t>e trend di </a:t>
            </a:r>
            <a:r>
              <a:rPr lang="it-IT" sz="2100" b="1" spc="-120" dirty="0">
                <a:solidFill>
                  <a:schemeClr val="accent2"/>
                </a:solidFill>
                <a:cs typeface="Arial"/>
              </a:rPr>
              <a:t>consumatori a rischio (criterio ISS) per genere e classi di età (2016) </a:t>
            </a:r>
          </a:p>
        </p:txBody>
      </p:sp>
      <p:pic>
        <p:nvPicPr>
          <p:cNvPr id="5" name="Immagine 4"/>
          <p:cNvPicPr/>
          <p:nvPr/>
        </p:nvPicPr>
        <p:blipFill>
          <a:blip r:embed="rId3" cstate="print"/>
          <a:srcRect/>
          <a:stretch>
            <a:fillRect/>
          </a:stretch>
        </p:blipFill>
        <p:spPr bwMode="auto">
          <a:xfrm>
            <a:off x="6592234" y="3373861"/>
            <a:ext cx="5390123" cy="3053512"/>
          </a:xfrm>
          <a:prstGeom prst="rect">
            <a:avLst/>
          </a:prstGeom>
          <a:noFill/>
          <a:ln w="9525">
            <a:noFill/>
            <a:miter lim="800000"/>
            <a:headEnd/>
            <a:tailEnd/>
          </a:ln>
        </p:spPr>
      </p:pic>
      <p:sp>
        <p:nvSpPr>
          <p:cNvPr id="8" name="Rettangolo 7"/>
          <p:cNvSpPr/>
          <p:nvPr/>
        </p:nvSpPr>
        <p:spPr>
          <a:xfrm>
            <a:off x="259900" y="6485552"/>
            <a:ext cx="8426663" cy="215444"/>
          </a:xfrm>
          <a:prstGeom prst="rect">
            <a:avLst/>
          </a:prstGeom>
        </p:spPr>
        <p:txBody>
          <a:bodyPr wrap="square">
            <a:spAutoFit/>
          </a:bodyPr>
          <a:lstStyle/>
          <a:p>
            <a:pPr>
              <a:spcBef>
                <a:spcPts val="2000"/>
              </a:spcBef>
              <a:spcAft>
                <a:spcPts val="2500"/>
              </a:spcAft>
            </a:pPr>
            <a:r>
              <a:rPr lang="it-IT" sz="800" dirty="0">
                <a:latin typeface="Arial"/>
                <a:ea typeface="Times New Roman"/>
                <a:cs typeface="Times New Roman"/>
              </a:rPr>
              <a:t>Fonte: Elaborazioni ONA-ISS e </a:t>
            </a:r>
            <a:r>
              <a:rPr lang="it-IT" sz="800" i="1" dirty="0">
                <a:latin typeface="Arial"/>
                <a:ea typeface="Times New Roman"/>
                <a:cs typeface="Times New Roman"/>
              </a:rPr>
              <a:t>WHO CC Research on </a:t>
            </a:r>
            <a:r>
              <a:rPr lang="it-IT" sz="800" i="1" dirty="0" err="1">
                <a:latin typeface="Arial"/>
                <a:ea typeface="Times New Roman"/>
                <a:cs typeface="Times New Roman"/>
              </a:rPr>
              <a:t>Alcohol</a:t>
            </a:r>
            <a:r>
              <a:rPr lang="it-IT" sz="800" dirty="0">
                <a:latin typeface="Arial"/>
                <a:ea typeface="Times New Roman"/>
                <a:cs typeface="Times New Roman"/>
              </a:rPr>
              <a:t> su dati dell’Indagine ISTAT</a:t>
            </a:r>
            <a:r>
              <a:rPr lang="it-IT" sz="800" i="1" dirty="0">
                <a:latin typeface="Arial"/>
                <a:ea typeface="Times New Roman"/>
                <a:cs typeface="Times New Roman"/>
              </a:rPr>
              <a:t> </a:t>
            </a:r>
            <a:r>
              <a:rPr lang="it-IT" sz="800" dirty="0">
                <a:latin typeface="Arial"/>
                <a:ea typeface="Times New Roman"/>
                <a:cs typeface="Times New Roman"/>
              </a:rPr>
              <a:t>Multiscopo sulle famiglie</a:t>
            </a:r>
            <a:endParaRPr lang="it-IT" sz="900" b="1" dirty="0">
              <a:effectLst/>
              <a:latin typeface="Arial"/>
              <a:ea typeface="Times New Roman"/>
              <a:cs typeface="Times New Roman"/>
            </a:endParaRPr>
          </a:p>
        </p:txBody>
      </p:sp>
    </p:spTree>
    <p:extLst>
      <p:ext uri="{BB962C8B-B14F-4D97-AF65-F5344CB8AC3E}">
        <p14:creationId xmlns:p14="http://schemas.microsoft.com/office/powerpoint/2010/main" val="298940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rcRect/>
          <a:stretch>
            <a:fillRect/>
          </a:stretch>
        </p:blipFill>
        <p:spPr bwMode="auto">
          <a:xfrm>
            <a:off x="190611" y="749913"/>
            <a:ext cx="6265902" cy="3031138"/>
          </a:xfrm>
          <a:prstGeom prst="rect">
            <a:avLst/>
          </a:prstGeom>
          <a:noFill/>
          <a:ln w="9525">
            <a:noFill/>
            <a:miter lim="800000"/>
            <a:headEnd/>
            <a:tailEnd/>
          </a:ln>
        </p:spPr>
      </p:pic>
      <p:sp>
        <p:nvSpPr>
          <p:cNvPr id="5" name="Rettangolo 4"/>
          <p:cNvSpPr/>
          <p:nvPr/>
        </p:nvSpPr>
        <p:spPr>
          <a:xfrm>
            <a:off x="126460" y="0"/>
            <a:ext cx="11079804" cy="963038"/>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p>
            <a:pPr marL="84138" algn="ctr">
              <a:lnSpc>
                <a:spcPts val="3200"/>
              </a:lnSpc>
              <a:spcBef>
                <a:spcPct val="0"/>
              </a:spcBef>
            </a:pPr>
            <a:r>
              <a:rPr lang="it-IT" sz="2000" b="1" spc="-120" dirty="0">
                <a:solidFill>
                  <a:schemeClr val="accent2"/>
                </a:solidFill>
                <a:cs typeface="Arial"/>
              </a:rPr>
              <a:t>Prevalenza (%) </a:t>
            </a:r>
            <a:r>
              <a:rPr lang="it-IT" sz="2000" b="1" spc="-120" dirty="0" smtClean="0">
                <a:solidFill>
                  <a:schemeClr val="accent2"/>
                </a:solidFill>
                <a:cs typeface="Arial"/>
              </a:rPr>
              <a:t>e trend di </a:t>
            </a:r>
            <a:r>
              <a:rPr lang="it-IT" sz="2000" b="1" spc="-120" dirty="0">
                <a:solidFill>
                  <a:schemeClr val="accent2"/>
                </a:solidFill>
                <a:cs typeface="Arial"/>
              </a:rPr>
              <a:t>consumatori binge drinking per genere e classe di età </a:t>
            </a:r>
            <a:r>
              <a:rPr lang="it-IT" sz="2000" b="1" spc="-120" dirty="0" smtClean="0">
                <a:solidFill>
                  <a:schemeClr val="accent2"/>
                </a:solidFill>
                <a:cs typeface="Arial"/>
              </a:rPr>
              <a:t>(Anno 2016</a:t>
            </a:r>
            <a:r>
              <a:rPr lang="it-IT" sz="2000" b="1" spc="-120" dirty="0">
                <a:solidFill>
                  <a:schemeClr val="accent2"/>
                </a:solidFill>
                <a:cs typeface="Arial"/>
              </a:rPr>
              <a:t>) </a:t>
            </a:r>
          </a:p>
        </p:txBody>
      </p:sp>
      <p:sp>
        <p:nvSpPr>
          <p:cNvPr id="6" name="Rettangolo 5"/>
          <p:cNvSpPr/>
          <p:nvPr/>
        </p:nvSpPr>
        <p:spPr>
          <a:xfrm>
            <a:off x="259900" y="6485552"/>
            <a:ext cx="8426663" cy="215444"/>
          </a:xfrm>
          <a:prstGeom prst="rect">
            <a:avLst/>
          </a:prstGeom>
        </p:spPr>
        <p:txBody>
          <a:bodyPr wrap="square">
            <a:spAutoFit/>
          </a:bodyPr>
          <a:lstStyle/>
          <a:p>
            <a:pPr>
              <a:spcBef>
                <a:spcPts val="2000"/>
              </a:spcBef>
              <a:spcAft>
                <a:spcPts val="2500"/>
              </a:spcAft>
            </a:pPr>
            <a:r>
              <a:rPr lang="it-IT" sz="800" dirty="0">
                <a:latin typeface="Arial"/>
                <a:ea typeface="Times New Roman"/>
                <a:cs typeface="Times New Roman"/>
              </a:rPr>
              <a:t>Fonte: Elaborazioni ONA-ISS e </a:t>
            </a:r>
            <a:r>
              <a:rPr lang="it-IT" sz="800" i="1" dirty="0">
                <a:latin typeface="Arial"/>
                <a:ea typeface="Times New Roman"/>
                <a:cs typeface="Times New Roman"/>
              </a:rPr>
              <a:t>WHO CC Research on </a:t>
            </a:r>
            <a:r>
              <a:rPr lang="it-IT" sz="800" i="1" dirty="0" err="1">
                <a:latin typeface="Arial"/>
                <a:ea typeface="Times New Roman"/>
                <a:cs typeface="Times New Roman"/>
              </a:rPr>
              <a:t>Alcohol</a:t>
            </a:r>
            <a:r>
              <a:rPr lang="it-IT" sz="800" dirty="0">
                <a:latin typeface="Arial"/>
                <a:ea typeface="Times New Roman"/>
                <a:cs typeface="Times New Roman"/>
              </a:rPr>
              <a:t> su dati dell’Indagine ISTAT</a:t>
            </a:r>
            <a:r>
              <a:rPr lang="it-IT" sz="800" i="1" dirty="0">
                <a:latin typeface="Arial"/>
                <a:ea typeface="Times New Roman"/>
                <a:cs typeface="Times New Roman"/>
              </a:rPr>
              <a:t> </a:t>
            </a:r>
            <a:r>
              <a:rPr lang="it-IT" sz="800" dirty="0">
                <a:latin typeface="Arial"/>
                <a:ea typeface="Times New Roman"/>
                <a:cs typeface="Times New Roman"/>
              </a:rPr>
              <a:t>Multiscopo sulle famiglie</a:t>
            </a:r>
            <a:endParaRPr lang="it-IT" sz="900" b="1" dirty="0">
              <a:effectLst/>
              <a:latin typeface="Arial"/>
              <a:ea typeface="Times New Roman"/>
              <a:cs typeface="Times New Roman"/>
            </a:endParaRPr>
          </a:p>
        </p:txBody>
      </p:sp>
      <p:pic>
        <p:nvPicPr>
          <p:cNvPr id="8" name="Immagine 7"/>
          <p:cNvPicPr/>
          <p:nvPr/>
        </p:nvPicPr>
        <p:blipFill>
          <a:blip r:embed="rId3" cstate="print"/>
          <a:srcRect/>
          <a:stretch>
            <a:fillRect/>
          </a:stretch>
        </p:blipFill>
        <p:spPr bwMode="auto">
          <a:xfrm>
            <a:off x="6640707" y="3383555"/>
            <a:ext cx="5302900" cy="2686156"/>
          </a:xfrm>
          <a:prstGeom prst="rect">
            <a:avLst/>
          </a:prstGeom>
          <a:noFill/>
          <a:ln w="9525">
            <a:noFill/>
            <a:miter lim="800000"/>
            <a:headEnd/>
            <a:tailEnd/>
          </a:ln>
        </p:spPr>
      </p:pic>
    </p:spTree>
    <p:extLst>
      <p:ext uri="{BB962C8B-B14F-4D97-AF65-F5344CB8AC3E}">
        <p14:creationId xmlns:p14="http://schemas.microsoft.com/office/powerpoint/2010/main" val="529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7-12-13 alle 15.4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926" y="758448"/>
            <a:ext cx="6836359" cy="6099552"/>
          </a:xfrm>
          <a:prstGeom prst="rect">
            <a:avLst/>
          </a:prstGeom>
        </p:spPr>
      </p:pic>
      <p:sp>
        <p:nvSpPr>
          <p:cNvPr id="5" name="Rettangolo 4"/>
          <p:cNvSpPr/>
          <p:nvPr/>
        </p:nvSpPr>
        <p:spPr>
          <a:xfrm>
            <a:off x="1718954" y="0"/>
            <a:ext cx="8019863" cy="923330"/>
          </a:xfrm>
          <a:prstGeom prst="rect">
            <a:avLst/>
          </a:prstGeom>
        </p:spPr>
        <p:txBody>
          <a:bodyPr wrap="square">
            <a:spAutoFit/>
          </a:bodyPr>
          <a:lstStyle/>
          <a:p>
            <a:pPr algn="ctr"/>
            <a:r>
              <a:rPr lang="it-IT" b="1" dirty="0"/>
              <a:t>CONSUMATORI </a:t>
            </a:r>
            <a:r>
              <a:rPr lang="it-IT" b="1" dirty="0" smtClean="0">
                <a:solidFill>
                  <a:srgbClr val="F60000"/>
                </a:solidFill>
              </a:rPr>
              <a:t>GIORNALIERI </a:t>
            </a:r>
          </a:p>
          <a:p>
            <a:pPr algn="ctr"/>
            <a:r>
              <a:rPr lang="it-IT" b="1" dirty="0" err="1" smtClean="0"/>
              <a:t>Unita’</a:t>
            </a:r>
            <a:r>
              <a:rPr lang="it-IT" b="1" dirty="0" smtClean="0"/>
              <a:t> Alcoliche (1 UA=12 gr)  consumate  e LIVELLO </a:t>
            </a:r>
            <a:r>
              <a:rPr lang="it-IT" b="1" dirty="0"/>
              <a:t>DI RISCHIO - ANNO 2016</a:t>
            </a:r>
            <a:endParaRPr lang="it-IT" dirty="0"/>
          </a:p>
        </p:txBody>
      </p:sp>
      <p:sp>
        <p:nvSpPr>
          <p:cNvPr id="2" name="CasellaDiTesto 1"/>
          <p:cNvSpPr txBox="1"/>
          <p:nvPr/>
        </p:nvSpPr>
        <p:spPr>
          <a:xfrm>
            <a:off x="9306684" y="2258935"/>
            <a:ext cx="2530255" cy="2308324"/>
          </a:xfrm>
          <a:prstGeom prst="rect">
            <a:avLst/>
          </a:prstGeom>
          <a:solidFill>
            <a:srgbClr val="F7F2B1"/>
          </a:solidFill>
        </p:spPr>
        <p:txBody>
          <a:bodyPr wrap="square" rtlCol="0">
            <a:spAutoFit/>
          </a:bodyPr>
          <a:lstStyle/>
          <a:p>
            <a:r>
              <a:rPr lang="it-IT" dirty="0" err="1" smtClean="0"/>
              <a:t>Low</a:t>
            </a:r>
            <a:r>
              <a:rPr lang="it-IT" dirty="0" smtClean="0"/>
              <a:t> risk : </a:t>
            </a:r>
          </a:p>
          <a:p>
            <a:r>
              <a:rPr lang="it-IT" dirty="0" smtClean="0"/>
              <a:t>PREVENIRE</a:t>
            </a:r>
          </a:p>
          <a:p>
            <a:endParaRPr lang="it-IT" dirty="0"/>
          </a:p>
          <a:p>
            <a:r>
              <a:rPr lang="it-IT" dirty="0" smtClean="0"/>
              <a:t>Medium risk:</a:t>
            </a:r>
          </a:p>
          <a:p>
            <a:r>
              <a:rPr lang="it-IT" dirty="0" smtClean="0"/>
              <a:t>INTERCETTARE</a:t>
            </a:r>
          </a:p>
          <a:p>
            <a:endParaRPr lang="it-IT" dirty="0"/>
          </a:p>
          <a:p>
            <a:r>
              <a:rPr lang="it-IT" dirty="0" smtClean="0"/>
              <a:t>High risk:</a:t>
            </a:r>
          </a:p>
          <a:p>
            <a:r>
              <a:rPr lang="it-IT" dirty="0" smtClean="0"/>
              <a:t>TRATTARE</a:t>
            </a:r>
            <a:endParaRPr lang="it-IT" dirty="0"/>
          </a:p>
        </p:txBody>
      </p:sp>
    </p:spTree>
    <p:extLst>
      <p:ext uri="{BB962C8B-B14F-4D97-AF65-F5344CB8AC3E}">
        <p14:creationId xmlns:p14="http://schemas.microsoft.com/office/powerpoint/2010/main" val="36651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dirty="0"/>
          </a:p>
        </p:txBody>
      </p:sp>
      <p:pic>
        <p:nvPicPr>
          <p:cNvPr id="4" name="Immagine 3" descr="Schermata 2017-12-14 alle 12.58.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488" y="2258936"/>
            <a:ext cx="3398748" cy="4599064"/>
          </a:xfrm>
          <a:prstGeom prst="rect">
            <a:avLst/>
          </a:prstGeom>
        </p:spPr>
      </p:pic>
      <p:pic>
        <p:nvPicPr>
          <p:cNvPr id="5" name="Immagine 4" descr="Schermata 2017-12-14 alle 17.31.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11" y="2268630"/>
            <a:ext cx="3053756" cy="2292529"/>
          </a:xfrm>
          <a:prstGeom prst="rect">
            <a:avLst/>
          </a:prstGeom>
        </p:spPr>
      </p:pic>
      <p:pic>
        <p:nvPicPr>
          <p:cNvPr id="6" name="Immagine 5" descr="Schermata 2017-12-14 alle 17.32.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516" y="116342"/>
            <a:ext cx="2792007" cy="2100074"/>
          </a:xfrm>
          <a:prstGeom prst="rect">
            <a:avLst/>
          </a:prstGeom>
        </p:spPr>
      </p:pic>
      <p:pic>
        <p:nvPicPr>
          <p:cNvPr id="7" name="Immagine 6" descr="Schermata 2017-12-14 alle 17.32.3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867" y="2273638"/>
            <a:ext cx="4880926" cy="3653641"/>
          </a:xfrm>
          <a:prstGeom prst="rect">
            <a:avLst/>
          </a:prstGeom>
        </p:spPr>
      </p:pic>
      <p:pic>
        <p:nvPicPr>
          <p:cNvPr id="8" name="Immagine 7" descr="Schermata 2017-12-14 alle 18.05.5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001" y="128573"/>
            <a:ext cx="7006986" cy="1407836"/>
          </a:xfrm>
          <a:prstGeom prst="rect">
            <a:avLst/>
          </a:prstGeom>
        </p:spPr>
      </p:pic>
    </p:spTree>
    <p:extLst>
      <p:ext uri="{BB962C8B-B14F-4D97-AF65-F5344CB8AC3E}">
        <p14:creationId xmlns:p14="http://schemas.microsoft.com/office/powerpoint/2010/main" val="125684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158983" y="5261311"/>
            <a:ext cx="4490321" cy="1470025"/>
          </a:xfrm>
        </p:spPr>
        <p:txBody>
          <a:bodyPr/>
          <a:lstStyle/>
          <a:p>
            <a:r>
              <a:rPr lang="it-IT" dirty="0" smtClean="0"/>
              <a:t>“ In </a:t>
            </a:r>
            <a:r>
              <a:rPr lang="it-IT" dirty="0" err="1" smtClean="0"/>
              <a:t>need</a:t>
            </a:r>
            <a:r>
              <a:rPr lang="it-IT" dirty="0" smtClean="0"/>
              <a:t> for treatment” </a:t>
            </a:r>
            <a:endParaRPr lang="it-IT" dirty="0"/>
          </a:p>
        </p:txBody>
      </p:sp>
      <p:sp>
        <p:nvSpPr>
          <p:cNvPr id="3" name="Sottotitolo 2"/>
          <p:cNvSpPr>
            <a:spLocks noGrp="1"/>
          </p:cNvSpPr>
          <p:nvPr>
            <p:ph type="subTitle" idx="1"/>
          </p:nvPr>
        </p:nvSpPr>
        <p:spPr/>
        <p:txBody>
          <a:bodyPr/>
          <a:lstStyle/>
          <a:p>
            <a:r>
              <a:rPr lang="it-IT" dirty="0" smtClean="0"/>
              <a:t>In </a:t>
            </a:r>
            <a:r>
              <a:rPr lang="it-IT" dirty="0" err="1" smtClean="0"/>
              <a:t>need</a:t>
            </a:r>
            <a:r>
              <a:rPr lang="it-IT" dirty="0" smtClean="0"/>
              <a:t> for treatment</a:t>
            </a:r>
            <a:endParaRPr lang="it-IT" dirty="0"/>
          </a:p>
        </p:txBody>
      </p:sp>
      <p:pic>
        <p:nvPicPr>
          <p:cNvPr id="4" name="Immagine 3"/>
          <p:cNvPicPr/>
          <p:nvPr/>
        </p:nvPicPr>
        <p:blipFill>
          <a:blip r:embed="rId2" cstate="print"/>
          <a:srcRect/>
          <a:stretch>
            <a:fillRect/>
          </a:stretch>
        </p:blipFill>
        <p:spPr bwMode="auto">
          <a:xfrm>
            <a:off x="243654" y="1026393"/>
            <a:ext cx="9219561" cy="4683744"/>
          </a:xfrm>
          <a:prstGeom prst="rect">
            <a:avLst/>
          </a:prstGeom>
          <a:noFill/>
          <a:ln w="9525">
            <a:noFill/>
            <a:miter lim="800000"/>
            <a:headEnd/>
            <a:tailEnd/>
          </a:ln>
        </p:spPr>
      </p:pic>
      <p:sp>
        <p:nvSpPr>
          <p:cNvPr id="5" name="Rettangolo 4"/>
          <p:cNvSpPr/>
          <p:nvPr/>
        </p:nvSpPr>
        <p:spPr>
          <a:xfrm>
            <a:off x="243655" y="27339"/>
            <a:ext cx="9159976" cy="911505"/>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p>
            <a:pPr marL="84138" algn="ctr">
              <a:lnSpc>
                <a:spcPts val="3200"/>
              </a:lnSpc>
              <a:spcBef>
                <a:spcPct val="0"/>
              </a:spcBef>
            </a:pPr>
            <a:r>
              <a:rPr lang="it-IT" sz="2933" b="1" spc="-120" dirty="0" smtClean="0">
                <a:solidFill>
                  <a:schemeClr val="accent2"/>
                </a:solidFill>
                <a:cs typeface="Arial"/>
              </a:rPr>
              <a:t>660.000 </a:t>
            </a:r>
            <a:r>
              <a:rPr lang="it-IT" sz="2933" b="1" spc="-120" dirty="0">
                <a:solidFill>
                  <a:schemeClr val="accent2"/>
                </a:solidFill>
                <a:cs typeface="Arial"/>
              </a:rPr>
              <a:t>CONSUMATORI DANNOSI "HIGH </a:t>
            </a:r>
            <a:r>
              <a:rPr lang="it-IT" sz="2933" b="1" spc="-120" dirty="0" smtClean="0">
                <a:solidFill>
                  <a:schemeClr val="accent2"/>
                </a:solidFill>
                <a:cs typeface="Arial"/>
              </a:rPr>
              <a:t>RISK” </a:t>
            </a:r>
          </a:p>
          <a:p>
            <a:pPr marL="84138" algn="ctr">
              <a:lnSpc>
                <a:spcPts val="3200"/>
              </a:lnSpc>
              <a:spcBef>
                <a:spcPct val="0"/>
              </a:spcBef>
            </a:pPr>
            <a:r>
              <a:rPr lang="it-IT" sz="2933" b="1" spc="-120" dirty="0" smtClean="0">
                <a:solidFill>
                  <a:schemeClr val="accent2"/>
                </a:solidFill>
                <a:cs typeface="Arial"/>
              </a:rPr>
              <a:t> </a:t>
            </a:r>
            <a:r>
              <a:rPr lang="it-IT" sz="2933" b="1" spc="-120" dirty="0">
                <a:solidFill>
                  <a:schemeClr val="accent2"/>
                </a:solidFill>
                <a:cs typeface="Arial"/>
              </a:rPr>
              <a:t>ITALIA </a:t>
            </a:r>
            <a:r>
              <a:rPr lang="it-IT" sz="2933" b="1" spc="-120" dirty="0" smtClean="0">
                <a:solidFill>
                  <a:schemeClr val="accent2"/>
                </a:solidFill>
                <a:cs typeface="Arial"/>
              </a:rPr>
              <a:t>– Anno 2016</a:t>
            </a:r>
            <a:endParaRPr lang="it-IT" sz="2933" b="1" spc="-120" dirty="0">
              <a:solidFill>
                <a:schemeClr val="accent2"/>
              </a:solidFill>
              <a:cs typeface="Arial"/>
            </a:endParaRPr>
          </a:p>
        </p:txBody>
      </p:sp>
      <p:sp>
        <p:nvSpPr>
          <p:cNvPr id="6" name="Rettangolo 5"/>
          <p:cNvSpPr/>
          <p:nvPr/>
        </p:nvSpPr>
        <p:spPr>
          <a:xfrm>
            <a:off x="9665380" y="1397597"/>
            <a:ext cx="2329056" cy="3323987"/>
          </a:xfrm>
          <a:prstGeom prst="rect">
            <a:avLst/>
          </a:prstGeom>
          <a:solidFill>
            <a:srgbClr val="110A47"/>
          </a:solidFill>
          <a:ln>
            <a:solidFill>
              <a:schemeClr val="accent1"/>
            </a:solidFill>
          </a:ln>
        </p:spPr>
        <p:txBody>
          <a:bodyPr wrap="square">
            <a:spAutoFit/>
          </a:bodyPr>
          <a:lstStyle/>
          <a:p>
            <a:r>
              <a:rPr lang="it-IT" sz="1400" dirty="0">
                <a:solidFill>
                  <a:schemeClr val="bg1"/>
                </a:solidFill>
              </a:rPr>
              <a:t>Dei circa 8,6 milioni di consumatori a rischio di età superiore agli 11 anni </a:t>
            </a:r>
            <a:r>
              <a:rPr lang="it-IT" sz="1400" dirty="0" smtClean="0">
                <a:solidFill>
                  <a:schemeClr val="bg1"/>
                </a:solidFill>
              </a:rPr>
              <a:t>è </a:t>
            </a:r>
            <a:r>
              <a:rPr lang="it-IT" sz="1400" dirty="0">
                <a:solidFill>
                  <a:schemeClr val="bg1"/>
                </a:solidFill>
              </a:rPr>
              <a:t>possibile stimare in </a:t>
            </a:r>
            <a:r>
              <a:rPr lang="it-IT" sz="1400" dirty="0" smtClean="0">
                <a:solidFill>
                  <a:schemeClr val="bg1"/>
                </a:solidFill>
              </a:rPr>
              <a:t>circa: </a:t>
            </a:r>
          </a:p>
          <a:p>
            <a:endParaRPr lang="it-IT" sz="1400" dirty="0">
              <a:solidFill>
                <a:schemeClr val="bg1"/>
              </a:solidFill>
            </a:endParaRPr>
          </a:p>
          <a:p>
            <a:pPr marL="285750" indent="-285750">
              <a:buFontTx/>
              <a:buChar char="-"/>
            </a:pPr>
            <a:r>
              <a:rPr lang="it-IT" sz="1400" dirty="0" smtClean="0">
                <a:solidFill>
                  <a:schemeClr val="bg1"/>
                </a:solidFill>
              </a:rPr>
              <a:t>430.000 </a:t>
            </a:r>
            <a:r>
              <a:rPr lang="it-IT" sz="1400" dirty="0">
                <a:solidFill>
                  <a:schemeClr val="bg1"/>
                </a:solidFill>
              </a:rPr>
              <a:t>i consumatori giornalieri  “dannosi” di oltre 5 bicchieri di bevande </a:t>
            </a:r>
            <a:r>
              <a:rPr lang="it-IT" sz="1400" dirty="0" smtClean="0">
                <a:solidFill>
                  <a:schemeClr val="bg1"/>
                </a:solidFill>
              </a:rPr>
              <a:t>alcoliche</a:t>
            </a:r>
          </a:p>
          <a:p>
            <a:pPr marL="285750" indent="-285750">
              <a:buFontTx/>
              <a:buChar char="-"/>
            </a:pPr>
            <a:endParaRPr lang="it-IT" sz="1400" dirty="0">
              <a:solidFill>
                <a:schemeClr val="bg1"/>
              </a:solidFill>
            </a:endParaRPr>
          </a:p>
          <a:p>
            <a:pPr marL="285750" indent="-285750">
              <a:buFontTx/>
              <a:buChar char="-"/>
            </a:pPr>
            <a:r>
              <a:rPr lang="it-IT" sz="1400" dirty="0" smtClean="0">
                <a:solidFill>
                  <a:schemeClr val="bg1"/>
                </a:solidFill>
              </a:rPr>
              <a:t>230.000 </a:t>
            </a:r>
            <a:r>
              <a:rPr lang="it-IT" sz="1400" dirty="0">
                <a:solidFill>
                  <a:schemeClr val="bg1"/>
                </a:solidFill>
              </a:rPr>
              <a:t>le consumatrici giornaliere “dannose” di oltre tre bicchieri di bevande alcoliche </a:t>
            </a:r>
          </a:p>
        </p:txBody>
      </p:sp>
    </p:spTree>
    <p:extLst>
      <p:ext uri="{BB962C8B-B14F-4D97-AF65-F5344CB8AC3E}">
        <p14:creationId xmlns:p14="http://schemas.microsoft.com/office/powerpoint/2010/main" val="184598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23" name="Rettangolo 1"/>
          <p:cNvSpPr>
            <a:spLocks noChangeArrowheads="1"/>
          </p:cNvSpPr>
          <p:nvPr/>
        </p:nvSpPr>
        <p:spPr bwMode="auto">
          <a:xfrm>
            <a:off x="189543" y="5967729"/>
            <a:ext cx="7128147" cy="451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600"/>
              </a:lnSpc>
            </a:pPr>
            <a:r>
              <a:rPr lang="it-IT" altLang="it-IT" sz="800" b="1" dirty="0"/>
              <a:t>(*) per le persone di 11-17 anni si considera a rischio il consumo di almeno una bevanda alcolica nell'anno.</a:t>
            </a:r>
          </a:p>
          <a:p>
            <a:pPr>
              <a:lnSpc>
                <a:spcPts val="600"/>
              </a:lnSpc>
            </a:pPr>
            <a:endParaRPr lang="it-IT" altLang="it-IT" sz="800" b="1" dirty="0"/>
          </a:p>
          <a:p>
            <a:pPr>
              <a:lnSpc>
                <a:spcPts val="800"/>
              </a:lnSpc>
            </a:pPr>
            <a:r>
              <a:rPr lang="it-IT" altLang="it-IT" sz="800" b="1" dirty="0"/>
              <a:t>(a) il consumo che eccede: 2 unità alcoliche al giorno per l’uomo; 1 unità alcolica al giorno per la donna; 1 unità alcolica al giorno per gli anziani di 65 anni e più; il consumo di almeno una bevanda alcolica nell’anno per i giovani al di sotto dei 18 anni (LARN 2014)</a:t>
            </a:r>
            <a:r>
              <a:rPr lang="it-IT" altLang="it-IT" sz="1900" b="1" dirty="0"/>
              <a:t> </a:t>
            </a:r>
          </a:p>
        </p:txBody>
      </p:sp>
      <p:sp>
        <p:nvSpPr>
          <p:cNvPr id="12" name="Titolo 1"/>
          <p:cNvSpPr txBox="1">
            <a:spLocks/>
          </p:cNvSpPr>
          <p:nvPr/>
        </p:nvSpPr>
        <p:spPr>
          <a:xfrm>
            <a:off x="133604" y="120609"/>
            <a:ext cx="6170944"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defPPr>
              <a:defRPr lang="it-IT"/>
            </a:defPPr>
            <a:lvl1pPr>
              <a:lnSpc>
                <a:spcPts val="3200"/>
              </a:lnSpc>
              <a:spcBef>
                <a:spcPct val="0"/>
              </a:spcBef>
              <a:buNone/>
              <a:defRPr sz="2933" b="1" spc="-120" baseline="0">
                <a:solidFill>
                  <a:schemeClr val="accent2"/>
                </a:solidFil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altLang="it-IT" dirty="0"/>
              <a:t>Consumo abituale eccedentario</a:t>
            </a:r>
          </a:p>
        </p:txBody>
      </p:sp>
      <p:sp>
        <p:nvSpPr>
          <p:cNvPr id="13" name="CasellaDiTesto 12"/>
          <p:cNvSpPr txBox="1"/>
          <p:nvPr/>
        </p:nvSpPr>
        <p:spPr>
          <a:xfrm>
            <a:off x="220380" y="688696"/>
            <a:ext cx="10258709" cy="528350"/>
          </a:xfrm>
          <a:prstGeom prst="rect">
            <a:avLst/>
          </a:prstGeom>
          <a:noFill/>
        </p:spPr>
        <p:txBody>
          <a:bodyPr wrap="square" lIns="0" rIns="0" rtlCol="0">
            <a:spAutoFit/>
          </a:bodyPr>
          <a:lstStyle/>
          <a:p>
            <a:pPr>
              <a:lnSpc>
                <a:spcPts val="1653"/>
              </a:lnSpc>
            </a:pPr>
            <a:r>
              <a:rPr lang="it-IT" sz="1600" b="1" dirty="0">
                <a:solidFill>
                  <a:srgbClr val="CF1E24"/>
                </a:solidFill>
              </a:rPr>
              <a:t>Persone di 11 anni e più con consumo abituale eccedentario</a:t>
            </a:r>
            <a:r>
              <a:rPr lang="it-IT" sz="1200" b="1" dirty="0">
                <a:solidFill>
                  <a:srgbClr val="CF1E24"/>
                </a:solidFill>
              </a:rPr>
              <a:t>(a) </a:t>
            </a:r>
            <a:r>
              <a:rPr lang="it-IT" sz="1600" b="1" dirty="0">
                <a:solidFill>
                  <a:srgbClr val="CF1E24"/>
                </a:solidFill>
              </a:rPr>
              <a:t>, sesso e classe d'età. </a:t>
            </a:r>
          </a:p>
          <a:p>
            <a:pPr>
              <a:lnSpc>
                <a:spcPts val="1653"/>
              </a:lnSpc>
            </a:pPr>
            <a:r>
              <a:rPr lang="it-IT" sz="1333" dirty="0">
                <a:solidFill>
                  <a:srgbClr val="404040"/>
                </a:solidFill>
                <a:latin typeface="Arial Narrow"/>
              </a:rPr>
              <a:t>Anno 2016 </a:t>
            </a:r>
            <a:r>
              <a:rPr lang="it-IT" sz="1333" dirty="0">
                <a:solidFill>
                  <a:srgbClr val="404040"/>
                </a:solidFill>
                <a:latin typeface="Arial Narrow"/>
                <a:cs typeface="Arial Narrow"/>
              </a:rPr>
              <a:t>(per 100 persone di 11 anni e più dello stesso sesso e classe d’età) </a:t>
            </a:r>
          </a:p>
        </p:txBody>
      </p:sp>
      <p:pic>
        <p:nvPicPr>
          <p:cNvPr id="8" name="Immagine 7">
            <a:extLst>
              <a:ext uri="{FF2B5EF4-FFF2-40B4-BE49-F238E27FC236}">
                <a16:creationId xmlns:a16="http://schemas.microsoft.com/office/drawing/2014/main" xmlns="" id="{2811D7A6-B3F8-4AE3-97C6-FA94EEE36931}"/>
              </a:ext>
            </a:extLst>
          </p:cNvPr>
          <p:cNvPicPr>
            <a:picLocks noChangeAspect="1"/>
          </p:cNvPicPr>
          <p:nvPr/>
        </p:nvPicPr>
        <p:blipFill>
          <a:blip r:embed="rId3"/>
          <a:stretch>
            <a:fillRect/>
          </a:stretch>
        </p:blipFill>
        <p:spPr>
          <a:xfrm>
            <a:off x="96252" y="1194195"/>
            <a:ext cx="9682732" cy="4771895"/>
          </a:xfrm>
          <a:prstGeom prst="rect">
            <a:avLst/>
          </a:prstGeom>
        </p:spPr>
      </p:pic>
      <p:sp>
        <p:nvSpPr>
          <p:cNvPr id="26630" name="Text Box 9"/>
          <p:cNvSpPr txBox="1">
            <a:spLocks noChangeArrowheads="1"/>
          </p:cNvSpPr>
          <p:nvPr/>
        </p:nvSpPr>
        <p:spPr bwMode="auto">
          <a:xfrm>
            <a:off x="9073383" y="1022786"/>
            <a:ext cx="3022365" cy="5170646"/>
          </a:xfrm>
          <a:prstGeom prst="rect">
            <a:avLst/>
          </a:prstGeom>
          <a:solidFill>
            <a:schemeClr val="bg1">
              <a:lumMod val="95000"/>
            </a:schemeClr>
          </a:solidFill>
          <a:ln>
            <a:noFill/>
          </a:ln>
          <a:effectLst/>
        </p:spPr>
        <p:txBody>
          <a:bodyPr wrap="square">
            <a:spAutoFit/>
          </a:bodyPr>
          <a:lstStyle>
            <a:lvl1pPr>
              <a:defRPr>
                <a:solidFill>
                  <a:schemeClr val="tx1"/>
                </a:solidFill>
                <a:latin typeface="Arial" charset="0"/>
                <a:cs typeface="Arial" charset="0"/>
              </a:defRPr>
            </a:lvl1pPr>
            <a:lvl2pPr marL="971550" indent="-342900">
              <a:defRPr>
                <a:solidFill>
                  <a:schemeClr val="tx1"/>
                </a:solidFill>
                <a:latin typeface="Arial" charset="0"/>
                <a:cs typeface="Arial" charset="0"/>
              </a:defRPr>
            </a:lvl2pPr>
            <a:lvl3pPr marL="1493838" indent="-342900">
              <a:defRPr>
                <a:solidFill>
                  <a:schemeClr val="tx1"/>
                </a:solidFill>
                <a:latin typeface="Arial" charset="0"/>
                <a:cs typeface="Arial" charset="0"/>
              </a:defRPr>
            </a:lvl3pPr>
            <a:lvl4pPr marL="2016125" indent="-342900">
              <a:defRPr>
                <a:solidFill>
                  <a:schemeClr val="tx1"/>
                </a:solidFill>
                <a:latin typeface="Arial" charset="0"/>
                <a:cs typeface="Arial" charset="0"/>
              </a:defRPr>
            </a:lvl4pPr>
            <a:lvl5pPr marL="2538413" indent="-342900">
              <a:defRPr>
                <a:solidFill>
                  <a:schemeClr val="tx1"/>
                </a:solidFill>
                <a:latin typeface="Arial" charset="0"/>
                <a:cs typeface="Arial" charset="0"/>
              </a:defRPr>
            </a:lvl5pPr>
            <a:lvl6pPr marL="2995613" indent="-342900" eaLnBrk="0" fontAlgn="base" hangingPunct="0">
              <a:spcBef>
                <a:spcPct val="0"/>
              </a:spcBef>
              <a:spcAft>
                <a:spcPct val="0"/>
              </a:spcAft>
              <a:defRPr>
                <a:solidFill>
                  <a:schemeClr val="tx1"/>
                </a:solidFill>
                <a:latin typeface="Arial" charset="0"/>
                <a:cs typeface="Arial" charset="0"/>
              </a:defRPr>
            </a:lvl6pPr>
            <a:lvl7pPr marL="3452813" indent="-342900" eaLnBrk="0" fontAlgn="base" hangingPunct="0">
              <a:spcBef>
                <a:spcPct val="0"/>
              </a:spcBef>
              <a:spcAft>
                <a:spcPct val="0"/>
              </a:spcAft>
              <a:defRPr>
                <a:solidFill>
                  <a:schemeClr val="tx1"/>
                </a:solidFill>
                <a:latin typeface="Arial" charset="0"/>
                <a:cs typeface="Arial" charset="0"/>
              </a:defRPr>
            </a:lvl7pPr>
            <a:lvl8pPr marL="3910013" indent="-342900" eaLnBrk="0" fontAlgn="base" hangingPunct="0">
              <a:spcBef>
                <a:spcPct val="0"/>
              </a:spcBef>
              <a:spcAft>
                <a:spcPct val="0"/>
              </a:spcAft>
              <a:defRPr>
                <a:solidFill>
                  <a:schemeClr val="tx1"/>
                </a:solidFill>
                <a:latin typeface="Arial" charset="0"/>
                <a:cs typeface="Arial" charset="0"/>
              </a:defRPr>
            </a:lvl8pPr>
            <a:lvl9pPr marL="4367213" indent="-342900" eaLnBrk="0" fontAlgn="base" hangingPunct="0">
              <a:spcBef>
                <a:spcPct val="0"/>
              </a:spcBef>
              <a:spcAft>
                <a:spcPct val="0"/>
              </a:spcAft>
              <a:defRPr>
                <a:solidFill>
                  <a:schemeClr val="tx1"/>
                </a:solidFill>
                <a:latin typeface="Arial" charset="0"/>
                <a:cs typeface="Arial" charset="0"/>
              </a:defRPr>
            </a:lvl9pPr>
          </a:lstStyle>
          <a:p>
            <a:pPr defTabSz="914377">
              <a:defRPr/>
            </a:pPr>
            <a:r>
              <a:rPr kumimoji="1" lang="it-IT" altLang="it-IT" sz="2000" b="1" dirty="0">
                <a:solidFill>
                  <a:srgbClr val="C00000"/>
                </a:solidFill>
                <a:latin typeface="+mn-lt"/>
              </a:rPr>
              <a:t>Il consumo abituale eccedentario </a:t>
            </a:r>
            <a:r>
              <a:rPr kumimoji="1" lang="it-IT" altLang="it-IT" sz="2000" dirty="0">
                <a:latin typeface="+mn-lt"/>
              </a:rPr>
              <a:t>riguarda il </a:t>
            </a:r>
          </a:p>
          <a:p>
            <a:pPr defTabSz="914377">
              <a:lnSpc>
                <a:spcPct val="50000"/>
              </a:lnSpc>
              <a:defRPr/>
            </a:pPr>
            <a:endParaRPr kumimoji="1" lang="it-IT" altLang="it-IT" sz="400" dirty="0">
              <a:latin typeface="+mn-lt"/>
            </a:endParaRPr>
          </a:p>
          <a:p>
            <a:pPr defTabSz="914377">
              <a:defRPr/>
            </a:pPr>
            <a:r>
              <a:rPr kumimoji="1" lang="it-IT" altLang="it-IT" sz="2000" dirty="0">
                <a:latin typeface="+mn-lt"/>
              </a:rPr>
              <a:t>14,8% degli uomini e il 6,2% delle donne. </a:t>
            </a:r>
          </a:p>
          <a:p>
            <a:pPr defTabSz="914377">
              <a:defRPr/>
            </a:pPr>
            <a:endParaRPr kumimoji="1" lang="it-IT" altLang="it-IT" sz="800" dirty="0">
              <a:latin typeface="+mn-lt"/>
            </a:endParaRPr>
          </a:p>
          <a:p>
            <a:pPr defTabSz="914377">
              <a:defRPr/>
            </a:pPr>
            <a:r>
              <a:rPr kumimoji="1" lang="it-IT" altLang="it-IT" sz="2000" b="1" u="sng" dirty="0">
                <a:solidFill>
                  <a:srgbClr val="C00000"/>
                </a:solidFill>
                <a:latin typeface="+mn-lt"/>
              </a:rPr>
              <a:t>Anziani e modello di consumo</a:t>
            </a:r>
            <a:r>
              <a:rPr kumimoji="1" lang="it-IT" altLang="it-IT" sz="2000" u="sng" dirty="0">
                <a:latin typeface="+mn-lt"/>
              </a:rPr>
              <a:t>:</a:t>
            </a:r>
            <a:r>
              <a:rPr kumimoji="1" lang="it-IT" altLang="it-IT" sz="2000" dirty="0">
                <a:latin typeface="+mn-lt"/>
              </a:rPr>
              <a:t> per gli anziani di 65 anni e più il tipo prevalente di comportamento a rischio è pressoché coincidente con un consumo abituale non moderato, soprattutto durante il pasto (57,5% degli uomini e 77,4% delle donne). </a:t>
            </a:r>
          </a:p>
        </p:txBody>
      </p:sp>
      <p:sp>
        <p:nvSpPr>
          <p:cNvPr id="21" name="CasellaDiTesto 20">
            <a:extLst>
              <a:ext uri="{FF2B5EF4-FFF2-40B4-BE49-F238E27FC236}">
                <a16:creationId xmlns:a16="http://schemas.microsoft.com/office/drawing/2014/main" xmlns="" id="{D5F2513C-F91D-4177-8836-766CCEB36095}"/>
              </a:ext>
            </a:extLst>
          </p:cNvPr>
          <p:cNvSpPr txBox="1"/>
          <p:nvPr/>
        </p:nvSpPr>
        <p:spPr>
          <a:xfrm>
            <a:off x="997719" y="5456445"/>
            <a:ext cx="2383380" cy="230832"/>
          </a:xfrm>
          <a:prstGeom prst="rect">
            <a:avLst/>
          </a:prstGeom>
          <a:solidFill>
            <a:schemeClr val="bg1">
              <a:lumMod val="85000"/>
            </a:schemeClr>
          </a:solidFill>
        </p:spPr>
        <p:txBody>
          <a:bodyPr wrap="square" rtlCol="0">
            <a:spAutoFit/>
          </a:bodyPr>
          <a:lstStyle/>
          <a:p>
            <a:r>
              <a:rPr lang="it-IT" sz="900" b="1" dirty="0"/>
              <a:t>di cui abituale eccedentario</a:t>
            </a:r>
          </a:p>
        </p:txBody>
      </p:sp>
      <p:sp>
        <p:nvSpPr>
          <p:cNvPr id="23" name="CasellaDiTesto 22">
            <a:extLst>
              <a:ext uri="{FF2B5EF4-FFF2-40B4-BE49-F238E27FC236}">
                <a16:creationId xmlns:a16="http://schemas.microsoft.com/office/drawing/2014/main" xmlns="" id="{332ECE58-8E38-45A1-8CCA-85820C7092D8}"/>
              </a:ext>
            </a:extLst>
          </p:cNvPr>
          <p:cNvSpPr txBox="1"/>
          <p:nvPr/>
        </p:nvSpPr>
        <p:spPr>
          <a:xfrm>
            <a:off x="988694" y="5709449"/>
            <a:ext cx="2383380" cy="230832"/>
          </a:xfrm>
          <a:prstGeom prst="rect">
            <a:avLst/>
          </a:prstGeom>
          <a:solidFill>
            <a:schemeClr val="bg1">
              <a:lumMod val="85000"/>
            </a:schemeClr>
          </a:solidFill>
        </p:spPr>
        <p:txBody>
          <a:bodyPr wrap="square" rtlCol="0">
            <a:spAutoFit/>
          </a:bodyPr>
          <a:lstStyle/>
          <a:p>
            <a:r>
              <a:rPr lang="it-IT" sz="900" b="1" dirty="0"/>
              <a:t>di cui abituale eccedentario</a:t>
            </a:r>
          </a:p>
        </p:txBody>
      </p:sp>
      <p:sp>
        <p:nvSpPr>
          <p:cNvPr id="24" name="CasellaDiTesto 23">
            <a:extLst>
              <a:ext uri="{FF2B5EF4-FFF2-40B4-BE49-F238E27FC236}">
                <a16:creationId xmlns:a16="http://schemas.microsoft.com/office/drawing/2014/main" xmlns="" id="{BB5B322B-7446-4870-A44B-6C57DC60C172}"/>
              </a:ext>
            </a:extLst>
          </p:cNvPr>
          <p:cNvSpPr txBox="1"/>
          <p:nvPr/>
        </p:nvSpPr>
        <p:spPr>
          <a:xfrm>
            <a:off x="220380" y="6489924"/>
            <a:ext cx="4238889" cy="276999"/>
          </a:xfrm>
          <a:prstGeom prst="rect">
            <a:avLst/>
          </a:prstGeom>
          <a:noFill/>
        </p:spPr>
        <p:txBody>
          <a:bodyPr wrap="square" lIns="0" rIns="0" rtlCol="0">
            <a:spAutoFit/>
          </a:bodyPr>
          <a:lstStyle/>
          <a:p>
            <a:r>
              <a:rPr lang="it-IT" sz="1200" cap="small" dirty="0"/>
              <a:t>Fonte: Istat, aspetti della vita quotidiana  - Anno 2016</a:t>
            </a:r>
          </a:p>
        </p:txBody>
      </p:sp>
    </p:spTree>
    <p:extLst>
      <p:ext uri="{BB962C8B-B14F-4D97-AF65-F5344CB8AC3E}">
        <p14:creationId xmlns:p14="http://schemas.microsoft.com/office/powerpoint/2010/main" val="3819072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CasellaDiTesto 2"/>
          <p:cNvSpPr txBox="1">
            <a:spLocks noChangeArrowheads="1"/>
          </p:cNvSpPr>
          <p:nvPr/>
        </p:nvSpPr>
        <p:spPr bwMode="auto">
          <a:xfrm>
            <a:off x="2682876" y="-109537"/>
            <a:ext cx="64357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b="1">
                <a:solidFill>
                  <a:schemeClr val="bg1"/>
                </a:solidFill>
              </a:rPr>
              <a:t>Binge drinking</a:t>
            </a:r>
          </a:p>
        </p:txBody>
      </p:sp>
      <p:sp>
        <p:nvSpPr>
          <p:cNvPr id="7" name="Titolo 1"/>
          <p:cNvSpPr txBox="1">
            <a:spLocks/>
          </p:cNvSpPr>
          <p:nvPr/>
        </p:nvSpPr>
        <p:spPr>
          <a:xfrm>
            <a:off x="115729" y="168371"/>
            <a:ext cx="6273040" cy="46799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defPPr>
              <a:defRPr lang="it-IT"/>
            </a:defPPr>
            <a:lvl1pPr>
              <a:lnSpc>
                <a:spcPts val="3200"/>
              </a:lnSpc>
              <a:spcBef>
                <a:spcPct val="0"/>
              </a:spcBef>
              <a:buNone/>
              <a:defRPr sz="2933" b="1" spc="-120" baseline="0">
                <a:solidFill>
                  <a:schemeClr val="accent2"/>
                </a:solidFil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altLang="it-IT" sz="3200" dirty="0"/>
              <a:t>Abitudine al </a:t>
            </a:r>
            <a:r>
              <a:rPr lang="it-IT" altLang="it-IT" sz="3200" dirty="0" err="1"/>
              <a:t>Binge</a:t>
            </a:r>
            <a:r>
              <a:rPr lang="it-IT" altLang="it-IT" sz="3200" dirty="0"/>
              <a:t> </a:t>
            </a:r>
            <a:r>
              <a:rPr lang="it-IT" altLang="it-IT" sz="3200" dirty="0" err="1"/>
              <a:t>drinking</a:t>
            </a:r>
            <a:endParaRPr lang="it-IT" altLang="it-IT" sz="3200" dirty="0"/>
          </a:p>
        </p:txBody>
      </p:sp>
      <p:sp>
        <p:nvSpPr>
          <p:cNvPr id="8" name="CasellaDiTesto 7"/>
          <p:cNvSpPr txBox="1"/>
          <p:nvPr/>
        </p:nvSpPr>
        <p:spPr>
          <a:xfrm>
            <a:off x="178277" y="756270"/>
            <a:ext cx="10258709" cy="528350"/>
          </a:xfrm>
          <a:prstGeom prst="rect">
            <a:avLst/>
          </a:prstGeom>
          <a:noFill/>
        </p:spPr>
        <p:txBody>
          <a:bodyPr wrap="square" lIns="0" rIns="0" rtlCol="0">
            <a:spAutoFit/>
          </a:bodyPr>
          <a:lstStyle/>
          <a:p>
            <a:pPr>
              <a:lnSpc>
                <a:spcPts val="1653"/>
              </a:lnSpc>
            </a:pPr>
            <a:r>
              <a:rPr lang="it-IT" sz="1600" b="1" dirty="0">
                <a:solidFill>
                  <a:srgbClr val="CF1E24"/>
                </a:solidFill>
              </a:rPr>
              <a:t>Persone di 11 anni e più con abitudine al </a:t>
            </a:r>
            <a:r>
              <a:rPr lang="it-IT" sz="1600" b="1" dirty="0" err="1">
                <a:solidFill>
                  <a:srgbClr val="CF1E24"/>
                </a:solidFill>
              </a:rPr>
              <a:t>binge</a:t>
            </a:r>
            <a:r>
              <a:rPr lang="it-IT" sz="1600" b="1" dirty="0">
                <a:solidFill>
                  <a:srgbClr val="CF1E24"/>
                </a:solidFill>
              </a:rPr>
              <a:t> </a:t>
            </a:r>
            <a:r>
              <a:rPr lang="it-IT" sz="1600" b="1" dirty="0" err="1">
                <a:solidFill>
                  <a:srgbClr val="CF1E24"/>
                </a:solidFill>
              </a:rPr>
              <a:t>drinking</a:t>
            </a:r>
            <a:r>
              <a:rPr lang="it-IT" sz="1600" b="1" dirty="0">
                <a:solidFill>
                  <a:srgbClr val="CF1E24"/>
                </a:solidFill>
              </a:rPr>
              <a:t>, sesso e classe d'età. </a:t>
            </a:r>
          </a:p>
          <a:p>
            <a:pPr>
              <a:lnSpc>
                <a:spcPts val="1653"/>
              </a:lnSpc>
            </a:pPr>
            <a:r>
              <a:rPr lang="it-IT" sz="1333" dirty="0">
                <a:solidFill>
                  <a:srgbClr val="404040"/>
                </a:solidFill>
                <a:latin typeface="Arial Narrow"/>
              </a:rPr>
              <a:t>Anno 2016 </a:t>
            </a:r>
            <a:r>
              <a:rPr lang="it-IT" sz="1333" dirty="0">
                <a:solidFill>
                  <a:srgbClr val="404040"/>
                </a:solidFill>
                <a:latin typeface="Arial Narrow"/>
                <a:cs typeface="Arial Narrow"/>
              </a:rPr>
              <a:t>(per 100 persone di 11 anni e più dello stesso sesso e classe d’età) </a:t>
            </a: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77" y="1246746"/>
            <a:ext cx="9711983" cy="5117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50" name="Text Box 9"/>
          <p:cNvSpPr txBox="1">
            <a:spLocks noChangeArrowheads="1"/>
          </p:cNvSpPr>
          <p:nvPr/>
        </p:nvSpPr>
        <p:spPr bwMode="auto">
          <a:xfrm>
            <a:off x="8991029" y="3543951"/>
            <a:ext cx="3200972" cy="2965555"/>
          </a:xfrm>
          <a:prstGeom prst="rect">
            <a:avLst/>
          </a:prstGeom>
          <a:solidFill>
            <a:schemeClr val="bg1">
              <a:lumMod val="95000"/>
            </a:schemeClr>
          </a:solidFill>
          <a:ln>
            <a:noFill/>
          </a:ln>
          <a:effectLst/>
        </p:spPr>
        <p:txBody>
          <a:bodyPr wrap="square">
            <a:spAutoFit/>
          </a:bodyPr>
          <a:lstStyle>
            <a:lvl1pPr>
              <a:defRPr>
                <a:solidFill>
                  <a:schemeClr val="tx1"/>
                </a:solidFill>
                <a:latin typeface="Arial" charset="0"/>
                <a:cs typeface="Arial" charset="0"/>
              </a:defRPr>
            </a:lvl1pPr>
            <a:lvl2pPr marL="971550" indent="-342900">
              <a:defRPr>
                <a:solidFill>
                  <a:schemeClr val="tx1"/>
                </a:solidFill>
                <a:latin typeface="Arial" charset="0"/>
                <a:cs typeface="Arial" charset="0"/>
              </a:defRPr>
            </a:lvl2pPr>
            <a:lvl3pPr marL="1493838" indent="-342900">
              <a:defRPr>
                <a:solidFill>
                  <a:schemeClr val="tx1"/>
                </a:solidFill>
                <a:latin typeface="Arial" charset="0"/>
                <a:cs typeface="Arial" charset="0"/>
              </a:defRPr>
            </a:lvl3pPr>
            <a:lvl4pPr marL="2016125" indent="-342900">
              <a:defRPr>
                <a:solidFill>
                  <a:schemeClr val="tx1"/>
                </a:solidFill>
                <a:latin typeface="Arial" charset="0"/>
                <a:cs typeface="Arial" charset="0"/>
              </a:defRPr>
            </a:lvl4pPr>
            <a:lvl5pPr marL="2538413" indent="-342900">
              <a:defRPr>
                <a:solidFill>
                  <a:schemeClr val="tx1"/>
                </a:solidFill>
                <a:latin typeface="Arial" charset="0"/>
                <a:cs typeface="Arial" charset="0"/>
              </a:defRPr>
            </a:lvl5pPr>
            <a:lvl6pPr marL="2995613" indent="-342900" eaLnBrk="0" fontAlgn="base" hangingPunct="0">
              <a:spcBef>
                <a:spcPct val="0"/>
              </a:spcBef>
              <a:spcAft>
                <a:spcPct val="0"/>
              </a:spcAft>
              <a:defRPr>
                <a:solidFill>
                  <a:schemeClr val="tx1"/>
                </a:solidFill>
                <a:latin typeface="Arial" charset="0"/>
                <a:cs typeface="Arial" charset="0"/>
              </a:defRPr>
            </a:lvl6pPr>
            <a:lvl7pPr marL="3452813" indent="-342900" eaLnBrk="0" fontAlgn="base" hangingPunct="0">
              <a:spcBef>
                <a:spcPct val="0"/>
              </a:spcBef>
              <a:spcAft>
                <a:spcPct val="0"/>
              </a:spcAft>
              <a:defRPr>
                <a:solidFill>
                  <a:schemeClr val="tx1"/>
                </a:solidFill>
                <a:latin typeface="Arial" charset="0"/>
                <a:cs typeface="Arial" charset="0"/>
              </a:defRPr>
            </a:lvl7pPr>
            <a:lvl8pPr marL="3910013" indent="-342900" eaLnBrk="0" fontAlgn="base" hangingPunct="0">
              <a:spcBef>
                <a:spcPct val="0"/>
              </a:spcBef>
              <a:spcAft>
                <a:spcPct val="0"/>
              </a:spcAft>
              <a:defRPr>
                <a:solidFill>
                  <a:schemeClr val="tx1"/>
                </a:solidFill>
                <a:latin typeface="Arial" charset="0"/>
                <a:cs typeface="Arial" charset="0"/>
              </a:defRPr>
            </a:lvl8pPr>
            <a:lvl9pPr marL="4367213" indent="-342900" eaLnBrk="0" fontAlgn="base" hangingPunct="0">
              <a:spcBef>
                <a:spcPct val="0"/>
              </a:spcBef>
              <a:spcAft>
                <a:spcPct val="0"/>
              </a:spcAft>
              <a:defRPr>
                <a:solidFill>
                  <a:schemeClr val="tx1"/>
                </a:solidFill>
                <a:latin typeface="Arial" charset="0"/>
                <a:cs typeface="Arial" charset="0"/>
              </a:defRPr>
            </a:lvl9pPr>
          </a:lstStyle>
          <a:p>
            <a:pPr defTabSz="914377">
              <a:buFontTx/>
              <a:buChar char="-"/>
              <a:defRPr/>
            </a:pPr>
            <a:r>
              <a:rPr kumimoji="1" lang="it-IT" altLang="it-IT" sz="1867" u="sng" dirty="0">
                <a:solidFill>
                  <a:srgbClr val="C00000"/>
                </a:solidFill>
                <a:latin typeface="+mj-lt"/>
              </a:rPr>
              <a:t>Tra 18 e 24 anni</a:t>
            </a:r>
            <a:r>
              <a:rPr kumimoji="1" lang="it-IT" altLang="it-IT" sz="1867" dirty="0">
                <a:solidFill>
                  <a:srgbClr val="C00000"/>
                </a:solidFill>
                <a:latin typeface="+mj-lt"/>
              </a:rPr>
              <a:t> </a:t>
            </a:r>
            <a:r>
              <a:rPr kumimoji="1" lang="it-IT" altLang="it-IT" sz="1867" dirty="0">
                <a:latin typeface="+mj-lt"/>
              </a:rPr>
              <a:t>Il </a:t>
            </a:r>
            <a:r>
              <a:rPr kumimoji="1" lang="it-IT" altLang="it-IT" sz="1867" dirty="0" err="1">
                <a:latin typeface="+mj-lt"/>
              </a:rPr>
              <a:t>binge</a:t>
            </a:r>
            <a:r>
              <a:rPr kumimoji="1" lang="it-IT" altLang="it-IT" sz="1867" dirty="0">
                <a:latin typeface="+mj-lt"/>
              </a:rPr>
              <a:t> </a:t>
            </a:r>
            <a:r>
              <a:rPr kumimoji="1" lang="it-IT" altLang="it-IT" sz="1867" dirty="0" err="1">
                <a:latin typeface="+mj-lt"/>
              </a:rPr>
              <a:t>drinking</a:t>
            </a:r>
            <a:r>
              <a:rPr kumimoji="1" lang="it-IT" altLang="it-IT" sz="1867" dirty="0">
                <a:latin typeface="+mj-lt"/>
              </a:rPr>
              <a:t> rappresenta la quasi totalità del rischio complessivo (21,8% dei maschi e11,7% delle femmine);</a:t>
            </a:r>
          </a:p>
          <a:p>
            <a:pPr defTabSz="914377">
              <a:buFontTx/>
              <a:buChar char="-"/>
              <a:defRPr/>
            </a:pPr>
            <a:r>
              <a:rPr kumimoji="1" lang="it-IT" altLang="it-IT" sz="1867" u="sng" dirty="0">
                <a:solidFill>
                  <a:srgbClr val="C00000"/>
                </a:solidFill>
                <a:latin typeface="+mj-lt"/>
              </a:rPr>
              <a:t>Tra 16 e 17 anni</a:t>
            </a:r>
            <a:r>
              <a:rPr kumimoji="1" lang="it-IT" altLang="it-IT" sz="1867" dirty="0">
                <a:solidFill>
                  <a:srgbClr val="C00000"/>
                </a:solidFill>
                <a:latin typeface="+mj-lt"/>
              </a:rPr>
              <a:t> </a:t>
            </a:r>
            <a:r>
              <a:rPr kumimoji="1" lang="it-IT" altLang="it-IT" sz="1867" dirty="0">
                <a:latin typeface="+mj-lt"/>
              </a:rPr>
              <a:t>il </a:t>
            </a:r>
            <a:r>
              <a:rPr kumimoji="1" lang="it-IT" altLang="it-IT" sz="1867" dirty="0" err="1">
                <a:latin typeface="+mj-lt"/>
              </a:rPr>
              <a:t>binge</a:t>
            </a:r>
            <a:r>
              <a:rPr kumimoji="1" lang="it-IT" altLang="it-IT" sz="1867" dirty="0">
                <a:latin typeface="+mj-lt"/>
              </a:rPr>
              <a:t> </a:t>
            </a:r>
            <a:r>
              <a:rPr kumimoji="1" lang="it-IT" altLang="it-IT" sz="1867" dirty="0" err="1">
                <a:latin typeface="+mj-lt"/>
              </a:rPr>
              <a:t>drinking</a:t>
            </a:r>
            <a:r>
              <a:rPr kumimoji="1" lang="it-IT" altLang="it-IT" sz="1867" dirty="0">
                <a:latin typeface="+mj-lt"/>
              </a:rPr>
              <a:t> raggiunge livelli superiori a quelli medi della popolazione.</a:t>
            </a:r>
          </a:p>
        </p:txBody>
      </p:sp>
      <p:sp>
        <p:nvSpPr>
          <p:cNvPr id="13" name="Text Box 9"/>
          <p:cNvSpPr txBox="1">
            <a:spLocks noChangeArrowheads="1"/>
          </p:cNvSpPr>
          <p:nvPr/>
        </p:nvSpPr>
        <p:spPr bwMode="auto">
          <a:xfrm>
            <a:off x="8982621" y="1061771"/>
            <a:ext cx="3200972" cy="2411366"/>
          </a:xfrm>
          <a:prstGeom prst="rect">
            <a:avLst/>
          </a:prstGeom>
          <a:solidFill>
            <a:schemeClr val="bg1">
              <a:lumMod val="95000"/>
            </a:schemeClr>
          </a:solidFill>
          <a:ln>
            <a:noFill/>
          </a:ln>
          <a:effectLst/>
        </p:spPr>
        <p:txBody>
          <a:bodyPr wrap="square">
            <a:spAutoFit/>
          </a:bodyPr>
          <a:lstStyle>
            <a:lvl1pPr>
              <a:defRPr>
                <a:solidFill>
                  <a:schemeClr val="tx1"/>
                </a:solidFill>
                <a:latin typeface="Arial" charset="0"/>
                <a:cs typeface="Arial" charset="0"/>
              </a:defRPr>
            </a:lvl1pPr>
            <a:lvl2pPr marL="971550" indent="-342900">
              <a:defRPr>
                <a:solidFill>
                  <a:schemeClr val="tx1"/>
                </a:solidFill>
                <a:latin typeface="Arial" charset="0"/>
                <a:cs typeface="Arial" charset="0"/>
              </a:defRPr>
            </a:lvl2pPr>
            <a:lvl3pPr marL="1493838" indent="-342900">
              <a:defRPr>
                <a:solidFill>
                  <a:schemeClr val="tx1"/>
                </a:solidFill>
                <a:latin typeface="Arial" charset="0"/>
                <a:cs typeface="Arial" charset="0"/>
              </a:defRPr>
            </a:lvl3pPr>
            <a:lvl4pPr marL="2016125" indent="-342900">
              <a:defRPr>
                <a:solidFill>
                  <a:schemeClr val="tx1"/>
                </a:solidFill>
                <a:latin typeface="Arial" charset="0"/>
                <a:cs typeface="Arial" charset="0"/>
              </a:defRPr>
            </a:lvl4pPr>
            <a:lvl5pPr marL="2538413" indent="-342900">
              <a:defRPr>
                <a:solidFill>
                  <a:schemeClr val="tx1"/>
                </a:solidFill>
                <a:latin typeface="Arial" charset="0"/>
                <a:cs typeface="Arial" charset="0"/>
              </a:defRPr>
            </a:lvl5pPr>
            <a:lvl6pPr marL="2995613" indent="-342900" eaLnBrk="0" fontAlgn="base" hangingPunct="0">
              <a:spcBef>
                <a:spcPct val="0"/>
              </a:spcBef>
              <a:spcAft>
                <a:spcPct val="0"/>
              </a:spcAft>
              <a:defRPr>
                <a:solidFill>
                  <a:schemeClr val="tx1"/>
                </a:solidFill>
                <a:latin typeface="Arial" charset="0"/>
                <a:cs typeface="Arial" charset="0"/>
              </a:defRPr>
            </a:lvl6pPr>
            <a:lvl7pPr marL="3452813" indent="-342900" eaLnBrk="0" fontAlgn="base" hangingPunct="0">
              <a:spcBef>
                <a:spcPct val="0"/>
              </a:spcBef>
              <a:spcAft>
                <a:spcPct val="0"/>
              </a:spcAft>
              <a:defRPr>
                <a:solidFill>
                  <a:schemeClr val="tx1"/>
                </a:solidFill>
                <a:latin typeface="Arial" charset="0"/>
                <a:cs typeface="Arial" charset="0"/>
              </a:defRPr>
            </a:lvl7pPr>
            <a:lvl8pPr marL="3910013" indent="-342900" eaLnBrk="0" fontAlgn="base" hangingPunct="0">
              <a:spcBef>
                <a:spcPct val="0"/>
              </a:spcBef>
              <a:spcAft>
                <a:spcPct val="0"/>
              </a:spcAft>
              <a:defRPr>
                <a:solidFill>
                  <a:schemeClr val="tx1"/>
                </a:solidFill>
                <a:latin typeface="Arial" charset="0"/>
                <a:cs typeface="Arial" charset="0"/>
              </a:defRPr>
            </a:lvl8pPr>
            <a:lvl9pPr marL="4367213" indent="-342900" eaLnBrk="0" fontAlgn="base" hangingPunct="0">
              <a:spcBef>
                <a:spcPct val="0"/>
              </a:spcBef>
              <a:spcAft>
                <a:spcPct val="0"/>
              </a:spcAft>
              <a:defRPr>
                <a:solidFill>
                  <a:schemeClr val="tx1"/>
                </a:solidFill>
                <a:latin typeface="Arial" charset="0"/>
                <a:cs typeface="Arial" charset="0"/>
              </a:defRPr>
            </a:lvl9pPr>
          </a:lstStyle>
          <a:p>
            <a:pPr defTabSz="914377">
              <a:defRPr/>
            </a:pPr>
            <a:r>
              <a:rPr kumimoji="1" lang="it-IT" altLang="it-IT" sz="1867" dirty="0">
                <a:solidFill>
                  <a:srgbClr val="C00000"/>
                </a:solidFill>
                <a:latin typeface="+mj-lt"/>
              </a:rPr>
              <a:t>Il </a:t>
            </a:r>
            <a:r>
              <a:rPr kumimoji="1" lang="it-IT" altLang="it-IT" sz="1867" dirty="0" err="1">
                <a:solidFill>
                  <a:srgbClr val="C00000"/>
                </a:solidFill>
                <a:latin typeface="+mj-lt"/>
              </a:rPr>
              <a:t>Binge</a:t>
            </a:r>
            <a:r>
              <a:rPr kumimoji="1" lang="it-IT" altLang="it-IT" sz="1867" dirty="0">
                <a:solidFill>
                  <a:srgbClr val="C00000"/>
                </a:solidFill>
                <a:latin typeface="+mj-lt"/>
              </a:rPr>
              <a:t> </a:t>
            </a:r>
            <a:r>
              <a:rPr kumimoji="1" lang="it-IT" altLang="it-IT" sz="1867" dirty="0" err="1">
                <a:solidFill>
                  <a:srgbClr val="C00000"/>
                </a:solidFill>
                <a:latin typeface="+mj-lt"/>
              </a:rPr>
              <a:t>drinking</a:t>
            </a:r>
            <a:r>
              <a:rPr kumimoji="1" lang="it-IT" altLang="it-IT" sz="1867" dirty="0">
                <a:solidFill>
                  <a:srgbClr val="C00000"/>
                </a:solidFill>
                <a:latin typeface="+mj-lt"/>
              </a:rPr>
              <a:t> </a:t>
            </a:r>
            <a:r>
              <a:rPr kumimoji="1" lang="it-IT" altLang="it-IT" sz="1867" dirty="0">
                <a:latin typeface="+mj-lt"/>
              </a:rPr>
              <a:t>riguarda l’11,2% di uomini e il 3,7% di donne. </a:t>
            </a:r>
          </a:p>
          <a:p>
            <a:pPr defTabSz="914377">
              <a:defRPr/>
            </a:pPr>
            <a:endParaRPr kumimoji="1" lang="it-IT" altLang="it-IT" sz="133" dirty="0">
              <a:latin typeface="+mj-lt"/>
            </a:endParaRPr>
          </a:p>
          <a:p>
            <a:pPr defTabSz="914377">
              <a:defRPr/>
            </a:pPr>
            <a:r>
              <a:rPr kumimoji="1" lang="it-IT" altLang="it-IT" sz="1867" dirty="0">
                <a:solidFill>
                  <a:srgbClr val="C00000"/>
                </a:solidFill>
                <a:latin typeface="+mj-lt"/>
              </a:rPr>
              <a:t>- </a:t>
            </a:r>
            <a:r>
              <a:rPr kumimoji="1" lang="it-IT" altLang="it-IT" sz="1867" u="sng" dirty="0">
                <a:solidFill>
                  <a:srgbClr val="C00000"/>
                </a:solidFill>
                <a:latin typeface="+mj-lt"/>
              </a:rPr>
              <a:t>I giovani</a:t>
            </a:r>
            <a:r>
              <a:rPr kumimoji="1" lang="it-IT" altLang="it-IT" sz="1867" dirty="0">
                <a:solidFill>
                  <a:srgbClr val="C00000"/>
                </a:solidFill>
                <a:latin typeface="+mj-lt"/>
              </a:rPr>
              <a:t> </a:t>
            </a:r>
            <a:r>
              <a:rPr kumimoji="1" lang="it-IT" altLang="it-IT" sz="1867" dirty="0">
                <a:latin typeface="+mj-lt"/>
              </a:rPr>
              <a:t>rappresentano un segmento di popolazione in cui la diffusione di questa modalità rischiosa di consumo è elevata. </a:t>
            </a:r>
          </a:p>
        </p:txBody>
      </p:sp>
      <p:sp>
        <p:nvSpPr>
          <p:cNvPr id="15" name="CasellaDiTesto 14">
            <a:extLst>
              <a:ext uri="{FF2B5EF4-FFF2-40B4-BE49-F238E27FC236}">
                <a16:creationId xmlns:a16="http://schemas.microsoft.com/office/drawing/2014/main" xmlns="" id="{A4B84046-C689-4F77-B250-45BA12C1DBD7}"/>
              </a:ext>
            </a:extLst>
          </p:cNvPr>
          <p:cNvSpPr txBox="1"/>
          <p:nvPr/>
        </p:nvSpPr>
        <p:spPr>
          <a:xfrm>
            <a:off x="178277" y="6371006"/>
            <a:ext cx="4238889" cy="276999"/>
          </a:xfrm>
          <a:prstGeom prst="rect">
            <a:avLst/>
          </a:prstGeom>
          <a:noFill/>
        </p:spPr>
        <p:txBody>
          <a:bodyPr wrap="square" lIns="0" rIns="0" rtlCol="0">
            <a:spAutoFit/>
          </a:bodyPr>
          <a:lstStyle/>
          <a:p>
            <a:r>
              <a:rPr lang="it-IT" sz="1200" cap="small" dirty="0"/>
              <a:t>Fonte: Istat, aspetti della vita quotidiana  - Anno 2016</a:t>
            </a:r>
          </a:p>
        </p:txBody>
      </p:sp>
    </p:spTree>
    <p:extLst>
      <p:ext uri="{BB962C8B-B14F-4D97-AF65-F5344CB8AC3E}">
        <p14:creationId xmlns:p14="http://schemas.microsoft.com/office/powerpoint/2010/main" val="2410594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1"/>
          <p:cNvSpPr>
            <a:spLocks noGrp="1"/>
          </p:cNvSpPr>
          <p:nvPr>
            <p:ph type="ctrTitle" idx="4294967295"/>
          </p:nvPr>
        </p:nvSpPr>
        <p:spPr>
          <a:xfrm>
            <a:off x="272658" y="167202"/>
            <a:ext cx="10777223" cy="46799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a:defRPr/>
            </a:lvl1pPr>
          </a:lstStyle>
          <a:p>
            <a:pPr>
              <a:lnSpc>
                <a:spcPts val="3200"/>
              </a:lnSpc>
            </a:pPr>
            <a:r>
              <a:rPr lang="it-IT" altLang="it-IT" dirty="0">
                <a:solidFill>
                  <a:schemeClr val="accent2"/>
                </a:solidFill>
                <a:latin typeface="+mn-lt"/>
                <a:ea typeface="+mn-ea"/>
                <a:cs typeface="Arial"/>
              </a:rPr>
              <a:t>Consumo di alcol a rischio: il territorio</a:t>
            </a:r>
          </a:p>
        </p:txBody>
      </p:sp>
      <p:sp>
        <p:nvSpPr>
          <p:cNvPr id="20" name="CasellaDiTesto 19"/>
          <p:cNvSpPr txBox="1"/>
          <p:nvPr/>
        </p:nvSpPr>
        <p:spPr>
          <a:xfrm>
            <a:off x="213559" y="807653"/>
            <a:ext cx="11764881" cy="528350"/>
          </a:xfrm>
          <a:prstGeom prst="rect">
            <a:avLst/>
          </a:prstGeom>
          <a:noFill/>
        </p:spPr>
        <p:txBody>
          <a:bodyPr wrap="square" lIns="0" rIns="0" rtlCol="0">
            <a:spAutoFit/>
          </a:bodyPr>
          <a:lstStyle/>
          <a:p>
            <a:pPr>
              <a:lnSpc>
                <a:spcPts val="1653"/>
              </a:lnSpc>
            </a:pPr>
            <a:r>
              <a:rPr lang="it-IT" sz="1600" b="1" dirty="0">
                <a:solidFill>
                  <a:srgbClr val="CF1E24"/>
                </a:solidFill>
              </a:rPr>
              <a:t>Persone di 11 anni e più  per </a:t>
            </a:r>
            <a:r>
              <a:rPr lang="it-IT" sz="1600" b="1" dirty="0" smtClean="0">
                <a:solidFill>
                  <a:srgbClr val="CF1E24"/>
                </a:solidFill>
              </a:rPr>
              <a:t>consumatori a </a:t>
            </a:r>
            <a:r>
              <a:rPr lang="it-IT" sz="1600" b="1" dirty="0">
                <a:solidFill>
                  <a:srgbClr val="CF1E24"/>
                </a:solidFill>
              </a:rPr>
              <a:t>rischio nel consumo di bevande </a:t>
            </a:r>
            <a:r>
              <a:rPr lang="it-IT" sz="1600" b="1" dirty="0" smtClean="0">
                <a:solidFill>
                  <a:srgbClr val="CF1E24"/>
                </a:solidFill>
              </a:rPr>
              <a:t>alcoliche e </a:t>
            </a:r>
            <a:r>
              <a:rPr lang="it-IT" sz="1600" b="1" dirty="0">
                <a:solidFill>
                  <a:srgbClr val="CF1E24"/>
                </a:solidFill>
              </a:rPr>
              <a:t>abitudine al binge drinking per REGIONE.  </a:t>
            </a:r>
            <a:endParaRPr lang="it-IT" sz="1600" b="1" dirty="0" smtClean="0">
              <a:solidFill>
                <a:srgbClr val="CF1E24"/>
              </a:solidFill>
            </a:endParaRPr>
          </a:p>
          <a:p>
            <a:pPr>
              <a:lnSpc>
                <a:spcPts val="1653"/>
              </a:lnSpc>
            </a:pPr>
            <a:r>
              <a:rPr lang="it-IT" sz="1333" dirty="0" smtClean="0">
                <a:solidFill>
                  <a:srgbClr val="404040"/>
                </a:solidFill>
                <a:latin typeface="Arial Narrow"/>
                <a:cs typeface="Arial Narrow"/>
              </a:rPr>
              <a:t>Anno </a:t>
            </a:r>
            <a:r>
              <a:rPr lang="it-IT" sz="1333" dirty="0">
                <a:solidFill>
                  <a:srgbClr val="404040"/>
                </a:solidFill>
                <a:latin typeface="Arial Narrow"/>
                <a:cs typeface="Arial Narrow"/>
              </a:rPr>
              <a:t>2016 (percentuale su 100 persone di 11 anni e più)</a:t>
            </a:r>
          </a:p>
        </p:txBody>
      </p:sp>
      <p:pic>
        <p:nvPicPr>
          <p:cNvPr id="3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2" y="2036806"/>
            <a:ext cx="11059313" cy="3888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CasellaDiTesto 2"/>
          <p:cNvSpPr txBox="1">
            <a:spLocks noChangeArrowheads="1"/>
          </p:cNvSpPr>
          <p:nvPr/>
        </p:nvSpPr>
        <p:spPr bwMode="auto">
          <a:xfrm>
            <a:off x="745775" y="1348330"/>
            <a:ext cx="41423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smtClean="0"/>
              <a:t>Consumatori a rischio</a:t>
            </a:r>
            <a:endParaRPr lang="it-IT" altLang="it-IT" sz="1600" b="1" dirty="0"/>
          </a:p>
        </p:txBody>
      </p:sp>
      <p:sp>
        <p:nvSpPr>
          <p:cNvPr id="28" name="CasellaDiTesto 10"/>
          <p:cNvSpPr txBox="1">
            <a:spLocks noChangeArrowheads="1"/>
          </p:cNvSpPr>
          <p:nvPr/>
        </p:nvSpPr>
        <p:spPr bwMode="auto">
          <a:xfrm>
            <a:off x="4083939" y="1616726"/>
            <a:ext cx="41423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a:t>Consumo </a:t>
            </a:r>
            <a:r>
              <a:rPr lang="it-IT" altLang="it-IT" sz="1600" b="1" dirty="0" smtClean="0"/>
              <a:t>a rischio</a:t>
            </a:r>
            <a:endParaRPr lang="it-IT" altLang="it-IT" sz="1600" b="1" dirty="0"/>
          </a:p>
        </p:txBody>
      </p:sp>
      <p:sp>
        <p:nvSpPr>
          <p:cNvPr id="30" name="CasellaDiTesto 10"/>
          <p:cNvSpPr txBox="1">
            <a:spLocks noChangeArrowheads="1"/>
          </p:cNvSpPr>
          <p:nvPr/>
        </p:nvSpPr>
        <p:spPr bwMode="auto">
          <a:xfrm>
            <a:off x="8268630" y="1505178"/>
            <a:ext cx="171304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err="1"/>
              <a:t>Binge</a:t>
            </a:r>
            <a:r>
              <a:rPr lang="it-IT" altLang="it-IT" sz="1600" b="1" dirty="0"/>
              <a:t> </a:t>
            </a:r>
            <a:r>
              <a:rPr lang="it-IT" altLang="it-IT" sz="1600" b="1" dirty="0" err="1"/>
              <a:t>drinking</a:t>
            </a:r>
            <a:endParaRPr lang="it-IT" altLang="it-IT" sz="1600" b="1" dirty="0"/>
          </a:p>
        </p:txBody>
      </p:sp>
      <p:sp>
        <p:nvSpPr>
          <p:cNvPr id="15" name="CasellaDiTesto 14">
            <a:extLst>
              <a:ext uri="{FF2B5EF4-FFF2-40B4-BE49-F238E27FC236}">
                <a16:creationId xmlns:a16="http://schemas.microsoft.com/office/drawing/2014/main" xmlns="" id="{2507F294-F95F-4AE0-8CD8-5138288E8532}"/>
              </a:ext>
            </a:extLst>
          </p:cNvPr>
          <p:cNvSpPr txBox="1"/>
          <p:nvPr/>
        </p:nvSpPr>
        <p:spPr>
          <a:xfrm>
            <a:off x="272658" y="6150404"/>
            <a:ext cx="4238889" cy="276999"/>
          </a:xfrm>
          <a:prstGeom prst="rect">
            <a:avLst/>
          </a:prstGeom>
          <a:noFill/>
        </p:spPr>
        <p:txBody>
          <a:bodyPr wrap="square" lIns="0" rIns="0" rtlCol="0">
            <a:spAutoFit/>
          </a:bodyPr>
          <a:lstStyle/>
          <a:p>
            <a:r>
              <a:rPr lang="it-IT" sz="1200" cap="small" dirty="0"/>
              <a:t>Fonte: Istat, aspetti della vita quotidiana  - Anno 2016</a:t>
            </a:r>
          </a:p>
        </p:txBody>
      </p:sp>
      <p:sp>
        <p:nvSpPr>
          <p:cNvPr id="2" name="Rettangolo 1"/>
          <p:cNvSpPr/>
          <p:nvPr/>
        </p:nvSpPr>
        <p:spPr>
          <a:xfrm>
            <a:off x="4083939" y="1505178"/>
            <a:ext cx="3388424" cy="4645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9780415"/>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2">
            <a:extLst>
              <a:ext uri="{FF2B5EF4-FFF2-40B4-BE49-F238E27FC236}">
                <a16:creationId xmlns:a16="http://schemas.microsoft.com/office/drawing/2014/main" xmlns="" id="{2CD90622-71C7-4FB3-95AD-D6A3EF17A93E}"/>
              </a:ext>
            </a:extLst>
          </p:cNvPr>
          <p:cNvSpPr txBox="1">
            <a:spLocks noChangeArrowheads="1"/>
          </p:cNvSpPr>
          <p:nvPr/>
        </p:nvSpPr>
        <p:spPr bwMode="auto">
          <a:xfrm>
            <a:off x="117610" y="78278"/>
            <a:ext cx="9919954" cy="47280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54000" tIns="45720" rIns="54000" bIns="45720" rtlCol="0" anchor="ctr">
            <a:noAutofit/>
          </a:bodyPr>
          <a:lstStyle>
            <a:defPPr>
              <a:defRPr lang="it-IT"/>
            </a:defPPr>
            <a:lvl1pPr>
              <a:lnSpc>
                <a:spcPct val="90000"/>
              </a:lnSpc>
              <a:spcBef>
                <a:spcPct val="0"/>
              </a:spcBef>
              <a:buNone/>
              <a:defRPr sz="3200" b="1" spc="-120" baseline="0">
                <a:solidFill>
                  <a:srgbClr val="EDA24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it-IT" altLang="it-IT" dirty="0"/>
              <a:t>Consumo di alcol a rischio e status socio-economico</a:t>
            </a:r>
          </a:p>
        </p:txBody>
      </p:sp>
      <p:sp>
        <p:nvSpPr>
          <p:cNvPr id="33796" name="Text Box 10">
            <a:extLst>
              <a:ext uri="{FF2B5EF4-FFF2-40B4-BE49-F238E27FC236}">
                <a16:creationId xmlns:a16="http://schemas.microsoft.com/office/drawing/2014/main" xmlns="" id="{0EC669CB-DBBA-4C46-8618-224620FEACD8}"/>
              </a:ext>
            </a:extLst>
          </p:cNvPr>
          <p:cNvSpPr txBox="1">
            <a:spLocks noChangeArrowheads="1"/>
          </p:cNvSpPr>
          <p:nvPr/>
        </p:nvSpPr>
        <p:spPr bwMode="auto">
          <a:xfrm>
            <a:off x="198814" y="4147587"/>
            <a:ext cx="3286289" cy="2086725"/>
          </a:xfrm>
          <a:prstGeom prst="rect">
            <a:avLst/>
          </a:prstGeom>
          <a:solidFill>
            <a:schemeClr val="bg1"/>
          </a:solidFill>
          <a:ln w="9525">
            <a:solidFill>
              <a:schemeClr val="tx2"/>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pPr>
            <a:r>
              <a:rPr lang="it-IT" altLang="it-IT" sz="2400" b="1" dirty="0">
                <a:solidFill>
                  <a:srgbClr val="97294B"/>
                </a:solidFill>
              </a:rPr>
              <a:t>Hanno abitudine al </a:t>
            </a:r>
            <a:r>
              <a:rPr lang="it-IT" altLang="it-IT" sz="2400" b="1" dirty="0" err="1">
                <a:solidFill>
                  <a:srgbClr val="97294B"/>
                </a:solidFill>
              </a:rPr>
              <a:t>binge</a:t>
            </a:r>
            <a:r>
              <a:rPr lang="it-IT" altLang="it-IT" sz="2400" b="1" dirty="0">
                <a:solidFill>
                  <a:srgbClr val="97294B"/>
                </a:solidFill>
              </a:rPr>
              <a:t> </a:t>
            </a:r>
            <a:r>
              <a:rPr lang="it-IT" altLang="it-IT" sz="2400" b="1" dirty="0" err="1">
                <a:solidFill>
                  <a:srgbClr val="97294B"/>
                </a:solidFill>
              </a:rPr>
              <a:t>drinking</a:t>
            </a:r>
            <a:r>
              <a:rPr lang="it-IT" altLang="it-IT" sz="2400" b="1" dirty="0">
                <a:solidFill>
                  <a:srgbClr val="97294B"/>
                </a:solidFill>
              </a:rPr>
              <a:t> soprattutto le </a:t>
            </a:r>
            <a:r>
              <a:rPr lang="it-IT" altLang="it-IT" sz="2400" b="1" dirty="0"/>
              <a:t>Persone con risorse economiche </a:t>
            </a:r>
            <a:r>
              <a:rPr lang="it-IT" altLang="it-IT" sz="2400" b="1" dirty="0">
                <a:solidFill>
                  <a:srgbClr val="FF0000"/>
                </a:solidFill>
              </a:rPr>
              <a:t>ottime o adeguate</a:t>
            </a:r>
          </a:p>
        </p:txBody>
      </p:sp>
      <p:sp>
        <p:nvSpPr>
          <p:cNvPr id="33798" name="Text Box 10">
            <a:extLst>
              <a:ext uri="{FF2B5EF4-FFF2-40B4-BE49-F238E27FC236}">
                <a16:creationId xmlns:a16="http://schemas.microsoft.com/office/drawing/2014/main" xmlns="" id="{9B4F402E-E21F-4182-A041-4C71FCC34FC5}"/>
              </a:ext>
            </a:extLst>
          </p:cNvPr>
          <p:cNvSpPr txBox="1">
            <a:spLocks noChangeArrowheads="1"/>
          </p:cNvSpPr>
          <p:nvPr/>
        </p:nvSpPr>
        <p:spPr bwMode="auto">
          <a:xfrm>
            <a:off x="8170434" y="865630"/>
            <a:ext cx="3860386" cy="3531736"/>
          </a:xfrm>
          <a:prstGeom prst="rect">
            <a:avLst/>
          </a:prstGeom>
          <a:solidFill>
            <a:srgbClr val="F7F2B1"/>
          </a:solidFill>
          <a:ln w="9525">
            <a:solidFill>
              <a:schemeClr val="tx2"/>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50000"/>
              </a:spcBef>
            </a:pPr>
            <a:r>
              <a:rPr lang="it-IT" altLang="it-IT" b="1" dirty="0">
                <a:solidFill>
                  <a:srgbClr val="97294B"/>
                </a:solidFill>
              </a:rPr>
              <a:t>Rispetto al titolo di studio, comportamenti differenziati per </a:t>
            </a:r>
            <a:r>
              <a:rPr lang="it-IT" altLang="it-IT" b="1" dirty="0"/>
              <a:t>Binge </a:t>
            </a:r>
            <a:r>
              <a:rPr lang="it-IT" altLang="it-IT" b="1" dirty="0" smtClean="0"/>
              <a:t>drinkers </a:t>
            </a:r>
            <a:r>
              <a:rPr lang="it-IT" altLang="it-IT" b="1" dirty="0"/>
              <a:t>e </a:t>
            </a:r>
            <a:r>
              <a:rPr lang="it-IT" altLang="it-IT" b="1" dirty="0" smtClean="0"/>
              <a:t>Consumatori a rischio </a:t>
            </a:r>
            <a:r>
              <a:rPr lang="it-IT" altLang="it-IT" b="1" dirty="0" smtClean="0">
                <a:solidFill>
                  <a:srgbClr val="97294B"/>
                </a:solidFill>
              </a:rPr>
              <a:t>:</a:t>
            </a:r>
            <a:endParaRPr lang="it-IT" altLang="it-IT" b="1" dirty="0">
              <a:solidFill>
                <a:srgbClr val="97294B"/>
              </a:solidFill>
            </a:endParaRPr>
          </a:p>
          <a:p>
            <a:pPr>
              <a:lnSpc>
                <a:spcPct val="90000"/>
              </a:lnSpc>
              <a:spcBef>
                <a:spcPct val="50000"/>
              </a:spcBef>
            </a:pPr>
            <a:endParaRPr lang="it-IT" altLang="it-IT" b="1" dirty="0">
              <a:solidFill>
                <a:srgbClr val="97294B"/>
              </a:solidFill>
            </a:endParaRPr>
          </a:p>
          <a:p>
            <a:pPr>
              <a:lnSpc>
                <a:spcPct val="90000"/>
              </a:lnSpc>
              <a:spcBef>
                <a:spcPct val="50000"/>
              </a:spcBef>
            </a:pPr>
            <a:r>
              <a:rPr lang="it-IT" altLang="it-IT" b="1" dirty="0" err="1">
                <a:solidFill>
                  <a:srgbClr val="97294B"/>
                </a:solidFill>
              </a:rPr>
              <a:t>Binge</a:t>
            </a:r>
            <a:r>
              <a:rPr lang="it-IT" altLang="it-IT" b="1" dirty="0">
                <a:solidFill>
                  <a:srgbClr val="97294B"/>
                </a:solidFill>
              </a:rPr>
              <a:t> </a:t>
            </a:r>
            <a:r>
              <a:rPr lang="it-IT" altLang="it-IT" b="1" dirty="0" err="1">
                <a:solidFill>
                  <a:srgbClr val="97294B"/>
                </a:solidFill>
              </a:rPr>
              <a:t>drinking</a:t>
            </a:r>
            <a:r>
              <a:rPr lang="it-IT" altLang="it-IT" b="1" dirty="0">
                <a:solidFill>
                  <a:srgbClr val="97294B"/>
                </a:solidFill>
              </a:rPr>
              <a:t>: </a:t>
            </a:r>
            <a:r>
              <a:rPr lang="it-IT" altLang="it-IT" b="1" dirty="0"/>
              <a:t>più alto tra i titoli di studio alti;</a:t>
            </a:r>
          </a:p>
          <a:p>
            <a:pPr>
              <a:lnSpc>
                <a:spcPct val="90000"/>
              </a:lnSpc>
              <a:spcBef>
                <a:spcPct val="50000"/>
              </a:spcBef>
            </a:pPr>
            <a:r>
              <a:rPr lang="it-IT" altLang="it-IT" b="1" dirty="0" smtClean="0"/>
              <a:t>Consumatori a rischio: </a:t>
            </a:r>
          </a:p>
          <a:p>
            <a:pPr>
              <a:lnSpc>
                <a:spcPct val="90000"/>
              </a:lnSpc>
              <a:spcBef>
                <a:spcPct val="50000"/>
              </a:spcBef>
            </a:pPr>
            <a:r>
              <a:rPr lang="it-IT" altLang="it-IT" b="1" dirty="0" smtClean="0"/>
              <a:t>Maschi</a:t>
            </a:r>
            <a:r>
              <a:rPr lang="it-IT" altLang="it-IT" b="1" dirty="0"/>
              <a:t>, </a:t>
            </a:r>
            <a:r>
              <a:rPr lang="it-IT" altLang="it-IT" b="1" dirty="0">
                <a:solidFill>
                  <a:srgbClr val="97294B"/>
                </a:solidFill>
              </a:rPr>
              <a:t>più alto tra i titoli di studio bassi; </a:t>
            </a:r>
            <a:endParaRPr lang="it-IT" altLang="it-IT" b="1" dirty="0" smtClean="0">
              <a:solidFill>
                <a:srgbClr val="97294B"/>
              </a:solidFill>
            </a:endParaRPr>
          </a:p>
          <a:p>
            <a:pPr>
              <a:lnSpc>
                <a:spcPct val="90000"/>
              </a:lnSpc>
              <a:spcBef>
                <a:spcPct val="50000"/>
              </a:spcBef>
            </a:pPr>
            <a:r>
              <a:rPr lang="it-IT" altLang="it-IT" b="1" dirty="0" smtClean="0"/>
              <a:t>Femmine</a:t>
            </a:r>
            <a:r>
              <a:rPr lang="it-IT" altLang="it-IT" b="1" dirty="0"/>
              <a:t>,</a:t>
            </a:r>
            <a:r>
              <a:rPr lang="it-IT" altLang="it-IT" b="1" dirty="0">
                <a:solidFill>
                  <a:srgbClr val="97294B"/>
                </a:solidFill>
              </a:rPr>
              <a:t> meno marcato.</a:t>
            </a:r>
          </a:p>
        </p:txBody>
      </p:sp>
      <p:pic>
        <p:nvPicPr>
          <p:cNvPr id="2" name="Immagine 1">
            <a:extLst>
              <a:ext uri="{FF2B5EF4-FFF2-40B4-BE49-F238E27FC236}">
                <a16:creationId xmlns:a16="http://schemas.microsoft.com/office/drawing/2014/main" xmlns="" id="{B0909BA0-91C5-49C0-A024-05B950545869}"/>
              </a:ext>
            </a:extLst>
          </p:cNvPr>
          <p:cNvPicPr>
            <a:picLocks noChangeAspect="1"/>
          </p:cNvPicPr>
          <p:nvPr/>
        </p:nvPicPr>
        <p:blipFill>
          <a:blip r:embed="rId3"/>
          <a:stretch>
            <a:fillRect/>
          </a:stretch>
        </p:blipFill>
        <p:spPr>
          <a:xfrm>
            <a:off x="187971" y="562404"/>
            <a:ext cx="7647858" cy="3157343"/>
          </a:xfrm>
          <a:prstGeom prst="rect">
            <a:avLst/>
          </a:prstGeom>
          <a:ln w="28575">
            <a:solidFill>
              <a:schemeClr val="accent1"/>
            </a:solidFill>
          </a:ln>
        </p:spPr>
      </p:pic>
      <p:pic>
        <p:nvPicPr>
          <p:cNvPr id="7" name="Immagine 6">
            <a:extLst>
              <a:ext uri="{FF2B5EF4-FFF2-40B4-BE49-F238E27FC236}">
                <a16:creationId xmlns:a16="http://schemas.microsoft.com/office/drawing/2014/main" xmlns="" id="{2C4A385F-4A73-4AA7-842B-434AB1E5572E}"/>
              </a:ext>
            </a:extLst>
          </p:cNvPr>
          <p:cNvPicPr>
            <a:picLocks noChangeAspect="1"/>
          </p:cNvPicPr>
          <p:nvPr/>
        </p:nvPicPr>
        <p:blipFill>
          <a:blip r:embed="rId4"/>
          <a:stretch>
            <a:fillRect/>
          </a:stretch>
        </p:blipFill>
        <p:spPr>
          <a:xfrm>
            <a:off x="3817517" y="3890140"/>
            <a:ext cx="4122250" cy="2686598"/>
          </a:xfrm>
          <a:prstGeom prst="rect">
            <a:avLst/>
          </a:prstGeom>
        </p:spPr>
      </p:pic>
      <p:sp>
        <p:nvSpPr>
          <p:cNvPr id="3" name="Freccia a destra 2">
            <a:extLst>
              <a:ext uri="{FF2B5EF4-FFF2-40B4-BE49-F238E27FC236}">
                <a16:creationId xmlns:a16="http://schemas.microsoft.com/office/drawing/2014/main" xmlns="" id="{90A594CC-F2CB-4FDD-8BEC-5337105E791C}"/>
              </a:ext>
            </a:extLst>
          </p:cNvPr>
          <p:cNvSpPr/>
          <p:nvPr/>
        </p:nvSpPr>
        <p:spPr>
          <a:xfrm>
            <a:off x="7881599" y="1636028"/>
            <a:ext cx="252056" cy="354012"/>
          </a:xfrm>
          <a:prstGeom prst="rightArrow">
            <a:avLst>
              <a:gd name="adj1" fmla="val 50000"/>
              <a:gd name="adj2" fmla="val 52739"/>
            </a:avLst>
          </a:prstGeom>
          <a:solidFill>
            <a:schemeClr val="accent2"/>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it-IT"/>
          </a:p>
        </p:txBody>
      </p:sp>
      <p:sp>
        <p:nvSpPr>
          <p:cNvPr id="9" name="CasellaDiTesto 8">
            <a:extLst>
              <a:ext uri="{FF2B5EF4-FFF2-40B4-BE49-F238E27FC236}">
                <a16:creationId xmlns:a16="http://schemas.microsoft.com/office/drawing/2014/main" xmlns="" id="{5041DC70-307D-4445-B57C-76AB6C444614}"/>
              </a:ext>
            </a:extLst>
          </p:cNvPr>
          <p:cNvSpPr txBox="1"/>
          <p:nvPr/>
        </p:nvSpPr>
        <p:spPr>
          <a:xfrm>
            <a:off x="117610" y="6502723"/>
            <a:ext cx="4238889" cy="246221"/>
          </a:xfrm>
          <a:prstGeom prst="rect">
            <a:avLst/>
          </a:prstGeom>
          <a:noFill/>
          <a:ln w="9525">
            <a:noFill/>
            <a:miter lim="800000"/>
            <a:headEnd/>
            <a:tailEnd/>
          </a:ln>
        </p:spPr>
        <p:txBody>
          <a:bodyPr wrap="square">
            <a:spAutoFit/>
          </a:bodyPr>
          <a:lstStyle>
            <a:defPPr>
              <a:defRPr lang="it-IT"/>
            </a:defPPr>
            <a:lvl1pPr>
              <a:defRPr sz="1200"/>
            </a:lvl1pPr>
          </a:lstStyle>
          <a:p>
            <a:r>
              <a:rPr lang="it-IT" sz="1000" b="1" dirty="0"/>
              <a:t>Fonte: Istat, aspetti della vita quotidiana  - Anno 2016</a:t>
            </a:r>
          </a:p>
        </p:txBody>
      </p:sp>
      <p:sp>
        <p:nvSpPr>
          <p:cNvPr id="10" name="Freccia a destra 2">
            <a:extLst>
              <a:ext uri="{FF2B5EF4-FFF2-40B4-BE49-F238E27FC236}">
                <a16:creationId xmlns:a16="http://schemas.microsoft.com/office/drawing/2014/main" xmlns="" id="{90A594CC-F2CB-4FDD-8BEC-5337105E791C}"/>
              </a:ext>
            </a:extLst>
          </p:cNvPr>
          <p:cNvSpPr/>
          <p:nvPr/>
        </p:nvSpPr>
        <p:spPr>
          <a:xfrm>
            <a:off x="3584240" y="4861743"/>
            <a:ext cx="252056" cy="354012"/>
          </a:xfrm>
          <a:prstGeom prst="rightArrow">
            <a:avLst>
              <a:gd name="adj1" fmla="val 50000"/>
              <a:gd name="adj2" fmla="val 52739"/>
            </a:avLst>
          </a:prstGeom>
          <a:solidFill>
            <a:schemeClr val="accent2"/>
          </a:solidFill>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it-IT"/>
          </a:p>
        </p:txBody>
      </p:sp>
      <p:sp>
        <p:nvSpPr>
          <p:cNvPr id="4" name="Rettangolo 3"/>
          <p:cNvSpPr/>
          <p:nvPr/>
        </p:nvSpPr>
        <p:spPr>
          <a:xfrm>
            <a:off x="912238" y="3438234"/>
            <a:ext cx="2480826" cy="261610"/>
          </a:xfrm>
          <a:prstGeom prst="rect">
            <a:avLst/>
          </a:prstGeom>
          <a:solidFill>
            <a:schemeClr val="bg1"/>
          </a:solidFill>
        </p:spPr>
        <p:txBody>
          <a:bodyPr wrap="square">
            <a:spAutoFit/>
          </a:bodyPr>
          <a:lstStyle/>
          <a:p>
            <a:pPr algn="ctr"/>
            <a:r>
              <a:rPr lang="it-IT" altLang="it-IT" sz="1100" b="1" dirty="0"/>
              <a:t>Consumo </a:t>
            </a:r>
            <a:r>
              <a:rPr lang="it-IT" altLang="it-IT" sz="1100" b="1" dirty="0" smtClean="0"/>
              <a:t>a rischio </a:t>
            </a:r>
            <a:endParaRPr lang="it-IT" sz="1100" dirty="0"/>
          </a:p>
        </p:txBody>
      </p:sp>
      <p:sp>
        <p:nvSpPr>
          <p:cNvPr id="12" name="Rettangolo 11"/>
          <p:cNvSpPr/>
          <p:nvPr/>
        </p:nvSpPr>
        <p:spPr>
          <a:xfrm>
            <a:off x="4380144" y="3435514"/>
            <a:ext cx="2480826" cy="261610"/>
          </a:xfrm>
          <a:prstGeom prst="rect">
            <a:avLst/>
          </a:prstGeom>
          <a:solidFill>
            <a:schemeClr val="bg1"/>
          </a:solidFill>
        </p:spPr>
        <p:txBody>
          <a:bodyPr wrap="square">
            <a:spAutoFit/>
          </a:bodyPr>
          <a:lstStyle/>
          <a:p>
            <a:pPr algn="ctr"/>
            <a:r>
              <a:rPr lang="it-IT" altLang="it-IT" sz="1100" b="1" dirty="0" smtClean="0"/>
              <a:t>Binge drinking</a:t>
            </a:r>
            <a:endParaRPr lang="it-IT" sz="1100" dirty="0"/>
          </a:p>
        </p:txBody>
      </p:sp>
    </p:spTree>
    <p:extLst>
      <p:ext uri="{BB962C8B-B14F-4D97-AF65-F5344CB8AC3E}">
        <p14:creationId xmlns:p14="http://schemas.microsoft.com/office/powerpoint/2010/main" val="32805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881" y="-70340"/>
            <a:ext cx="10790584" cy="708300"/>
          </a:xfrm>
        </p:spPr>
        <p:txBody>
          <a:bodyPr vert="horz" lIns="91440" tIns="45720" rIns="91440" bIns="45720" rtlCol="0" anchor="ctr">
            <a:normAutofit/>
          </a:bodyPr>
          <a:lstStyle/>
          <a:p>
            <a:r>
              <a:rPr lang="it-IT" dirty="0"/>
              <a:t>Analisi dei fattori di rischio per la salute: indicatori utilizzati</a:t>
            </a:r>
          </a:p>
        </p:txBody>
      </p:sp>
      <p:graphicFrame>
        <p:nvGraphicFramePr>
          <p:cNvPr id="4" name="Tabella 3">
            <a:extLst>
              <a:ext uri="{FF2B5EF4-FFF2-40B4-BE49-F238E27FC236}">
                <a16:creationId xmlns:a16="http://schemas.microsoft.com/office/drawing/2014/main" xmlns="" id="{BEC339D5-E7DA-426A-9121-E65C625C4982}"/>
              </a:ext>
            </a:extLst>
          </p:cNvPr>
          <p:cNvGraphicFramePr>
            <a:graphicFrameLocks noGrp="1"/>
          </p:cNvGraphicFramePr>
          <p:nvPr>
            <p:extLst>
              <p:ext uri="{D42A27DB-BD31-4B8C-83A1-F6EECF244321}">
                <p14:modId xmlns:p14="http://schemas.microsoft.com/office/powerpoint/2010/main" val="2698259032"/>
              </p:ext>
            </p:extLst>
          </p:nvPr>
        </p:nvGraphicFramePr>
        <p:xfrm>
          <a:off x="267124" y="526358"/>
          <a:ext cx="11657752" cy="5886608"/>
        </p:xfrm>
        <a:graphic>
          <a:graphicData uri="http://schemas.openxmlformats.org/drawingml/2006/table">
            <a:tbl>
              <a:tblPr firstRow="1" bandRow="1">
                <a:tableStyleId>{21E4AEA4-8DFA-4A89-87EB-49C32662AFE0}</a:tableStyleId>
              </a:tblPr>
              <a:tblGrid>
                <a:gridCol w="4017699">
                  <a:extLst>
                    <a:ext uri="{9D8B030D-6E8A-4147-A177-3AD203B41FA5}">
                      <a16:colId xmlns:a16="http://schemas.microsoft.com/office/drawing/2014/main" xmlns="" val="20000"/>
                    </a:ext>
                  </a:extLst>
                </a:gridCol>
                <a:gridCol w="7640053">
                  <a:extLst>
                    <a:ext uri="{9D8B030D-6E8A-4147-A177-3AD203B41FA5}">
                      <a16:colId xmlns:a16="http://schemas.microsoft.com/office/drawing/2014/main" xmlns="" val="4281784757"/>
                    </a:ext>
                  </a:extLst>
                </a:gridCol>
              </a:tblGrid>
              <a:tr h="236898">
                <a:tc>
                  <a:txBody>
                    <a:bodyPr/>
                    <a:lstStyle/>
                    <a:p>
                      <a:r>
                        <a:rPr lang="it-IT" sz="2000" b="1" dirty="0">
                          <a:solidFill>
                            <a:schemeClr val="tx1">
                              <a:lumMod val="75000"/>
                              <a:lumOff val="25000"/>
                            </a:schemeClr>
                          </a:solidFill>
                          <a:latin typeface="Tahoma" pitchFamily="34" charset="0"/>
                          <a:ea typeface="Tahoma" pitchFamily="34" charset="0"/>
                          <a:cs typeface="Tahoma" pitchFamily="34" charset="0"/>
                        </a:rPr>
                        <a:t>Fumo</a:t>
                      </a:r>
                      <a:r>
                        <a:rPr lang="it-IT" sz="1500" b="1" kern="1200" spc="-120" baseline="0" dirty="0">
                          <a:solidFill>
                            <a:srgbClr val="EDA242"/>
                          </a:solidFill>
                          <a:latin typeface="+mj-lt"/>
                          <a:ea typeface="+mj-ea"/>
                          <a:cs typeface="+mj-cs"/>
                        </a:rPr>
                        <a:t>*  </a:t>
                      </a:r>
                      <a:r>
                        <a:rPr lang="it-IT" sz="1600" b="1" dirty="0">
                          <a:solidFill>
                            <a:schemeClr val="tx1">
                              <a:lumMod val="75000"/>
                              <a:lumOff val="25000"/>
                            </a:schemeClr>
                          </a:solidFill>
                          <a:latin typeface="Tahoma" pitchFamily="34" charset="0"/>
                          <a:ea typeface="Tahoma" pitchFamily="34" charset="0"/>
                          <a:cs typeface="Tahoma" pitchFamily="34" charset="0"/>
                        </a:rPr>
                        <a:t>(14 anni e più)</a:t>
                      </a:r>
                      <a:r>
                        <a:rPr lang="it-IT" sz="1600" b="1" baseline="0" dirty="0">
                          <a:solidFill>
                            <a:schemeClr val="tx1">
                              <a:lumMod val="75000"/>
                              <a:lumOff val="25000"/>
                            </a:schemeClr>
                          </a:solidFill>
                          <a:latin typeface="Tahoma" pitchFamily="34" charset="0"/>
                          <a:ea typeface="Tahoma" pitchFamily="34" charset="0"/>
                          <a:cs typeface="Tahoma" pitchFamily="34" charset="0"/>
                        </a:rPr>
                        <a:t> </a:t>
                      </a:r>
                      <a:r>
                        <a:rPr lang="it-IT" sz="2000" b="1" kern="1200" dirty="0">
                          <a:solidFill>
                            <a:schemeClr val="tx1">
                              <a:lumMod val="75000"/>
                              <a:lumOff val="25000"/>
                            </a:schemeClr>
                          </a:solidFill>
                          <a:latin typeface="Tahoma" pitchFamily="34" charset="0"/>
                          <a:ea typeface="Tahoma" pitchFamily="34" charset="0"/>
                          <a:cs typeface="Tahoma" pitchFamily="34" charset="0"/>
                        </a:rPr>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938" indent="-7938">
                        <a:spcBef>
                          <a:spcPct val="50000"/>
                        </a:spcBef>
                        <a:buFont typeface="Wingdings" pitchFamily="2" charset="2"/>
                        <a:buNone/>
                        <a:defRPr/>
                      </a:pPr>
                      <a:r>
                        <a:rPr lang="it-IT" sz="1600" kern="1200" dirty="0">
                          <a:solidFill>
                            <a:srgbClr val="9A0000"/>
                          </a:solidFill>
                          <a:latin typeface="Tahoma" pitchFamily="34" charset="0"/>
                          <a:ea typeface="Tahoma" pitchFamily="34" charset="0"/>
                          <a:cs typeface="Tahoma" pitchFamily="34" charset="0"/>
                        </a:rPr>
                        <a:t>Prevalenza di fumatori  (</a:t>
                      </a:r>
                      <a:r>
                        <a:rPr lang="it-IT" sz="1600" kern="1200" dirty="0" err="1">
                          <a:solidFill>
                            <a:srgbClr val="9A0000"/>
                          </a:solidFill>
                          <a:latin typeface="Tahoma" pitchFamily="34" charset="0"/>
                          <a:ea typeface="Tahoma" pitchFamily="34" charset="0"/>
                          <a:cs typeface="Tahoma" pitchFamily="34" charset="0"/>
                        </a:rPr>
                        <a:t>Current</a:t>
                      </a:r>
                      <a:r>
                        <a:rPr lang="it-IT" sz="1600" kern="1200" dirty="0">
                          <a:solidFill>
                            <a:srgbClr val="9A0000"/>
                          </a:solidFill>
                          <a:latin typeface="Tahoma" pitchFamily="34" charset="0"/>
                          <a:ea typeface="Tahoma" pitchFamily="34" charset="0"/>
                          <a:cs typeface="Tahoma" pitchFamily="34" charset="0"/>
                        </a:rPr>
                        <a:t> </a:t>
                      </a:r>
                      <a:r>
                        <a:rPr lang="it-IT" sz="1600" kern="1200" dirty="0" err="1">
                          <a:solidFill>
                            <a:srgbClr val="9A0000"/>
                          </a:solidFill>
                          <a:latin typeface="Tahoma" pitchFamily="34" charset="0"/>
                          <a:ea typeface="Tahoma" pitchFamily="34" charset="0"/>
                          <a:cs typeface="Tahoma" pitchFamily="34" charset="0"/>
                        </a:rPr>
                        <a:t>smokers</a:t>
                      </a:r>
                      <a:r>
                        <a:rPr lang="it-IT" sz="1600" kern="1200" dirty="0">
                          <a:solidFill>
                            <a:srgbClr val="9A0000"/>
                          </a:solidFill>
                          <a:latin typeface="Tahoma" pitchFamily="34" charset="0"/>
                          <a:ea typeface="Tahoma" pitchFamily="34" charset="0"/>
                          <a:cs typeface="Tahoma" pitchFamily="34" charset="0"/>
                        </a:rPr>
                        <a:t>) </a:t>
                      </a:r>
                      <a:r>
                        <a:rPr lang="it-IT" sz="1600" dirty="0">
                          <a:solidFill>
                            <a:srgbClr val="9A0000"/>
                          </a:solidFill>
                          <a:latin typeface="Tahoma" pitchFamily="34" charset="0"/>
                          <a:ea typeface="Tahoma" pitchFamily="34" charset="0"/>
                          <a:cs typeface="Tahoma" pitchFamily="34" charset="0"/>
                        </a:rPr>
                        <a:t>: </a:t>
                      </a:r>
                      <a:r>
                        <a:rPr lang="it-IT" sz="1600" dirty="0">
                          <a:solidFill>
                            <a:schemeClr val="tx1"/>
                          </a:solidFill>
                          <a:latin typeface="Tahoma" pitchFamily="34" charset="0"/>
                          <a:ea typeface="Tahoma" pitchFamily="34" charset="0"/>
                          <a:cs typeface="Tahoma" pitchFamily="34" charset="0"/>
                        </a:rPr>
                        <a:t>persone che fumano tutti i giorni oppure occasionalmente.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177448">
                <a:tc>
                  <a:txBody>
                    <a:bodyPr/>
                    <a:lstStyle/>
                    <a:p>
                      <a:r>
                        <a:rPr lang="it-IT" sz="2000" b="1" dirty="0">
                          <a:solidFill>
                            <a:schemeClr val="tx1">
                              <a:lumMod val="75000"/>
                              <a:lumOff val="25000"/>
                            </a:schemeClr>
                          </a:solidFill>
                          <a:latin typeface="Tahoma" pitchFamily="34" charset="0"/>
                          <a:ea typeface="Tahoma" pitchFamily="34" charset="0"/>
                          <a:cs typeface="Tahoma" pitchFamily="34" charset="0"/>
                        </a:rPr>
                        <a:t>Eccesso di peso</a:t>
                      </a:r>
                      <a:r>
                        <a:rPr lang="it-IT" sz="2000" b="1" kern="1200" spc="-120" baseline="0" dirty="0">
                          <a:solidFill>
                            <a:srgbClr val="EDA242"/>
                          </a:solidFill>
                          <a:latin typeface="+mn-lt"/>
                          <a:ea typeface="+mn-ea"/>
                          <a:cs typeface="+mn-cs"/>
                        </a:rPr>
                        <a:t>* </a:t>
                      </a:r>
                      <a:r>
                        <a:rPr lang="it-IT" sz="2000" b="1" dirty="0">
                          <a:solidFill>
                            <a:schemeClr val="tx1">
                              <a:lumMod val="75000"/>
                              <a:lumOff val="25000"/>
                            </a:schemeClr>
                          </a:solidFill>
                          <a:latin typeface="Tahoma" pitchFamily="34" charset="0"/>
                          <a:ea typeface="Tahoma" pitchFamily="34" charset="0"/>
                          <a:cs typeface="Tahoma" pitchFamily="34" charset="0"/>
                        </a:rPr>
                        <a:t> </a:t>
                      </a:r>
                      <a:r>
                        <a:rPr lang="it-IT" sz="1600" b="1" dirty="0">
                          <a:solidFill>
                            <a:schemeClr val="tx1">
                              <a:lumMod val="75000"/>
                              <a:lumOff val="25000"/>
                            </a:schemeClr>
                          </a:solidFill>
                          <a:latin typeface="Tahoma" pitchFamily="34" charset="0"/>
                          <a:ea typeface="Tahoma" pitchFamily="34" charset="0"/>
                          <a:cs typeface="Tahoma" pitchFamily="34" charset="0"/>
                        </a:rPr>
                        <a:t>(18 anni e più)</a:t>
                      </a:r>
                    </a:p>
                    <a:p>
                      <a:r>
                        <a:rPr lang="it-IT" sz="2000" b="1" dirty="0">
                          <a:solidFill>
                            <a:schemeClr val="tx1">
                              <a:lumMod val="75000"/>
                              <a:lumOff val="25000"/>
                            </a:schemeClr>
                          </a:solidFill>
                          <a:latin typeface="Tahoma" pitchFamily="34" charset="0"/>
                          <a:ea typeface="Tahoma" pitchFamily="34" charset="0"/>
                          <a:cs typeface="Tahoma" pitchFamily="34" charset="0"/>
                        </a:rPr>
                        <a:t>45,9% </a:t>
                      </a:r>
                      <a:r>
                        <a:rPr lang="it-IT" sz="1600" kern="1200" dirty="0">
                          <a:solidFill>
                            <a:schemeClr val="dk1"/>
                          </a:solidFill>
                          <a:latin typeface="Tahoma" pitchFamily="34" charset="0"/>
                          <a:ea typeface="Tahoma" pitchFamily="34" charset="0"/>
                          <a:cs typeface="Tahoma" pitchFamily="34" charset="0"/>
                        </a:rPr>
                        <a:t>(35,5% in sovrappeso   </a:t>
                      </a:r>
                    </a:p>
                    <a:p>
                      <a:r>
                        <a:rPr lang="it-IT" sz="1600" kern="1200" dirty="0">
                          <a:solidFill>
                            <a:schemeClr val="dk1"/>
                          </a:solidFill>
                          <a:latin typeface="Tahoma" pitchFamily="34" charset="0"/>
                          <a:ea typeface="Tahoma" pitchFamily="34" charset="0"/>
                          <a:cs typeface="Tahoma" pitchFamily="34" charset="0"/>
                        </a:rPr>
                        <a:t>                10,4% obesi)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00013" indent="-100013" algn="just"/>
                      <a:r>
                        <a:rPr lang="it-IT" sz="1600" b="1" dirty="0">
                          <a:solidFill>
                            <a:srgbClr val="9A0000"/>
                          </a:solidFill>
                          <a:latin typeface="Tahoma" pitchFamily="34" charset="0"/>
                          <a:ea typeface="Tahoma" pitchFamily="34" charset="0"/>
                          <a:cs typeface="Tahoma" pitchFamily="34" charset="0"/>
                        </a:rPr>
                        <a:t>Obesità: BMI&gt;=30</a:t>
                      </a:r>
                      <a:endParaRPr lang="it-IT" sz="1600" b="1" dirty="0">
                        <a:solidFill>
                          <a:schemeClr val="tx1">
                            <a:lumMod val="85000"/>
                            <a:lumOff val="15000"/>
                          </a:schemeClr>
                        </a:solidFill>
                        <a:latin typeface="Tahoma" pitchFamily="34" charset="0"/>
                        <a:ea typeface="Tahoma" pitchFamily="34" charset="0"/>
                        <a:cs typeface="Tahoma" pitchFamily="34" charset="0"/>
                      </a:endParaRPr>
                    </a:p>
                    <a:p>
                      <a:pPr marL="100013" marR="0" indent="-100013" algn="just" defTabSz="457200" rtl="0" eaLnBrk="1" fontAlgn="auto" latinLnBrk="0" hangingPunct="1">
                        <a:lnSpc>
                          <a:spcPct val="100000"/>
                        </a:lnSpc>
                        <a:spcBef>
                          <a:spcPts val="0"/>
                        </a:spcBef>
                        <a:spcAft>
                          <a:spcPts val="0"/>
                        </a:spcAft>
                        <a:buClrTx/>
                        <a:buSzTx/>
                        <a:buFontTx/>
                        <a:buNone/>
                        <a:tabLst/>
                        <a:defRPr/>
                      </a:pPr>
                      <a:r>
                        <a:rPr lang="it-IT" sz="1600" b="1" dirty="0">
                          <a:solidFill>
                            <a:srgbClr val="9A0000"/>
                          </a:solidFill>
                          <a:latin typeface="Tahoma" pitchFamily="34" charset="0"/>
                          <a:ea typeface="Tahoma" pitchFamily="34" charset="0"/>
                          <a:cs typeface="Tahoma" pitchFamily="34" charset="0"/>
                        </a:rPr>
                        <a:t>Sovrappeso: 25,0&lt;=BMI&lt;30</a:t>
                      </a:r>
                      <a:endParaRPr lang="it-IT" sz="1600" b="1" dirty="0">
                        <a:solidFill>
                          <a:schemeClr val="tx1">
                            <a:lumMod val="85000"/>
                            <a:lumOff val="15000"/>
                          </a:schemeClr>
                        </a:solidFill>
                        <a:latin typeface="Tahoma" pitchFamily="34" charset="0"/>
                        <a:ea typeface="Tahoma" pitchFamily="34" charset="0"/>
                        <a:cs typeface="Tahoma" pitchFamily="34" charset="0"/>
                      </a:endParaRPr>
                    </a:p>
                    <a:p>
                      <a:pPr marL="100013" marR="0" indent="-100013" algn="just" defTabSz="457200" rtl="0" eaLnBrk="1" fontAlgn="auto" latinLnBrk="0" hangingPunct="1">
                        <a:lnSpc>
                          <a:spcPct val="100000"/>
                        </a:lnSpc>
                        <a:spcBef>
                          <a:spcPts val="0"/>
                        </a:spcBef>
                        <a:spcAft>
                          <a:spcPts val="0"/>
                        </a:spcAft>
                        <a:buClrTx/>
                        <a:buSzTx/>
                        <a:buFontTx/>
                        <a:buNone/>
                        <a:tabLst/>
                        <a:defRPr/>
                      </a:pPr>
                      <a:endParaRPr lang="it-IT" sz="700" dirty="0">
                        <a:solidFill>
                          <a:srgbClr val="C00000"/>
                        </a:solidFill>
                        <a:latin typeface="Tahoma" pitchFamily="34" charset="0"/>
                        <a:ea typeface="Tahoma" pitchFamily="34" charset="0"/>
                        <a:cs typeface="Tahoma" pitchFamily="34" charset="0"/>
                      </a:endParaRPr>
                    </a:p>
                    <a:p>
                      <a:pPr marL="0" indent="0" algn="just"/>
                      <a:r>
                        <a:rPr lang="it-IT" sz="1400" b="1" dirty="0">
                          <a:solidFill>
                            <a:srgbClr val="9A0000"/>
                          </a:solidFill>
                          <a:latin typeface="Tahoma" pitchFamily="34" charset="0"/>
                          <a:ea typeface="Tahoma" pitchFamily="34" charset="0"/>
                          <a:cs typeface="Tahoma" pitchFamily="34" charset="0"/>
                        </a:rPr>
                        <a:t>Body Mass Index (BMI): </a:t>
                      </a:r>
                      <a:r>
                        <a:rPr lang="it-IT" sz="1400" b="1" dirty="0">
                          <a:latin typeface="Tahoma" pitchFamily="34" charset="0"/>
                          <a:ea typeface="Tahoma" pitchFamily="34" charset="0"/>
                          <a:cs typeface="Tahoma" pitchFamily="34" charset="0"/>
                        </a:rPr>
                        <a:t>rapporto tra peso corporeo espresso in chilogrammi  e il quadrato della statura espresso in metri. </a:t>
                      </a:r>
                      <a:endParaRPr lang="it-IT" sz="1400" b="1" dirty="0">
                        <a:solidFill>
                          <a:schemeClr val="tx1"/>
                        </a:solidFill>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82675">
                <a:tc gridSpan="2">
                  <a:txBody>
                    <a:bodyPr/>
                    <a:lstStyle/>
                    <a:p>
                      <a:r>
                        <a:rPr lang="it-IT" sz="2000" b="1" dirty="0">
                          <a:solidFill>
                            <a:schemeClr val="tx1">
                              <a:lumMod val="75000"/>
                              <a:lumOff val="25000"/>
                            </a:schemeClr>
                          </a:solidFill>
                          <a:latin typeface="Tahoma" pitchFamily="34" charset="0"/>
                          <a:ea typeface="Tahoma" pitchFamily="34" charset="0"/>
                          <a:cs typeface="Tahoma" pitchFamily="34" charset="0"/>
                        </a:rPr>
                        <a:t>Eccesso di peso dei minori: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it-IT" sz="2000" b="1" dirty="0">
                        <a:solidFill>
                          <a:schemeClr val="tx1">
                            <a:lumMod val="75000"/>
                            <a:lumOff val="25000"/>
                          </a:schemeClr>
                        </a:solidFill>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09424538"/>
                  </a:ext>
                </a:extLst>
              </a:tr>
              <a:tr h="382675">
                <a:tc>
                  <a:txBody>
                    <a:bodyPr/>
                    <a:lstStyle/>
                    <a:p>
                      <a:pPr marL="1431925" indent="-1431925"/>
                      <a:r>
                        <a:rPr lang="it-IT" sz="2000" b="1" dirty="0">
                          <a:solidFill>
                            <a:schemeClr val="tx1">
                              <a:lumMod val="75000"/>
                              <a:lumOff val="25000"/>
                            </a:schemeClr>
                          </a:solidFill>
                          <a:latin typeface="Tahoma" pitchFamily="34" charset="0"/>
                          <a:ea typeface="Tahoma" pitchFamily="34" charset="0"/>
                          <a:cs typeface="Tahoma" pitchFamily="34" charset="0"/>
                        </a:rPr>
                        <a:t>(6-17 anni)</a:t>
                      </a:r>
                      <a:r>
                        <a:rPr lang="it-IT" sz="1600" b="1" kern="1200" spc="-120" baseline="0" dirty="0">
                          <a:solidFill>
                            <a:srgbClr val="EDA242"/>
                          </a:solidFill>
                          <a:latin typeface="+mn-lt"/>
                          <a:ea typeface="+mn-ea"/>
                          <a:cs typeface="+mn-cs"/>
                        </a:rPr>
                        <a:t> *  </a:t>
                      </a:r>
                      <a:r>
                        <a:rPr lang="en-US" sz="1600" kern="1200" dirty="0">
                          <a:solidFill>
                            <a:schemeClr val="dk1"/>
                          </a:solidFill>
                          <a:latin typeface="Tahoma" pitchFamily="34" charset="0"/>
                          <a:ea typeface="Tahoma" pitchFamily="34" charset="0"/>
                          <a:cs typeface="Tahoma" pitchFamily="34" charset="0"/>
                        </a:rPr>
                        <a:t>(24,7%)</a:t>
                      </a:r>
                      <a:r>
                        <a:rPr lang="it-IT" sz="1600" b="1" kern="1200" spc="-120" baseline="0" dirty="0">
                          <a:solidFill>
                            <a:srgbClr val="EDA242"/>
                          </a:solidFill>
                          <a:latin typeface="+mn-lt"/>
                          <a:ea typeface="+mn-ea"/>
                          <a:cs typeface="+mn-cs"/>
                        </a:rPr>
                        <a:t> - dati </a:t>
                      </a:r>
                      <a:r>
                        <a:rPr lang="it-IT" sz="1600" b="1" kern="1200" spc="-120" baseline="0" dirty="0" err="1">
                          <a:solidFill>
                            <a:srgbClr val="EDA242"/>
                          </a:solidFill>
                          <a:latin typeface="+mn-lt"/>
                          <a:ea typeface="+mn-ea"/>
                          <a:cs typeface="+mn-cs"/>
                        </a:rPr>
                        <a:t>autoriferiti</a:t>
                      </a:r>
                      <a:r>
                        <a:rPr lang="it-IT" sz="1600" b="1" kern="1200" spc="-120" baseline="0" dirty="0">
                          <a:solidFill>
                            <a:srgbClr val="EDA242"/>
                          </a:solidFill>
                          <a:latin typeface="+mn-lt"/>
                          <a:ea typeface="+mn-ea"/>
                          <a:cs typeface="+mn-cs"/>
                        </a:rPr>
                        <a:t> </a:t>
                      </a:r>
                      <a:endParaRPr lang="it-IT" sz="1500" b="1" kern="1200" spc="-120" baseline="0" dirty="0">
                        <a:solidFill>
                          <a:srgbClr val="EDA242"/>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600" b="1" kern="1200" dirty="0">
                          <a:solidFill>
                            <a:srgbClr val="C00000"/>
                          </a:solidFill>
                          <a:latin typeface="Tahoma" pitchFamily="34" charset="0"/>
                          <a:ea typeface="Tahoma" pitchFamily="34" charset="0"/>
                          <a:cs typeface="Tahoma" pitchFamily="34" charset="0"/>
                        </a:rPr>
                        <a:t>Soglie</a:t>
                      </a:r>
                      <a:r>
                        <a:rPr lang="it-IT" sz="1600" kern="1200" dirty="0">
                          <a:solidFill>
                            <a:schemeClr val="dk1"/>
                          </a:solidFill>
                          <a:latin typeface="Tahoma" pitchFamily="34" charset="0"/>
                          <a:ea typeface="Tahoma" pitchFamily="34" charset="0"/>
                          <a:cs typeface="Tahoma" pitchFamily="34" charset="0"/>
                        </a:rPr>
                        <a:t>: valori percentili di BMI</a:t>
                      </a:r>
                      <a:r>
                        <a:rPr lang="en-US" sz="1600" kern="1200" dirty="0">
                          <a:solidFill>
                            <a:schemeClr val="dk1"/>
                          </a:solidFill>
                          <a:latin typeface="Tahoma" pitchFamily="34" charset="0"/>
                          <a:ea typeface="Tahoma" pitchFamily="34" charset="0"/>
                          <a:cs typeface="Tahoma" pitchFamily="34" charset="0"/>
                        </a:rPr>
                        <a:t>, </a:t>
                      </a:r>
                      <a:r>
                        <a:rPr lang="en-US" sz="1600" kern="1200" dirty="0" err="1">
                          <a:solidFill>
                            <a:schemeClr val="dk1"/>
                          </a:solidFill>
                          <a:latin typeface="Tahoma" pitchFamily="34" charset="0"/>
                          <a:ea typeface="Tahoma" pitchFamily="34" charset="0"/>
                          <a:cs typeface="Tahoma" pitchFamily="34" charset="0"/>
                        </a:rPr>
                        <a:t>aggiustati</a:t>
                      </a:r>
                      <a:r>
                        <a:rPr lang="en-US" sz="1600" kern="1200" dirty="0">
                          <a:solidFill>
                            <a:schemeClr val="dk1"/>
                          </a:solidFill>
                          <a:latin typeface="Tahoma" pitchFamily="34" charset="0"/>
                          <a:ea typeface="Tahoma" pitchFamily="34" charset="0"/>
                          <a:cs typeface="Tahoma" pitchFamily="34" charset="0"/>
                        </a:rPr>
                        <a:t> per </a:t>
                      </a:r>
                      <a:r>
                        <a:rPr lang="en-US" sz="1600" kern="1200" dirty="0" err="1">
                          <a:solidFill>
                            <a:schemeClr val="dk1"/>
                          </a:solidFill>
                          <a:latin typeface="Tahoma" pitchFamily="34" charset="0"/>
                          <a:ea typeface="Tahoma" pitchFamily="34" charset="0"/>
                          <a:cs typeface="Tahoma" pitchFamily="34" charset="0"/>
                        </a:rPr>
                        <a:t>sesso</a:t>
                      </a:r>
                      <a:r>
                        <a:rPr lang="en-US" sz="1600" kern="1200" dirty="0">
                          <a:solidFill>
                            <a:schemeClr val="dk1"/>
                          </a:solidFill>
                          <a:latin typeface="Tahoma" pitchFamily="34" charset="0"/>
                          <a:ea typeface="Tahoma" pitchFamily="34" charset="0"/>
                          <a:cs typeface="Tahoma" pitchFamily="34" charset="0"/>
                        </a:rPr>
                        <a:t> e </a:t>
                      </a:r>
                      <a:r>
                        <a:rPr lang="en-US" sz="1600" kern="1200" dirty="0" err="1">
                          <a:solidFill>
                            <a:schemeClr val="dk1"/>
                          </a:solidFill>
                          <a:latin typeface="Tahoma" pitchFamily="34" charset="0"/>
                          <a:ea typeface="Tahoma" pitchFamily="34" charset="0"/>
                          <a:cs typeface="Tahoma" pitchFamily="34" charset="0"/>
                        </a:rPr>
                        <a:t>mese</a:t>
                      </a:r>
                      <a:r>
                        <a:rPr lang="en-US" sz="1600" kern="1200" dirty="0">
                          <a:solidFill>
                            <a:schemeClr val="dk1"/>
                          </a:solidFill>
                          <a:latin typeface="Tahoma" pitchFamily="34" charset="0"/>
                          <a:ea typeface="Tahoma" pitchFamily="34" charset="0"/>
                          <a:cs typeface="Tahoma" pitchFamily="34" charset="0"/>
                        </a:rPr>
                        <a:t> di vita, </a:t>
                      </a:r>
                      <a:r>
                        <a:rPr lang="en-US" sz="1600" kern="1200" dirty="0" err="1">
                          <a:solidFill>
                            <a:schemeClr val="dk1"/>
                          </a:solidFill>
                          <a:latin typeface="Tahoma" pitchFamily="34" charset="0"/>
                          <a:ea typeface="Tahoma" pitchFamily="34" charset="0"/>
                          <a:cs typeface="Tahoma" pitchFamily="34" charset="0"/>
                        </a:rPr>
                        <a:t>che</a:t>
                      </a:r>
                      <a:r>
                        <a:rPr lang="en-US" sz="1600" kern="1200" dirty="0">
                          <a:solidFill>
                            <a:schemeClr val="dk1"/>
                          </a:solidFill>
                          <a:latin typeface="Tahoma" pitchFamily="34" charset="0"/>
                          <a:ea typeface="Tahoma" pitchFamily="34" charset="0"/>
                          <a:cs typeface="Tahoma" pitchFamily="34" charset="0"/>
                        </a:rPr>
                        <a:t> </a:t>
                      </a:r>
                      <a:r>
                        <a:rPr lang="en-US" sz="1600" kern="1200" dirty="0" err="1">
                          <a:solidFill>
                            <a:schemeClr val="dk1"/>
                          </a:solidFill>
                          <a:latin typeface="Tahoma" pitchFamily="34" charset="0"/>
                          <a:ea typeface="Tahoma" pitchFamily="34" charset="0"/>
                          <a:cs typeface="Tahoma" pitchFamily="34" charset="0"/>
                        </a:rPr>
                        <a:t>corrispondono</a:t>
                      </a:r>
                      <a:r>
                        <a:rPr lang="en-US" sz="1600" kern="1200" dirty="0">
                          <a:solidFill>
                            <a:schemeClr val="dk1"/>
                          </a:solidFill>
                          <a:latin typeface="Tahoma" pitchFamily="34" charset="0"/>
                          <a:ea typeface="Tahoma" pitchFamily="34" charset="0"/>
                          <a:cs typeface="Tahoma" pitchFamily="34" charset="0"/>
                        </a:rPr>
                        <a:t> ad un BMI ≥25.0 e ≥30.0 kg/m2, a 18 </a:t>
                      </a:r>
                      <a:r>
                        <a:rPr lang="en-US" sz="1600" kern="1200" dirty="0" err="1">
                          <a:solidFill>
                            <a:schemeClr val="dk1"/>
                          </a:solidFill>
                          <a:latin typeface="Tahoma" pitchFamily="34" charset="0"/>
                          <a:ea typeface="Tahoma" pitchFamily="34" charset="0"/>
                          <a:cs typeface="Tahoma" pitchFamily="34" charset="0"/>
                        </a:rPr>
                        <a:t>anni</a:t>
                      </a:r>
                      <a:r>
                        <a:rPr lang="en-US" sz="1600" kern="1200" dirty="0">
                          <a:solidFill>
                            <a:schemeClr val="dk1"/>
                          </a:solidFill>
                          <a:latin typeface="Tahoma" pitchFamily="34" charset="0"/>
                          <a:ea typeface="Tahoma" pitchFamily="34" charset="0"/>
                          <a:cs typeface="Tahoma" pitchFamily="34" charset="0"/>
                        </a:rPr>
                        <a:t> di </a:t>
                      </a:r>
                      <a:r>
                        <a:rPr lang="en-US" sz="1600" kern="1200" dirty="0" err="1">
                          <a:solidFill>
                            <a:schemeClr val="dk1"/>
                          </a:solidFill>
                          <a:latin typeface="Tahoma" pitchFamily="34" charset="0"/>
                          <a:ea typeface="Tahoma" pitchFamily="34" charset="0"/>
                          <a:cs typeface="Tahoma" pitchFamily="34" charset="0"/>
                        </a:rPr>
                        <a:t>età</a:t>
                      </a:r>
                      <a:r>
                        <a:rPr lang="en-US" sz="1600" kern="1200" dirty="0">
                          <a:solidFill>
                            <a:schemeClr val="dk1"/>
                          </a:solidFill>
                          <a:latin typeface="Tahoma" pitchFamily="34" charset="0"/>
                          <a:ea typeface="Tahoma" pitchFamily="34" charset="0"/>
                          <a:cs typeface="Tahoma" pitchFamily="34" charset="0"/>
                        </a:rPr>
                        <a:t> (come </a:t>
                      </a:r>
                      <a:r>
                        <a:rPr lang="en-US" sz="1600" kern="1200" dirty="0" err="1">
                          <a:solidFill>
                            <a:schemeClr val="dk1"/>
                          </a:solidFill>
                          <a:latin typeface="Tahoma" pitchFamily="34" charset="0"/>
                          <a:ea typeface="Tahoma" pitchFamily="34" charset="0"/>
                          <a:cs typeface="Tahoma" pitchFamily="34" charset="0"/>
                        </a:rPr>
                        <a:t>raccomandato</a:t>
                      </a:r>
                      <a:r>
                        <a:rPr lang="en-US" sz="1600" kern="1200" dirty="0">
                          <a:solidFill>
                            <a:schemeClr val="dk1"/>
                          </a:solidFill>
                          <a:latin typeface="Tahoma" pitchFamily="34" charset="0"/>
                          <a:ea typeface="Tahoma" pitchFamily="34" charset="0"/>
                          <a:cs typeface="Tahoma" pitchFamily="34" charset="0"/>
                        </a:rPr>
                        <a:t> </a:t>
                      </a:r>
                      <a:r>
                        <a:rPr lang="en-US" sz="1600" kern="1200" dirty="0" err="1">
                          <a:solidFill>
                            <a:schemeClr val="dk1"/>
                          </a:solidFill>
                          <a:latin typeface="Tahoma" pitchFamily="34" charset="0"/>
                          <a:ea typeface="Tahoma" pitchFamily="34" charset="0"/>
                          <a:cs typeface="Tahoma" pitchFamily="34" charset="0"/>
                        </a:rPr>
                        <a:t>dall’IOTF</a:t>
                      </a:r>
                      <a:r>
                        <a:rPr lang="en-US" sz="1600" kern="1200" dirty="0">
                          <a:solidFill>
                            <a:schemeClr val="dk1"/>
                          </a:solidFill>
                          <a:latin typeface="Tahoma" pitchFamily="34" charset="0"/>
                          <a:ea typeface="Tahoma" pitchFamily="34" charset="0"/>
                          <a:cs typeface="Tahoma" pitchFamily="34" charset="0"/>
                        </a:rPr>
                        <a:t>).</a:t>
                      </a:r>
                      <a:endParaRPr lang="it-IT" sz="1600" dirty="0">
                        <a:solidFill>
                          <a:schemeClr val="tx1"/>
                        </a:solidFill>
                        <a:latin typeface="Tahoma" pitchFamily="34" charset="0"/>
                        <a:ea typeface="Tahoma" pitchFamily="34" charset="0"/>
                        <a:cs typeface="Tahoma"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32509452"/>
                  </a:ext>
                </a:extLst>
              </a:tr>
              <a:tr h="375029">
                <a:tc>
                  <a:txBody>
                    <a:bodyPr/>
                    <a:lstStyle/>
                    <a:p>
                      <a:pPr marL="1347788" indent="-1347788"/>
                      <a:r>
                        <a:rPr lang="it-IT" sz="2000" b="1" dirty="0">
                          <a:solidFill>
                            <a:schemeClr val="tx1">
                              <a:lumMod val="75000"/>
                              <a:lumOff val="25000"/>
                            </a:schemeClr>
                          </a:solidFill>
                          <a:latin typeface="Tahoma" pitchFamily="34" charset="0"/>
                          <a:ea typeface="Tahoma" pitchFamily="34" charset="0"/>
                          <a:cs typeface="Tahoma" pitchFamily="34" charset="0"/>
                        </a:rPr>
                        <a:t>(8-9 anni)</a:t>
                      </a:r>
                      <a:r>
                        <a:rPr lang="it-IT" sz="2000" b="1" kern="1200" spc="-120" baseline="0" dirty="0">
                          <a:solidFill>
                            <a:srgbClr val="EDA242"/>
                          </a:solidFill>
                          <a:latin typeface="+mn-lt"/>
                          <a:ea typeface="+mn-ea"/>
                          <a:cs typeface="+mn-cs"/>
                        </a:rPr>
                        <a:t> </a:t>
                      </a:r>
                      <a:r>
                        <a:rPr lang="it-IT" sz="1600" b="1" kern="1200" spc="-120" baseline="0" dirty="0">
                          <a:solidFill>
                            <a:srgbClr val="EDA242"/>
                          </a:solidFill>
                          <a:latin typeface="+mn-lt"/>
                          <a:ea typeface="+mn-ea"/>
                          <a:cs typeface="+mn-cs"/>
                        </a:rPr>
                        <a:t>**  </a:t>
                      </a:r>
                      <a:r>
                        <a:rPr lang="it-IT" sz="1600" kern="1200" dirty="0">
                          <a:solidFill>
                            <a:schemeClr val="dk1"/>
                          </a:solidFill>
                          <a:latin typeface="Tahoma" pitchFamily="34" charset="0"/>
                          <a:ea typeface="Tahoma" pitchFamily="34" charset="0"/>
                          <a:cs typeface="Tahoma" pitchFamily="34" charset="0"/>
                        </a:rPr>
                        <a:t>(30,6%) - </a:t>
                      </a:r>
                      <a:r>
                        <a:rPr lang="it-IT" sz="1600" b="1" kern="1200" spc="-120" baseline="0" dirty="0">
                          <a:solidFill>
                            <a:srgbClr val="EDA242"/>
                          </a:solidFill>
                          <a:latin typeface="+mn-lt"/>
                          <a:ea typeface="+mn-ea"/>
                          <a:cs typeface="+mn-cs"/>
                        </a:rPr>
                        <a:t>dati misurati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it-IT"/>
                    </a:p>
                  </a:txBody>
                  <a:tcPr/>
                </a:tc>
                <a:extLst>
                  <a:ext uri="{0D108BD9-81ED-4DB2-BD59-A6C34878D82A}">
                    <a16:rowId xmlns:a16="http://schemas.microsoft.com/office/drawing/2014/main" xmlns="" val="2776250131"/>
                  </a:ext>
                </a:extLst>
              </a:tr>
              <a:tr h="350520">
                <a:tc>
                  <a:txBody>
                    <a:bodyPr/>
                    <a:lstStyle/>
                    <a:p>
                      <a:pPr marL="0" algn="l" defTabSz="914400" rtl="0" eaLnBrk="1" latinLnBrk="0" hangingPunct="1"/>
                      <a:r>
                        <a:rPr lang="it-IT" sz="2000" b="1" kern="1200" dirty="0">
                          <a:solidFill>
                            <a:schemeClr val="tx1">
                              <a:lumMod val="75000"/>
                              <a:lumOff val="25000"/>
                            </a:schemeClr>
                          </a:solidFill>
                          <a:latin typeface="Tahoma" pitchFamily="34" charset="0"/>
                          <a:ea typeface="Tahoma" pitchFamily="34" charset="0"/>
                          <a:cs typeface="Tahoma" pitchFamily="34" charset="0"/>
                        </a:rPr>
                        <a:t>Stili alimentari (6-17 anni)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t-IT" sz="1600" b="1" kern="1200" dirty="0">
                          <a:solidFill>
                            <a:srgbClr val="9A0000"/>
                          </a:solidFill>
                          <a:latin typeface="Tahoma" pitchFamily="34" charset="0"/>
                          <a:ea typeface="Tahoma" pitchFamily="34" charset="0"/>
                          <a:cs typeface="Tahoma" pitchFamily="34" charset="0"/>
                        </a:rPr>
                        <a:t>Prevalenza di bambini e ragazzi di 6-17 anni che consumano 4 o più porzioni di frutta e verdura al giorno.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0">
                <a:tc>
                  <a:txBody>
                    <a:bodyPr/>
                    <a:lstStyle/>
                    <a:p>
                      <a:pPr marL="0" algn="l" defTabSz="914400" rtl="0" eaLnBrk="1" latinLnBrk="0" hangingPunct="1"/>
                      <a:r>
                        <a:rPr lang="it-IT" sz="2000" b="1" kern="1200" dirty="0">
                          <a:solidFill>
                            <a:schemeClr val="tx1">
                              <a:lumMod val="75000"/>
                              <a:lumOff val="25000"/>
                            </a:schemeClr>
                          </a:solidFill>
                          <a:latin typeface="Tahoma" pitchFamily="34" charset="0"/>
                          <a:ea typeface="Tahoma" pitchFamily="34" charset="0"/>
                          <a:cs typeface="Tahoma" pitchFamily="34" charset="0"/>
                        </a:rPr>
                        <a:t>Sedentarietà*</a:t>
                      </a:r>
                    </a:p>
                    <a:p>
                      <a:pPr marL="0" algn="l" defTabSz="914400" rtl="0" eaLnBrk="1" latinLnBrk="0" hangingPunct="1"/>
                      <a:r>
                        <a:rPr lang="it-IT" sz="2000" b="1" kern="1200" dirty="0">
                          <a:solidFill>
                            <a:schemeClr val="tx1">
                              <a:lumMod val="75000"/>
                              <a:lumOff val="25000"/>
                            </a:schemeClr>
                          </a:solidFill>
                          <a:latin typeface="Tahoma" pitchFamily="34" charset="0"/>
                          <a:ea typeface="Tahoma" pitchFamily="34" charset="0"/>
                          <a:cs typeface="Tahoma" pitchFamily="34" charset="0"/>
                        </a:rPr>
                        <a:t>(3 anni e più)       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tx1"/>
                          </a:solidFill>
                          <a:latin typeface="Tahoma" pitchFamily="34" charset="0"/>
                          <a:ea typeface="Tahoma" pitchFamily="34" charset="0"/>
                          <a:cs typeface="Tahoma" pitchFamily="34" charset="0"/>
                        </a:rPr>
                        <a:t>Prevalenza di persone che non praticano sport e nessuna attività fisica nel tempo libero</a:t>
                      </a:r>
                      <a:r>
                        <a:rPr lang="it-IT" sz="1600" b="1" kern="1200" dirty="0">
                          <a:solidFill>
                            <a:srgbClr val="9A0000"/>
                          </a:solidFill>
                          <a:latin typeface="Tahoma" pitchFamily="34" charset="0"/>
                          <a:ea typeface="Tahoma" pitchFamily="34" charset="0"/>
                          <a:cs typeface="Tahoma"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56647500"/>
                  </a:ext>
                </a:extLst>
              </a:tr>
              <a:tr h="1451306">
                <a:tc>
                  <a:txBody>
                    <a:bodyPr/>
                    <a:lstStyle/>
                    <a:p>
                      <a:r>
                        <a:rPr lang="it-IT" sz="2000" b="1" dirty="0">
                          <a:solidFill>
                            <a:schemeClr val="tx1">
                              <a:lumMod val="75000"/>
                              <a:lumOff val="25000"/>
                            </a:schemeClr>
                          </a:solidFill>
                          <a:latin typeface="Tahoma" pitchFamily="34" charset="0"/>
                          <a:ea typeface="Tahoma" pitchFamily="34" charset="0"/>
                          <a:cs typeface="Tahoma" pitchFamily="34" charset="0"/>
                        </a:rPr>
                        <a:t>Consumo di alcol a rischio</a:t>
                      </a:r>
                      <a:r>
                        <a:rPr lang="it-IT" sz="1600" b="1" kern="1200" spc="-120" baseline="0" dirty="0">
                          <a:solidFill>
                            <a:srgbClr val="EDA242"/>
                          </a:solidFill>
                          <a:latin typeface="+mn-lt"/>
                          <a:ea typeface="+mn-ea"/>
                          <a:cs typeface="+mn-cs"/>
                        </a:rPr>
                        <a:t>*</a:t>
                      </a:r>
                    </a:p>
                    <a:p>
                      <a:r>
                        <a:rPr lang="it-IT" sz="1600" b="1" dirty="0">
                          <a:solidFill>
                            <a:schemeClr val="tx1">
                              <a:lumMod val="75000"/>
                              <a:lumOff val="25000"/>
                            </a:schemeClr>
                          </a:solidFill>
                          <a:latin typeface="Tahoma" pitchFamily="34" charset="0"/>
                          <a:ea typeface="Tahoma" pitchFamily="34" charset="0"/>
                          <a:cs typeface="Tahoma" pitchFamily="34" charset="0"/>
                        </a:rPr>
                        <a:t>(11 anni e più)</a:t>
                      </a:r>
                    </a:p>
                    <a:p>
                      <a:r>
                        <a:rPr lang="it-IT" sz="2000" b="1" kern="1200" dirty="0">
                          <a:solidFill>
                            <a:schemeClr val="tx1">
                              <a:lumMod val="75000"/>
                              <a:lumOff val="25000"/>
                            </a:schemeClr>
                          </a:solidFill>
                          <a:latin typeface="Tahoma" pitchFamily="34" charset="0"/>
                          <a:ea typeface="Tahoma" pitchFamily="34" charset="0"/>
                          <a:cs typeface="Tahoma" pitchFamily="34" charset="0"/>
                        </a:rPr>
                        <a:t>15,9% </a:t>
                      </a:r>
                      <a:r>
                        <a:rPr lang="it-IT" sz="1600" kern="1200" dirty="0">
                          <a:solidFill>
                            <a:schemeClr val="dk1"/>
                          </a:solidFill>
                          <a:latin typeface="Tahoma" pitchFamily="34" charset="0"/>
                          <a:ea typeface="Tahoma" pitchFamily="34" charset="0"/>
                          <a:cs typeface="Tahoma" pitchFamily="34" charset="0"/>
                        </a:rPr>
                        <a:t>(10,4% Consumo abituale ecc.</a:t>
                      </a:r>
                    </a:p>
                    <a:p>
                      <a:r>
                        <a:rPr lang="it-IT" sz="1600" kern="1200" dirty="0">
                          <a:solidFill>
                            <a:schemeClr val="dk1"/>
                          </a:solidFill>
                          <a:latin typeface="Tahoma" pitchFamily="34" charset="0"/>
                          <a:ea typeface="Tahoma" pitchFamily="34" charset="0"/>
                          <a:cs typeface="Tahoma" pitchFamily="34" charset="0"/>
                        </a:rPr>
                        <a:t>                  7,3% </a:t>
                      </a:r>
                      <a:r>
                        <a:rPr lang="it-IT" sz="1600" kern="1200" dirty="0" err="1">
                          <a:solidFill>
                            <a:schemeClr val="dk1"/>
                          </a:solidFill>
                          <a:latin typeface="Tahoma" pitchFamily="34" charset="0"/>
                          <a:ea typeface="Tahoma" pitchFamily="34" charset="0"/>
                          <a:cs typeface="Tahoma" pitchFamily="34" charset="0"/>
                        </a:rPr>
                        <a:t>Binge</a:t>
                      </a:r>
                      <a:r>
                        <a:rPr lang="it-IT" sz="1600" kern="1200" dirty="0">
                          <a:solidFill>
                            <a:schemeClr val="dk1"/>
                          </a:solidFill>
                          <a:latin typeface="Tahoma" pitchFamily="34" charset="0"/>
                          <a:ea typeface="Tahoma" pitchFamily="34" charset="0"/>
                          <a:cs typeface="Tahoma" pitchFamily="34" charset="0"/>
                        </a:rPr>
                        <a:t> </a:t>
                      </a:r>
                      <a:r>
                        <a:rPr lang="it-IT" sz="1600" kern="1200" dirty="0" err="1">
                          <a:solidFill>
                            <a:schemeClr val="dk1"/>
                          </a:solidFill>
                          <a:latin typeface="Tahoma" pitchFamily="34" charset="0"/>
                          <a:ea typeface="Tahoma" pitchFamily="34" charset="0"/>
                          <a:cs typeface="Tahoma" pitchFamily="34" charset="0"/>
                        </a:rPr>
                        <a:t>drinking</a:t>
                      </a:r>
                      <a:r>
                        <a:rPr lang="it-IT" sz="1600" kern="1200" dirty="0">
                          <a:solidFill>
                            <a:schemeClr val="dk1"/>
                          </a:solidFill>
                          <a:latin typeface="Tahoma" pitchFamily="34" charset="0"/>
                          <a:ea typeface="Tahoma" pitchFamily="34" charset="0"/>
                          <a:cs typeface="Tahoma"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66700" indent="-266700" algn="l" defTabSz="914400" rtl="0" eaLnBrk="1" latinLnBrk="0" hangingPunct="1">
                        <a:buClr>
                          <a:srgbClr val="CC0000"/>
                        </a:buClr>
                        <a:buSzPct val="120000"/>
                        <a:buFont typeface="Wingdings" pitchFamily="2" charset="2"/>
                        <a:buNone/>
                      </a:pPr>
                      <a:r>
                        <a:rPr lang="it-IT" sz="1400" b="1" kern="1200" dirty="0">
                          <a:solidFill>
                            <a:srgbClr val="9A0000"/>
                          </a:solidFill>
                          <a:latin typeface="Tahoma" pitchFamily="34" charset="0"/>
                          <a:ea typeface="Tahoma" pitchFamily="34" charset="0"/>
                          <a:cs typeface="Tahoma" pitchFamily="34" charset="0"/>
                        </a:rPr>
                        <a:t>Consumo abituale eccedentario:</a:t>
                      </a:r>
                    </a:p>
                    <a:p>
                      <a:pPr marL="266700" indent="-266700" algn="l" defTabSz="914400" rtl="0" eaLnBrk="1" latinLnBrk="0" hangingPunct="1">
                        <a:buClr>
                          <a:srgbClr val="CC0000"/>
                        </a:buClr>
                        <a:buSzPct val="120000"/>
                        <a:buFont typeface="Wingdings" pitchFamily="2" charset="2"/>
                        <a:buNone/>
                      </a:pPr>
                      <a:r>
                        <a:rPr lang="it-IT" sz="1400" b="1" kern="1200" dirty="0">
                          <a:solidFill>
                            <a:schemeClr val="tx1"/>
                          </a:solidFill>
                          <a:latin typeface="Tahoma" pitchFamily="34" charset="0"/>
                          <a:ea typeface="Tahoma" pitchFamily="34" charset="0"/>
                          <a:cs typeface="Tahoma" pitchFamily="34" charset="0"/>
                        </a:rPr>
                        <a:t>     - Più di 2 UA al giorno per gli uomini adulti;</a:t>
                      </a:r>
                    </a:p>
                    <a:p>
                      <a:pPr marL="266700" indent="-266700" algn="l" defTabSz="914400" rtl="0" eaLnBrk="1" latinLnBrk="0" hangingPunct="1">
                        <a:buClr>
                          <a:srgbClr val="CC0000"/>
                        </a:buClr>
                        <a:buSzPct val="120000"/>
                        <a:buFont typeface="Wingdings" pitchFamily="2" charset="2"/>
                        <a:buNone/>
                      </a:pPr>
                      <a:r>
                        <a:rPr lang="it-IT" sz="1400" b="1" kern="1200" dirty="0">
                          <a:solidFill>
                            <a:schemeClr val="tx1"/>
                          </a:solidFill>
                          <a:latin typeface="Tahoma" pitchFamily="34" charset="0"/>
                          <a:ea typeface="Tahoma" pitchFamily="34" charset="0"/>
                          <a:cs typeface="Tahoma" pitchFamily="34" charset="0"/>
                        </a:rPr>
                        <a:t>     - Più di 1 UA al giorno per le donne adulte;</a:t>
                      </a:r>
                    </a:p>
                    <a:p>
                      <a:pPr marL="266700" indent="-266700" algn="l" defTabSz="914400" rtl="0" eaLnBrk="1" latinLnBrk="0" hangingPunct="1">
                        <a:buClr>
                          <a:srgbClr val="CC0000"/>
                        </a:buClr>
                        <a:buSzPct val="120000"/>
                        <a:buFont typeface="Wingdings" pitchFamily="2" charset="2"/>
                        <a:buNone/>
                      </a:pPr>
                      <a:r>
                        <a:rPr lang="it-IT" sz="1400" b="1" kern="1200" dirty="0">
                          <a:solidFill>
                            <a:schemeClr val="tx1"/>
                          </a:solidFill>
                          <a:latin typeface="Tahoma" pitchFamily="34" charset="0"/>
                          <a:ea typeface="Tahoma" pitchFamily="34" charset="0"/>
                          <a:cs typeface="Tahoma" pitchFamily="34" charset="0"/>
                        </a:rPr>
                        <a:t>     - Più di 1 UA al giorno per gli anziani di 65 anni e più;</a:t>
                      </a:r>
                    </a:p>
                    <a:p>
                      <a:pPr marL="266700" indent="-266700" algn="l" defTabSz="914400" rtl="0" eaLnBrk="1" latinLnBrk="0" hangingPunct="1">
                        <a:buClr>
                          <a:srgbClr val="CC0000"/>
                        </a:buClr>
                        <a:buSzPct val="120000"/>
                        <a:buFont typeface="Wingdings" pitchFamily="2" charset="2"/>
                        <a:buNone/>
                      </a:pPr>
                      <a:r>
                        <a:rPr lang="it-IT" sz="1400" b="1" kern="1200" dirty="0">
                          <a:solidFill>
                            <a:schemeClr val="tx1"/>
                          </a:solidFill>
                          <a:latin typeface="Tahoma" pitchFamily="34" charset="0"/>
                          <a:ea typeface="Tahoma" pitchFamily="34" charset="0"/>
                          <a:cs typeface="Tahoma" pitchFamily="34" charset="0"/>
                        </a:rPr>
                        <a:t>     - il consumo di almeno una bevanda alcolica nell’anno per i &lt; di18 anni;</a:t>
                      </a:r>
                    </a:p>
                    <a:p>
                      <a:pPr marL="266700" indent="-266700" algn="l" defTabSz="914400" rtl="0" eaLnBrk="1" latinLnBrk="0" hangingPunct="1">
                        <a:buClr>
                          <a:srgbClr val="CC0000"/>
                        </a:buClr>
                        <a:buSzPct val="120000"/>
                        <a:buFont typeface="Wingdings" pitchFamily="2" charset="2"/>
                        <a:buNone/>
                      </a:pPr>
                      <a:endParaRPr lang="it-IT" sz="300" b="1" kern="1200" dirty="0">
                        <a:solidFill>
                          <a:schemeClr val="tx1"/>
                        </a:solidFill>
                        <a:latin typeface="Tahoma" pitchFamily="34" charset="0"/>
                        <a:ea typeface="Tahoma" pitchFamily="34" charset="0"/>
                        <a:cs typeface="Tahoma" pitchFamily="34" charset="0"/>
                      </a:endParaRPr>
                    </a:p>
                    <a:p>
                      <a:pPr marL="266700" indent="-266700" algn="l" defTabSz="914400" rtl="0" eaLnBrk="1" latinLnBrk="0" hangingPunct="1">
                        <a:buClr>
                          <a:srgbClr val="CC0000"/>
                        </a:buClr>
                        <a:buSzPct val="120000"/>
                        <a:buFont typeface="Wingdings" pitchFamily="2" charset="2"/>
                        <a:buNone/>
                      </a:pPr>
                      <a:r>
                        <a:rPr lang="it-IT" sz="1400" b="1" kern="1200" dirty="0" err="1">
                          <a:solidFill>
                            <a:srgbClr val="9A0000"/>
                          </a:solidFill>
                          <a:latin typeface="Tahoma" pitchFamily="34" charset="0"/>
                          <a:ea typeface="Tahoma" pitchFamily="34" charset="0"/>
                          <a:cs typeface="Tahoma" pitchFamily="34" charset="0"/>
                        </a:rPr>
                        <a:t>Binge</a:t>
                      </a:r>
                      <a:r>
                        <a:rPr lang="it-IT" sz="1400" b="1" kern="1200" dirty="0">
                          <a:solidFill>
                            <a:srgbClr val="9A0000"/>
                          </a:solidFill>
                          <a:latin typeface="Tahoma" pitchFamily="34" charset="0"/>
                          <a:ea typeface="Tahoma" pitchFamily="34" charset="0"/>
                          <a:cs typeface="Tahoma" pitchFamily="34" charset="0"/>
                        </a:rPr>
                        <a:t> </a:t>
                      </a:r>
                      <a:r>
                        <a:rPr lang="it-IT" sz="1400" b="1" kern="1200" dirty="0" err="1">
                          <a:solidFill>
                            <a:srgbClr val="9A0000"/>
                          </a:solidFill>
                          <a:latin typeface="Tahoma" pitchFamily="34" charset="0"/>
                          <a:ea typeface="Tahoma" pitchFamily="34" charset="0"/>
                          <a:cs typeface="Tahoma" pitchFamily="34" charset="0"/>
                        </a:rPr>
                        <a:t>drinking</a:t>
                      </a:r>
                      <a:r>
                        <a:rPr lang="it-IT" sz="1400" b="1" kern="1200" dirty="0">
                          <a:solidFill>
                            <a:srgbClr val="9A0000"/>
                          </a:solidFill>
                          <a:latin typeface="Tahoma" pitchFamily="34" charset="0"/>
                          <a:ea typeface="Tahoma" pitchFamily="34" charset="0"/>
                          <a:cs typeface="Tahoma" pitchFamily="34" charset="0"/>
                        </a:rPr>
                        <a:t> (6,3%)</a:t>
                      </a:r>
                    </a:p>
                    <a:p>
                      <a:pPr marL="87313" indent="3175">
                        <a:buClr>
                          <a:srgbClr val="CC0000"/>
                        </a:buClr>
                        <a:buSzPct val="120000"/>
                        <a:buNone/>
                      </a:pPr>
                      <a:r>
                        <a:rPr lang="it-IT" sz="1400" kern="1200" dirty="0">
                          <a:solidFill>
                            <a:schemeClr val="dk1"/>
                          </a:solidFill>
                          <a:latin typeface="Tahoma" pitchFamily="34" charset="0"/>
                          <a:ea typeface="Tahoma" pitchFamily="34" charset="0"/>
                          <a:cs typeface="Tahoma" pitchFamily="34" charset="0"/>
                        </a:rPr>
                        <a:t>Consumo di oltre 6 UA in un’unica occasione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5" name="Titolo 1">
            <a:extLst>
              <a:ext uri="{FF2B5EF4-FFF2-40B4-BE49-F238E27FC236}">
                <a16:creationId xmlns:a16="http://schemas.microsoft.com/office/drawing/2014/main" xmlns="" id="{BC0B897C-ABC1-4ABC-95F4-0951DEF94E1A}"/>
              </a:ext>
            </a:extLst>
          </p:cNvPr>
          <p:cNvSpPr txBox="1">
            <a:spLocks/>
          </p:cNvSpPr>
          <p:nvPr/>
        </p:nvSpPr>
        <p:spPr>
          <a:xfrm>
            <a:off x="56272" y="6390620"/>
            <a:ext cx="8176940" cy="560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3200" b="1" kern="1200" spc="-120" baseline="0" dirty="0">
                <a:solidFill>
                  <a:srgbClr val="EDA242"/>
                </a:solidFill>
                <a:latin typeface="+mj-lt"/>
                <a:ea typeface="+mj-ea"/>
                <a:cs typeface="+mj-cs"/>
              </a:defRPr>
            </a:lvl1pPr>
          </a:lstStyle>
          <a:p>
            <a:r>
              <a:rPr lang="it-IT" sz="1200" dirty="0"/>
              <a:t>*   Fonte dei dati: Indagine Aspetti della vita quotidiana 2016</a:t>
            </a:r>
          </a:p>
          <a:p>
            <a:r>
              <a:rPr lang="it-IT" sz="1200" dirty="0"/>
              <a:t>** Fonte  dei dati: OKKIO  alla  salute 2016</a:t>
            </a:r>
          </a:p>
        </p:txBody>
      </p:sp>
    </p:spTree>
    <p:extLst>
      <p:ext uri="{BB962C8B-B14F-4D97-AF65-F5344CB8AC3E}">
        <p14:creationId xmlns:p14="http://schemas.microsoft.com/office/powerpoint/2010/main" val="3545967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78327A8C-15F1-4FF4-B7A2-6268CA9F105A}"/>
              </a:ext>
            </a:extLst>
          </p:cNvPr>
          <p:cNvSpPr txBox="1">
            <a:spLocks/>
          </p:cNvSpPr>
          <p:nvPr/>
        </p:nvSpPr>
        <p:spPr>
          <a:xfrm>
            <a:off x="108521" y="85802"/>
            <a:ext cx="10949229" cy="467999"/>
          </a:xfrm>
          <a:prstGeom prst="rect">
            <a:avLst/>
          </a:prstGeom>
        </p:spPr>
        <p:txBody>
          <a:bodyPr vert="horz" lIns="54000" tIns="45720" rIns="54000" bIns="45720" rtlCol="0" anchor="ctr">
            <a:noAutofit/>
          </a:bodyPr>
          <a:lstStyle>
            <a:lvl1pPr algn="l" defTabSz="914400" rtl="0" eaLnBrk="1" latinLnBrk="0" hangingPunct="1">
              <a:lnSpc>
                <a:spcPct val="90000"/>
              </a:lnSpc>
              <a:spcBef>
                <a:spcPct val="0"/>
              </a:spcBef>
              <a:buNone/>
              <a:defRPr lang="it-IT" sz="3200" b="1" kern="1200" spc="-120" baseline="0">
                <a:solidFill>
                  <a:srgbClr val="EDA242"/>
                </a:solidFill>
                <a:latin typeface="+mj-lt"/>
                <a:ea typeface="+mj-ea"/>
                <a:cs typeface="+mj-cs"/>
              </a:defRPr>
            </a:lvl1pPr>
          </a:lstStyle>
          <a:p>
            <a:pPr>
              <a:tabLst>
                <a:tab pos="5467350" algn="l"/>
              </a:tabLst>
            </a:pPr>
            <a:r>
              <a:rPr lang="it-IT" altLang="it-IT" sz="3000" dirty="0"/>
              <a:t>Consumo di alcol a rischio e gruppo sociale di appartenenza*</a:t>
            </a:r>
            <a:endParaRPr lang="it-IT" sz="3000" dirty="0"/>
          </a:p>
        </p:txBody>
      </p:sp>
      <p:sp>
        <p:nvSpPr>
          <p:cNvPr id="6" name="Rettangolo 5">
            <a:extLst>
              <a:ext uri="{FF2B5EF4-FFF2-40B4-BE49-F238E27FC236}">
                <a16:creationId xmlns:a16="http://schemas.microsoft.com/office/drawing/2014/main" xmlns="" id="{43DF51AE-715E-4B31-A3E3-F8C8F7F25945}"/>
              </a:ext>
            </a:extLst>
          </p:cNvPr>
          <p:cNvSpPr/>
          <p:nvPr/>
        </p:nvSpPr>
        <p:spPr>
          <a:xfrm>
            <a:off x="108521" y="6563204"/>
            <a:ext cx="11226193" cy="261610"/>
          </a:xfrm>
          <a:prstGeom prst="rect">
            <a:avLst/>
          </a:prstGeom>
        </p:spPr>
        <p:txBody>
          <a:bodyPr wrap="square">
            <a:spAutoFit/>
          </a:bodyPr>
          <a:lstStyle/>
          <a:p>
            <a:r>
              <a:rPr lang="it-IT" sz="1100" dirty="0">
                <a:latin typeface="Times New Roman" panose="02020603050405020304" pitchFamily="18" charset="0"/>
                <a:ea typeface="Times New Roman" panose="02020603050405020304" pitchFamily="18" charset="0"/>
              </a:rPr>
              <a:t>(*) Si fa riferimento alla classificazione per gruppi sociali adottata dall’ISTAT in occasione del Rapporto annuale 2017.</a:t>
            </a:r>
            <a:endParaRPr lang="it-IT" sz="1100" dirty="0"/>
          </a:p>
        </p:txBody>
      </p:sp>
      <p:sp>
        <p:nvSpPr>
          <p:cNvPr id="7" name="CasellaDiTesto 6">
            <a:extLst>
              <a:ext uri="{FF2B5EF4-FFF2-40B4-BE49-F238E27FC236}">
                <a16:creationId xmlns:a16="http://schemas.microsoft.com/office/drawing/2014/main" xmlns="" id="{D8BA577E-C275-4EAD-8945-E4E4C840814F}"/>
              </a:ext>
            </a:extLst>
          </p:cNvPr>
          <p:cNvSpPr txBox="1"/>
          <p:nvPr/>
        </p:nvSpPr>
        <p:spPr>
          <a:xfrm>
            <a:off x="232229" y="6318328"/>
            <a:ext cx="4238889" cy="246221"/>
          </a:xfrm>
          <a:prstGeom prst="rect">
            <a:avLst/>
          </a:prstGeom>
          <a:noFill/>
          <a:ln w="9525">
            <a:noFill/>
            <a:miter lim="800000"/>
            <a:headEnd/>
            <a:tailEnd/>
          </a:ln>
        </p:spPr>
        <p:txBody>
          <a:bodyPr wrap="square">
            <a:spAutoFit/>
          </a:bodyPr>
          <a:lstStyle>
            <a:defPPr>
              <a:defRPr lang="it-IT"/>
            </a:defPPr>
            <a:lvl1pPr>
              <a:defRPr sz="1000" b="1"/>
            </a:lvl1pPr>
          </a:lstStyle>
          <a:p>
            <a:r>
              <a:rPr lang="it-IT" dirty="0"/>
              <a:t>Fonte: Istat, RAPPORTO ANNUALE 2017</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230" y="3689131"/>
            <a:ext cx="7644710" cy="2630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32230" y="1030132"/>
            <a:ext cx="7644710" cy="2631567"/>
          </a:xfrm>
          <a:prstGeom prst="rect">
            <a:avLst/>
          </a:prstGeom>
          <a:solidFill>
            <a:srgbClr val="FFFFFF"/>
          </a:solidFill>
          <a:ln>
            <a:noFill/>
          </a:ln>
          <a:effectLst/>
          <a:extLst/>
        </p:spPr>
      </p:pic>
      <p:sp>
        <p:nvSpPr>
          <p:cNvPr id="3" name="Rettangolo 2"/>
          <p:cNvSpPr/>
          <p:nvPr/>
        </p:nvSpPr>
        <p:spPr>
          <a:xfrm>
            <a:off x="7973568" y="1315310"/>
            <a:ext cx="3922776" cy="1969770"/>
          </a:xfrm>
          <a:prstGeom prst="rect">
            <a:avLst/>
          </a:prstGeom>
          <a:solidFill>
            <a:srgbClr val="F7F2B1"/>
          </a:solidFill>
          <a:ln>
            <a:solidFill>
              <a:schemeClr val="accent1"/>
            </a:solidFill>
          </a:ln>
        </p:spPr>
        <p:txBody>
          <a:bodyPr wrap="square">
            <a:spAutoFit/>
          </a:bodyPr>
          <a:lstStyle/>
          <a:p>
            <a:pPr algn="just"/>
            <a:r>
              <a:rPr lang="it-IT" sz="1700" dirty="0"/>
              <a:t>Gli individui appartenenti al gruppo delle </a:t>
            </a:r>
            <a:r>
              <a:rPr lang="it-IT" sz="1700" dirty="0">
                <a:solidFill>
                  <a:srgbClr val="FF0000"/>
                </a:solidFill>
              </a:rPr>
              <a:t>pensioni d’argento </a:t>
            </a:r>
            <a:r>
              <a:rPr lang="it-IT" sz="1700" dirty="0"/>
              <a:t>e della </a:t>
            </a:r>
            <a:r>
              <a:rPr lang="it-IT" sz="1700" dirty="0">
                <a:solidFill>
                  <a:srgbClr val="FF0000"/>
                </a:solidFill>
              </a:rPr>
              <a:t>classe dirigente</a:t>
            </a:r>
            <a:r>
              <a:rPr lang="it-IT" sz="1700" dirty="0"/>
              <a:t> si caratterizzano per </a:t>
            </a:r>
            <a:r>
              <a:rPr lang="it-IT" sz="1700" dirty="0">
                <a:solidFill>
                  <a:srgbClr val="FF0000"/>
                </a:solidFill>
              </a:rPr>
              <a:t>consumi elevati</a:t>
            </a:r>
            <a:r>
              <a:rPr lang="it-IT" sz="1700" dirty="0"/>
              <a:t> </a:t>
            </a:r>
            <a:r>
              <a:rPr lang="it-IT" sz="1700" u="sng" dirty="0"/>
              <a:t>anche di tipo meno tradizionale </a:t>
            </a:r>
            <a:r>
              <a:rPr lang="it-IT" sz="1700" dirty="0"/>
              <a:t>come il consumo fuori pasto o il </a:t>
            </a:r>
            <a:r>
              <a:rPr lang="it-IT" sz="1700" dirty="0" err="1"/>
              <a:t>binge</a:t>
            </a:r>
            <a:r>
              <a:rPr lang="it-IT" sz="1700" dirty="0"/>
              <a:t> </a:t>
            </a:r>
            <a:r>
              <a:rPr lang="it-IT" sz="1700" dirty="0" err="1"/>
              <a:t>drinking</a:t>
            </a:r>
            <a:r>
              <a:rPr lang="it-IT" sz="1700" dirty="0"/>
              <a:t>, che </a:t>
            </a:r>
            <a:r>
              <a:rPr lang="it-IT" sz="1700" dirty="0">
                <a:solidFill>
                  <a:srgbClr val="FF0000"/>
                </a:solidFill>
              </a:rPr>
              <a:t>spesso coincide con aperitivi, happy hour o dopocena</a:t>
            </a:r>
            <a:r>
              <a:rPr lang="it-IT" sz="1700" dirty="0"/>
              <a:t>.</a:t>
            </a:r>
          </a:p>
        </p:txBody>
      </p:sp>
      <p:sp>
        <p:nvSpPr>
          <p:cNvPr id="5" name="Rettangolo 4"/>
          <p:cNvSpPr/>
          <p:nvPr/>
        </p:nvSpPr>
        <p:spPr>
          <a:xfrm>
            <a:off x="8010144" y="3689131"/>
            <a:ext cx="3963924" cy="1400383"/>
          </a:xfrm>
          <a:prstGeom prst="rect">
            <a:avLst/>
          </a:prstGeom>
          <a:solidFill>
            <a:srgbClr val="C0F1F4">
              <a:alpha val="22000"/>
            </a:srgbClr>
          </a:solidFill>
          <a:ln>
            <a:solidFill>
              <a:schemeClr val="accent1"/>
            </a:solidFill>
          </a:ln>
        </p:spPr>
        <p:txBody>
          <a:bodyPr wrap="square">
            <a:spAutoFit/>
          </a:bodyPr>
          <a:lstStyle/>
          <a:p>
            <a:pPr algn="just"/>
            <a:r>
              <a:rPr lang="it-IT" sz="1700" dirty="0">
                <a:solidFill>
                  <a:srgbClr val="008000"/>
                </a:solidFill>
              </a:rPr>
              <a:t>Livelli bassi </a:t>
            </a:r>
            <a:r>
              <a:rPr lang="it-IT" sz="1700" dirty="0"/>
              <a:t>nelle graduatorie dei consumi si trovano per gli appartenenti al </a:t>
            </a:r>
            <a:r>
              <a:rPr lang="it-IT" sz="1700" dirty="0">
                <a:solidFill>
                  <a:srgbClr val="008000"/>
                </a:solidFill>
              </a:rPr>
              <a:t>gruppo anziane sole e giovani disoccupati </a:t>
            </a:r>
            <a:r>
              <a:rPr lang="it-IT" sz="1700" dirty="0"/>
              <a:t>e dei </a:t>
            </a:r>
            <a:r>
              <a:rPr lang="it-IT" sz="1700" dirty="0">
                <a:solidFill>
                  <a:srgbClr val="008000"/>
                </a:solidFill>
              </a:rPr>
              <a:t>gruppi di famiglie a basso reddito</a:t>
            </a:r>
            <a:r>
              <a:rPr lang="it-IT" sz="1700" dirty="0"/>
              <a:t>.</a:t>
            </a:r>
          </a:p>
        </p:txBody>
      </p:sp>
      <p:sp>
        <p:nvSpPr>
          <p:cNvPr id="8" name="Rettangolo 7"/>
          <p:cNvSpPr/>
          <p:nvPr/>
        </p:nvSpPr>
        <p:spPr>
          <a:xfrm>
            <a:off x="232228" y="645858"/>
            <a:ext cx="7644711" cy="338554"/>
          </a:xfrm>
          <a:prstGeom prst="rect">
            <a:avLst/>
          </a:prstGeom>
          <a:solidFill>
            <a:schemeClr val="bg1">
              <a:lumMod val="85000"/>
            </a:schemeClr>
          </a:solidFill>
          <a:ln>
            <a:solidFill>
              <a:srgbClr val="C00000"/>
            </a:solidFill>
          </a:ln>
        </p:spPr>
        <p:txBody>
          <a:bodyPr wrap="square">
            <a:spAutoFit/>
          </a:bodyPr>
          <a:lstStyle/>
          <a:p>
            <a:r>
              <a:rPr lang="it-IT" sz="1600" b="1" spc="-120" dirty="0">
                <a:solidFill>
                  <a:srgbClr val="C00000"/>
                </a:solidFill>
                <a:latin typeface="+mj-lt"/>
                <a:ea typeface="+mj-ea"/>
                <a:cs typeface="+mj-cs"/>
              </a:rPr>
              <a:t>Indicatori sul consumo di alcol per gruppo sociale di appartenenza – Anni 2008 e 2016</a:t>
            </a:r>
          </a:p>
        </p:txBody>
      </p:sp>
    </p:spTree>
    <p:extLst>
      <p:ext uri="{BB962C8B-B14F-4D97-AF65-F5344CB8AC3E}">
        <p14:creationId xmlns:p14="http://schemas.microsoft.com/office/powerpoint/2010/main" val="238008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91545" y="86056"/>
            <a:ext cx="8352927" cy="318609"/>
          </a:xfrm>
          <a:prstGeom prst="rect">
            <a:avLst/>
          </a:prstGeom>
          <a:noFill/>
          <a:ln w="9525">
            <a:noFill/>
            <a:miter lim="800000"/>
            <a:headEnd/>
            <a:tailEnd/>
          </a:ln>
        </p:spPr>
        <p:txBody>
          <a:bodyPr lIns="54000" rIns="54000" anchor="ctr"/>
          <a:lstStyle/>
          <a:p>
            <a:pPr algn="ctr">
              <a:defRPr/>
            </a:pPr>
            <a:r>
              <a:rPr lang="it-IT" b="1" dirty="0">
                <a:solidFill>
                  <a:schemeClr val="bg1"/>
                </a:solidFill>
                <a:latin typeface="+mj-lt"/>
              </a:rPr>
              <a:t>Diseguaglianze sociali e differenze di genere negli stili di vita </a:t>
            </a:r>
          </a:p>
        </p:txBody>
      </p:sp>
      <p:graphicFrame>
        <p:nvGraphicFramePr>
          <p:cNvPr id="2" name="Tabella 1"/>
          <p:cNvGraphicFramePr>
            <a:graphicFrameLocks noGrp="1"/>
          </p:cNvGraphicFramePr>
          <p:nvPr>
            <p:extLst>
              <p:ext uri="{D42A27DB-BD31-4B8C-83A1-F6EECF244321}">
                <p14:modId xmlns:p14="http://schemas.microsoft.com/office/powerpoint/2010/main" val="1500935826"/>
              </p:ext>
            </p:extLst>
          </p:nvPr>
        </p:nvGraphicFramePr>
        <p:xfrm>
          <a:off x="150642" y="652336"/>
          <a:ext cx="11978639" cy="5012552"/>
        </p:xfrm>
        <a:graphic>
          <a:graphicData uri="http://schemas.openxmlformats.org/drawingml/2006/table">
            <a:tbl>
              <a:tblPr/>
              <a:tblGrid>
                <a:gridCol w="2813663">
                  <a:extLst>
                    <a:ext uri="{9D8B030D-6E8A-4147-A177-3AD203B41FA5}">
                      <a16:colId xmlns:a16="http://schemas.microsoft.com/office/drawing/2014/main" xmlns="" val="20000"/>
                    </a:ext>
                  </a:extLst>
                </a:gridCol>
                <a:gridCol w="2317476">
                  <a:extLst>
                    <a:ext uri="{9D8B030D-6E8A-4147-A177-3AD203B41FA5}">
                      <a16:colId xmlns:a16="http://schemas.microsoft.com/office/drawing/2014/main" xmlns="" val="20001"/>
                    </a:ext>
                  </a:extLst>
                </a:gridCol>
                <a:gridCol w="2335723">
                  <a:extLst>
                    <a:ext uri="{9D8B030D-6E8A-4147-A177-3AD203B41FA5}">
                      <a16:colId xmlns:a16="http://schemas.microsoft.com/office/drawing/2014/main" xmlns="" val="20002"/>
                    </a:ext>
                  </a:extLst>
                </a:gridCol>
                <a:gridCol w="2335723">
                  <a:extLst>
                    <a:ext uri="{9D8B030D-6E8A-4147-A177-3AD203B41FA5}">
                      <a16:colId xmlns:a16="http://schemas.microsoft.com/office/drawing/2014/main" xmlns="" val="20003"/>
                    </a:ext>
                  </a:extLst>
                </a:gridCol>
                <a:gridCol w="2176054">
                  <a:extLst>
                    <a:ext uri="{9D8B030D-6E8A-4147-A177-3AD203B41FA5}">
                      <a16:colId xmlns:a16="http://schemas.microsoft.com/office/drawing/2014/main" xmlns="" val="20004"/>
                    </a:ext>
                  </a:extLst>
                </a:gridCol>
              </a:tblGrid>
              <a:tr h="775679">
                <a:tc>
                  <a:txBody>
                    <a:bodyPr/>
                    <a:lstStyle/>
                    <a:p>
                      <a:pPr algn="ctr" fontAlgn="b"/>
                      <a:r>
                        <a:rPr lang="it-IT" sz="1600" b="1" i="0" u="none" strike="noStrike" dirty="0">
                          <a:solidFill>
                            <a:srgbClr val="000000"/>
                          </a:solidFill>
                          <a:effectLst/>
                          <a:latin typeface="Tahoma" pitchFamily="34" charset="0"/>
                          <a:ea typeface="Tahoma" pitchFamily="34" charset="0"/>
                          <a:cs typeface="Tahoma" pitchFamily="34" charset="0"/>
                        </a:rPr>
                        <a:t>POPOLAZIONE</a:t>
                      </a:r>
                      <a:r>
                        <a:rPr lang="it-IT" sz="1600" b="1" i="0" u="none" strike="noStrike" baseline="0" dirty="0">
                          <a:solidFill>
                            <a:srgbClr val="000000"/>
                          </a:solidFill>
                          <a:effectLst/>
                          <a:latin typeface="Tahoma" pitchFamily="34" charset="0"/>
                          <a:ea typeface="Tahoma" pitchFamily="34" charset="0"/>
                          <a:cs typeface="Tahoma" pitchFamily="34" charset="0"/>
                        </a:rPr>
                        <a:t> ADULTA</a:t>
                      </a:r>
                      <a:endParaRPr lang="it-IT" sz="1600" b="1" i="0" u="none" strike="noStrike" dirty="0">
                        <a:solidFill>
                          <a:srgbClr val="000000"/>
                        </a:solidFill>
                        <a:effectLst/>
                        <a:latin typeface="Tahoma" pitchFamily="34" charset="0"/>
                        <a:ea typeface="Tahoma" pitchFamily="34" charset="0"/>
                        <a:cs typeface="Tahoma" pitchFamily="34" charset="0"/>
                      </a:endParaRPr>
                    </a:p>
                  </a:txBody>
                  <a:tcPr marL="9077" marR="9077" marT="9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800" b="1" i="0" u="none" strike="noStrike" dirty="0">
                          <a:solidFill>
                            <a:srgbClr val="000000"/>
                          </a:solidFill>
                          <a:effectLst/>
                          <a:latin typeface="Arial"/>
                        </a:rPr>
                        <a:t>Fumatore </a:t>
                      </a:r>
                      <a:r>
                        <a:rPr lang="it-IT" sz="1600" b="1" i="0" u="none" strike="noStrike" dirty="0">
                          <a:solidFill>
                            <a:srgbClr val="000000"/>
                          </a:solidFill>
                          <a:effectLst/>
                          <a:latin typeface="Arial"/>
                        </a:rPr>
                        <a:t/>
                      </a:r>
                      <a:br>
                        <a:rPr lang="it-IT" sz="1600" b="1" i="0" u="none" strike="noStrike" dirty="0">
                          <a:solidFill>
                            <a:srgbClr val="000000"/>
                          </a:solidFill>
                          <a:effectLst/>
                          <a:latin typeface="Arial"/>
                        </a:rPr>
                      </a:br>
                      <a:r>
                        <a:rPr lang="it-IT" sz="1600" b="0" i="0" u="none" strike="noStrike" dirty="0">
                          <a:solidFill>
                            <a:srgbClr val="000000"/>
                          </a:solidFill>
                          <a:effectLst/>
                          <a:latin typeface="Arial"/>
                        </a:rPr>
                        <a:t>(25 anni e più)</a:t>
                      </a:r>
                      <a:endParaRPr lang="it-IT" sz="1600" b="1" i="0" u="none" strike="noStrike" dirty="0">
                        <a:solidFill>
                          <a:srgbClr val="000000"/>
                        </a:solidFill>
                        <a:effectLst/>
                        <a:latin typeface="Arial"/>
                      </a:endParaRPr>
                    </a:p>
                  </a:txBody>
                  <a:tcPr marL="9077" marR="9077" marT="9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b"/>
                      <a:r>
                        <a:rPr lang="it-IT" sz="1800" b="1" i="0" u="none" strike="noStrike" dirty="0">
                          <a:solidFill>
                            <a:srgbClr val="000000"/>
                          </a:solidFill>
                          <a:effectLst/>
                          <a:latin typeface="Arial"/>
                        </a:rPr>
                        <a:t>Eccesso di peso</a:t>
                      </a:r>
                      <a:r>
                        <a:rPr lang="it-IT" sz="1600" b="1" i="0" u="none" strike="noStrike" dirty="0">
                          <a:solidFill>
                            <a:srgbClr val="000000"/>
                          </a:solidFill>
                          <a:effectLst/>
                          <a:latin typeface="Arial"/>
                        </a:rPr>
                        <a:t/>
                      </a:r>
                      <a:br>
                        <a:rPr lang="it-IT" sz="1600" b="1" i="0" u="none" strike="noStrike" dirty="0">
                          <a:solidFill>
                            <a:srgbClr val="000000"/>
                          </a:solidFill>
                          <a:effectLst/>
                          <a:latin typeface="Arial"/>
                        </a:rPr>
                      </a:br>
                      <a:r>
                        <a:rPr lang="it-IT" sz="1600" b="0" i="0" u="none" strike="noStrike" dirty="0">
                          <a:solidFill>
                            <a:srgbClr val="000000"/>
                          </a:solidFill>
                          <a:effectLst/>
                          <a:latin typeface="Arial"/>
                        </a:rPr>
                        <a:t>(25 anni e più)</a:t>
                      </a:r>
                      <a:endParaRPr lang="it-IT" sz="1600" b="1" i="0" u="none" strike="noStrike" dirty="0">
                        <a:solidFill>
                          <a:srgbClr val="000000"/>
                        </a:solidFill>
                        <a:effectLst/>
                        <a:latin typeface="Arial"/>
                      </a:endParaRPr>
                    </a:p>
                  </a:txBody>
                  <a:tcPr marL="9077" marR="9077" marT="9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it-IT" sz="1800" b="1" i="0" u="none" strike="noStrike" dirty="0">
                          <a:solidFill>
                            <a:srgbClr val="000000"/>
                          </a:solidFill>
                          <a:effectLst/>
                          <a:latin typeface="Arial"/>
                        </a:rPr>
                        <a:t>Sedentari</a:t>
                      </a:r>
                      <a:r>
                        <a:rPr lang="it-IT" sz="1600" b="1" i="0" u="none" strike="noStrike" dirty="0">
                          <a:solidFill>
                            <a:srgbClr val="000000"/>
                          </a:solidFill>
                          <a:effectLst/>
                          <a:latin typeface="Arial"/>
                        </a:rPr>
                        <a:t/>
                      </a:r>
                      <a:br>
                        <a:rPr lang="it-IT" sz="1600" b="1" i="0" u="none" strike="noStrike" dirty="0">
                          <a:solidFill>
                            <a:srgbClr val="000000"/>
                          </a:solidFill>
                          <a:effectLst/>
                          <a:latin typeface="Arial"/>
                        </a:rPr>
                      </a:br>
                      <a:r>
                        <a:rPr lang="it-IT" sz="1600" b="0" i="0" u="none" strike="noStrike" dirty="0">
                          <a:solidFill>
                            <a:srgbClr val="000000"/>
                          </a:solidFill>
                          <a:effectLst/>
                          <a:latin typeface="Arial"/>
                        </a:rPr>
                        <a:t>(25 anni e più)</a:t>
                      </a:r>
                      <a:endParaRPr lang="it-IT" sz="1600" b="1" i="0" u="none" strike="noStrike" dirty="0">
                        <a:solidFill>
                          <a:srgbClr val="000000"/>
                        </a:solidFill>
                        <a:effectLst/>
                        <a:latin typeface="Arial"/>
                      </a:endParaRPr>
                    </a:p>
                  </a:txBody>
                  <a:tcPr marL="9077" marR="9077" marT="9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fontAlgn="b"/>
                      <a:r>
                        <a:rPr lang="it-IT" sz="1800" b="1" i="0" u="none" strike="noStrike" dirty="0">
                          <a:solidFill>
                            <a:srgbClr val="000000"/>
                          </a:solidFill>
                          <a:effectLst/>
                          <a:latin typeface="Arial"/>
                        </a:rPr>
                        <a:t>Alcol – consumo</a:t>
                      </a:r>
                      <a:r>
                        <a:rPr lang="it-IT" sz="1800" b="1" i="0" u="none" strike="noStrike" baseline="0" dirty="0">
                          <a:solidFill>
                            <a:srgbClr val="000000"/>
                          </a:solidFill>
                          <a:effectLst/>
                          <a:latin typeface="Arial"/>
                        </a:rPr>
                        <a:t> a rischio</a:t>
                      </a:r>
                      <a:r>
                        <a:rPr lang="it-IT" sz="1600" b="1" i="0" u="none" strike="noStrike" dirty="0">
                          <a:solidFill>
                            <a:srgbClr val="000000"/>
                          </a:solidFill>
                          <a:effectLst/>
                          <a:latin typeface="Arial"/>
                        </a:rPr>
                        <a:t/>
                      </a:r>
                      <a:br>
                        <a:rPr lang="it-IT" sz="1600" b="1" i="0" u="none" strike="noStrike" dirty="0">
                          <a:solidFill>
                            <a:srgbClr val="000000"/>
                          </a:solidFill>
                          <a:effectLst/>
                          <a:latin typeface="Arial"/>
                        </a:rPr>
                      </a:br>
                      <a:r>
                        <a:rPr lang="it-IT" sz="1600" b="0" i="0" u="none" strike="noStrike" dirty="0">
                          <a:solidFill>
                            <a:srgbClr val="000000"/>
                          </a:solidFill>
                          <a:effectLst/>
                          <a:latin typeface="Arial"/>
                        </a:rPr>
                        <a:t>(25 anni e più)</a:t>
                      </a:r>
                      <a:endParaRPr lang="it-IT" sz="1600" b="1" i="0" u="none" strike="noStrike" dirty="0">
                        <a:solidFill>
                          <a:srgbClr val="000000"/>
                        </a:solidFill>
                        <a:effectLst/>
                        <a:latin typeface="Arial"/>
                      </a:endParaRPr>
                    </a:p>
                  </a:txBody>
                  <a:tcPr marL="9077" marR="9077" marT="9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66"/>
                    </a:solidFill>
                  </a:tcPr>
                </a:tc>
                <a:extLst>
                  <a:ext uri="{0D108BD9-81ED-4DB2-BD59-A6C34878D82A}">
                    <a16:rowId xmlns:a16="http://schemas.microsoft.com/office/drawing/2014/main" xmlns="" val="10000"/>
                  </a:ext>
                </a:extLst>
              </a:tr>
              <a:tr h="281627">
                <a:tc>
                  <a:txBody>
                    <a:bodyPr/>
                    <a:lstStyle/>
                    <a:p>
                      <a:pPr marL="0" indent="92075" algn="l" fontAlgn="b"/>
                      <a:r>
                        <a:rPr lang="it-IT" sz="1600" b="1" i="0" u="none" strike="noStrike" dirty="0">
                          <a:solidFill>
                            <a:srgbClr val="000000"/>
                          </a:solidFill>
                          <a:effectLst/>
                          <a:latin typeface="Tahoma" pitchFamily="34" charset="0"/>
                          <a:ea typeface="Tahoma" pitchFamily="34" charset="0"/>
                          <a:cs typeface="Tahoma" pitchFamily="34" charset="0"/>
                        </a:rPr>
                        <a:t>Titolo di studio</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100" b="1"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1" i="0" u="none" strike="noStrike">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1"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100" b="1"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1627">
                <a:tc>
                  <a:txBody>
                    <a:bodyPr/>
                    <a:lstStyle/>
                    <a:p>
                      <a:pPr marL="92075" indent="0" algn="l" fontAlgn="b"/>
                      <a:r>
                        <a:rPr lang="it-IT" sz="1400" b="0" i="0" u="none" strike="noStrike" dirty="0">
                          <a:solidFill>
                            <a:srgbClr val="000000"/>
                          </a:solidFill>
                          <a:effectLst/>
                          <a:latin typeface="Tahoma" pitchFamily="34" charset="0"/>
                          <a:ea typeface="Tahoma" pitchFamily="34" charset="0"/>
                          <a:cs typeface="Tahoma" pitchFamily="34" charset="0"/>
                        </a:rPr>
                        <a:t>Laurea</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1627">
                <a:tc>
                  <a:txBody>
                    <a:bodyPr/>
                    <a:lstStyle/>
                    <a:p>
                      <a:pPr marL="0" indent="92075" algn="l" fontAlgn="b"/>
                      <a:r>
                        <a:rPr lang="it-IT" sz="1400" b="0" i="0" u="none" strike="noStrike" dirty="0">
                          <a:solidFill>
                            <a:srgbClr val="000000"/>
                          </a:solidFill>
                          <a:effectLst/>
                          <a:latin typeface="Tahoma" pitchFamily="34" charset="0"/>
                          <a:ea typeface="Tahoma" pitchFamily="34" charset="0"/>
                          <a:cs typeface="Tahoma" pitchFamily="34" charset="0"/>
                        </a:rPr>
                        <a:t>Diploma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1,386 (1,270-1,512)</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1,422  (1,322-1,529)</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1,599 (1,477-1,731)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 0,950  (0,863-1,047)</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1627">
                <a:tc>
                  <a:txBody>
                    <a:bodyPr/>
                    <a:lstStyle/>
                    <a:p>
                      <a:pPr marL="0" indent="92075" algn="l" fontAlgn="b"/>
                      <a:r>
                        <a:rPr lang="it-IT" sz="1400" b="0" i="0" u="none" strike="noStrike" dirty="0">
                          <a:solidFill>
                            <a:srgbClr val="000000"/>
                          </a:solidFill>
                          <a:effectLst/>
                          <a:latin typeface="Tahoma" pitchFamily="34" charset="0"/>
                          <a:ea typeface="Tahoma" pitchFamily="34" charset="0"/>
                          <a:cs typeface="Tahoma" pitchFamily="34" charset="0"/>
                        </a:rPr>
                        <a:t>Scuola dell'obbligo</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1,505  (1,376-1,646)</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2,086   (1,938 -2,245)</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3,356 (3,100-3,633)</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0,901  (0,815-0,996)</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04"/>
                  </a:ext>
                </a:extLst>
              </a:tr>
              <a:tr h="549844">
                <a:tc>
                  <a:txBody>
                    <a:bodyPr/>
                    <a:lstStyle/>
                    <a:p>
                      <a:pPr marL="92075" indent="0" algn="l" fontAlgn="b"/>
                      <a:r>
                        <a:rPr lang="it-IT" sz="1600" b="1" i="0" u="none" strike="noStrike" kern="1200" dirty="0">
                          <a:solidFill>
                            <a:srgbClr val="000000"/>
                          </a:solidFill>
                          <a:effectLst/>
                          <a:latin typeface="Tahoma" pitchFamily="34" charset="0"/>
                          <a:ea typeface="Tahoma" pitchFamily="34" charset="0"/>
                          <a:cs typeface="Tahoma" pitchFamily="34" charset="0"/>
                        </a:rPr>
                        <a:t>Giudizio sulle risorse economiche familiari</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1"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1"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1627">
                <a:tc>
                  <a:txBody>
                    <a:bodyPr/>
                    <a:lstStyle/>
                    <a:p>
                      <a:pPr marL="92075" indent="0" algn="l"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Ottime o adeguate</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1627">
                <a:tc>
                  <a:txBody>
                    <a:bodyPr/>
                    <a:lstStyle/>
                    <a:p>
                      <a:pPr marL="92075" indent="0" algn="l"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Scarse o insufficienti</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1,302  (1,229-1,380)</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1,173  (1,121-1,228)</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1,485 (1,413-1,561)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0,930  (0,870-0,989)</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81627">
                <a:tc>
                  <a:txBody>
                    <a:bodyPr/>
                    <a:lstStyle/>
                    <a:p>
                      <a:pPr marL="0" algn="l" defTabSz="914400" rtl="0" eaLnBrk="1" fontAlgn="b" latinLnBrk="0" hangingPunct="1"/>
                      <a:r>
                        <a:rPr lang="it-IT" sz="1600" b="1" i="0" u="none" strike="noStrike" kern="1200" dirty="0">
                          <a:solidFill>
                            <a:srgbClr val="000000"/>
                          </a:solidFill>
                          <a:effectLst/>
                          <a:latin typeface="Tahoma" pitchFamily="34" charset="0"/>
                          <a:ea typeface="Tahoma" pitchFamily="34" charset="0"/>
                          <a:cs typeface="Tahoma" pitchFamily="34" charset="0"/>
                        </a:rPr>
                        <a:t>Sesso</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1627">
                <a:tc>
                  <a:txBody>
                    <a:bodyPr/>
                    <a:lstStyle/>
                    <a:p>
                      <a:pPr marL="92075" indent="0" algn="l"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Maschi</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1627">
                <a:tc>
                  <a:txBody>
                    <a:bodyPr/>
                    <a:lstStyle/>
                    <a:p>
                      <a:pPr marL="92075" indent="0" algn="l"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Femmine</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0,536 (0,506-0,566)</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0,401  (0,383 -0,420)</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1,421 (1354-1,490)</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0,276 (0,258- 0,295)</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10"/>
                  </a:ext>
                </a:extLst>
              </a:tr>
              <a:tr h="281627">
                <a:tc>
                  <a:txBody>
                    <a:bodyPr/>
                    <a:lstStyle/>
                    <a:p>
                      <a:pPr marL="0" algn="l" defTabSz="914400" rtl="0" eaLnBrk="1" fontAlgn="b" latinLnBrk="0" hangingPunct="1"/>
                      <a:r>
                        <a:rPr lang="it-IT" sz="1600" b="1" i="0" u="none" strike="noStrike" kern="1200" dirty="0">
                          <a:solidFill>
                            <a:srgbClr val="000000"/>
                          </a:solidFill>
                          <a:effectLst/>
                          <a:latin typeface="Tahoma" pitchFamily="34" charset="0"/>
                          <a:ea typeface="Tahoma" pitchFamily="34" charset="0"/>
                          <a:cs typeface="Tahoma" pitchFamily="34" charset="0"/>
                        </a:rPr>
                        <a:t>Classe di età</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1627">
                <a:tc>
                  <a:txBody>
                    <a:bodyPr/>
                    <a:lstStyle/>
                    <a:p>
                      <a:pPr marL="92075" indent="0" algn="l"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65 e più</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81627">
                <a:tc>
                  <a:txBody>
                    <a:bodyPr/>
                    <a:lstStyle/>
                    <a:p>
                      <a:pPr marL="92075" indent="0" algn="l"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45-64</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2,827 (2,604-3,070)</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0,790 (0,745-0,837)</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0,531  (0,501-0,564)</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0,491 (0,454- 0,531)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13"/>
                  </a:ext>
                </a:extLst>
              </a:tr>
              <a:tr h="281627">
                <a:tc>
                  <a:txBody>
                    <a:bodyPr/>
                    <a:lstStyle/>
                    <a:p>
                      <a:pPr marL="92075" indent="0" algn="l" defTabSz="914400" rtl="0" eaLnBrk="1" fontAlgn="b" latinLnBrk="0" hangingPunct="1"/>
                      <a:r>
                        <a:rPr lang="it-IT" sz="1400" b="0" i="0" u="none" strike="noStrike" kern="1200" dirty="0">
                          <a:solidFill>
                            <a:srgbClr val="000000"/>
                          </a:solidFill>
                          <a:effectLst/>
                          <a:latin typeface="Tahoma" pitchFamily="34" charset="0"/>
                          <a:ea typeface="Tahoma" pitchFamily="34" charset="0"/>
                          <a:cs typeface="Tahoma" pitchFamily="34" charset="0"/>
                        </a:rPr>
                        <a:t>25-44</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3,426  (3,145-3,731)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0,419 (0,393 - 0,446)</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 0,445 (0,417-0,475)</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it-IT" sz="1400" b="0" i="0" u="none" strike="noStrike" dirty="0">
                          <a:solidFill>
                            <a:srgbClr val="000000"/>
                          </a:solidFill>
                          <a:effectLst/>
                          <a:latin typeface="Tahoma" pitchFamily="34" charset="0"/>
                          <a:ea typeface="Tahoma" pitchFamily="34" charset="0"/>
                          <a:cs typeface="Tahoma" pitchFamily="34" charset="0"/>
                        </a:rPr>
                        <a:t>0,582 (0,537-0,631)</a:t>
                      </a:r>
                    </a:p>
                  </a:txBody>
                  <a:tcPr marL="9077" marR="9077" marT="90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10014"/>
                  </a:ext>
                </a:extLst>
              </a:tr>
            </a:tbl>
          </a:graphicData>
        </a:graphic>
      </p:graphicFrame>
      <p:sp>
        <p:nvSpPr>
          <p:cNvPr id="3" name="CasellaDiTesto 2"/>
          <p:cNvSpPr txBox="1"/>
          <p:nvPr/>
        </p:nvSpPr>
        <p:spPr>
          <a:xfrm>
            <a:off x="150642" y="5976256"/>
            <a:ext cx="12066562" cy="615553"/>
          </a:xfrm>
          <a:prstGeom prst="rect">
            <a:avLst/>
          </a:prstGeom>
          <a:solidFill>
            <a:srgbClr val="F7F2B1"/>
          </a:solidFill>
          <a:ln>
            <a:solidFill>
              <a:schemeClr val="accent1"/>
            </a:solidFill>
          </a:ln>
        </p:spPr>
        <p:txBody>
          <a:bodyPr wrap="square">
            <a:spAutoFit/>
          </a:bodyPr>
          <a:lstStyle>
            <a:defPPr>
              <a:defRPr lang="it-IT"/>
            </a:defPPr>
            <a:lvl1pPr>
              <a:defRPr sz="1700"/>
            </a:lvl1pPr>
          </a:lstStyle>
          <a:p>
            <a:r>
              <a:rPr lang="it-IT" b="1" dirty="0">
                <a:solidFill>
                  <a:srgbClr val="C00000"/>
                </a:solidFill>
              </a:rPr>
              <a:t>Il rischio aumenta tra le persone di </a:t>
            </a:r>
            <a:r>
              <a:rPr lang="it-IT" b="1" dirty="0">
                <a:solidFill>
                  <a:srgbClr val="FF0000"/>
                </a:solidFill>
              </a:rPr>
              <a:t>status sociale  più basso</a:t>
            </a:r>
            <a:r>
              <a:rPr lang="it-IT" b="1" dirty="0">
                <a:solidFill>
                  <a:srgbClr val="C00000"/>
                </a:solidFill>
              </a:rPr>
              <a:t>. </a:t>
            </a:r>
            <a:r>
              <a:rPr lang="it-IT" b="1" u="sng" dirty="0">
                <a:solidFill>
                  <a:srgbClr val="C00000"/>
                </a:solidFill>
              </a:rPr>
              <a:t>Solo per l’alcol non si registra questa associazione</a:t>
            </a:r>
            <a:r>
              <a:rPr lang="it-IT" b="1" dirty="0">
                <a:solidFill>
                  <a:srgbClr val="C00000"/>
                </a:solidFill>
              </a:rPr>
              <a:t>. Le donne hanno comportamenti più salutari tranne che per l’attività fisica.</a:t>
            </a:r>
          </a:p>
        </p:txBody>
      </p:sp>
      <p:sp>
        <p:nvSpPr>
          <p:cNvPr id="5" name="CasellaDiTesto 4"/>
          <p:cNvSpPr txBox="1"/>
          <p:nvPr/>
        </p:nvSpPr>
        <p:spPr>
          <a:xfrm>
            <a:off x="8779999" y="5688155"/>
            <a:ext cx="3857652" cy="276999"/>
          </a:xfrm>
          <a:prstGeom prst="rect">
            <a:avLst/>
          </a:prstGeom>
          <a:noFill/>
        </p:spPr>
        <p:txBody>
          <a:bodyPr wrap="square" rtlCol="0">
            <a:spAutoFit/>
          </a:bodyPr>
          <a:lstStyle/>
          <a:p>
            <a:r>
              <a:rPr lang="it-IT" sz="1200" dirty="0"/>
              <a:t>(Modelli di regressione logistica OR e I.C. 95%)</a:t>
            </a:r>
          </a:p>
        </p:txBody>
      </p:sp>
      <p:sp>
        <p:nvSpPr>
          <p:cNvPr id="7" name="CasellaDiTesto 6">
            <a:extLst>
              <a:ext uri="{FF2B5EF4-FFF2-40B4-BE49-F238E27FC236}">
                <a16:creationId xmlns:a16="http://schemas.microsoft.com/office/drawing/2014/main" xmlns="" id="{2AE0C492-7EDE-4C4F-BF00-5F325D3D75AD}"/>
              </a:ext>
            </a:extLst>
          </p:cNvPr>
          <p:cNvSpPr txBox="1"/>
          <p:nvPr/>
        </p:nvSpPr>
        <p:spPr>
          <a:xfrm>
            <a:off x="108521" y="6581001"/>
            <a:ext cx="4238889" cy="276999"/>
          </a:xfrm>
          <a:prstGeom prst="rect">
            <a:avLst/>
          </a:prstGeom>
          <a:noFill/>
        </p:spPr>
        <p:txBody>
          <a:bodyPr wrap="square" lIns="0" rIns="0" rtlCol="0">
            <a:spAutoFit/>
          </a:bodyPr>
          <a:lstStyle/>
          <a:p>
            <a:r>
              <a:rPr lang="it-IT" sz="1200" cap="small" dirty="0"/>
              <a:t>Fonte: Istat, aspetti della vita quotidiana  - Anno 2016</a:t>
            </a:r>
          </a:p>
        </p:txBody>
      </p:sp>
      <p:sp>
        <p:nvSpPr>
          <p:cNvPr id="8" name="Titolo 1">
            <a:extLst>
              <a:ext uri="{FF2B5EF4-FFF2-40B4-BE49-F238E27FC236}">
                <a16:creationId xmlns:a16="http://schemas.microsoft.com/office/drawing/2014/main" xmlns="" id="{B4F68440-5D3C-460D-8512-948BC32FD65E}"/>
              </a:ext>
            </a:extLst>
          </p:cNvPr>
          <p:cNvSpPr txBox="1">
            <a:spLocks/>
          </p:cNvSpPr>
          <p:nvPr/>
        </p:nvSpPr>
        <p:spPr>
          <a:xfrm>
            <a:off x="108521" y="85802"/>
            <a:ext cx="10949229" cy="467999"/>
          </a:xfrm>
          <a:prstGeom prst="rect">
            <a:avLst/>
          </a:prstGeom>
        </p:spPr>
        <p:txBody>
          <a:bodyPr vert="horz" lIns="54000" tIns="45720" rIns="54000" bIns="45720" rtlCol="0" anchor="ctr">
            <a:noAutofit/>
          </a:bodyPr>
          <a:lstStyle>
            <a:lvl1pPr algn="l" defTabSz="914400" rtl="0" eaLnBrk="1" latinLnBrk="0" hangingPunct="1">
              <a:lnSpc>
                <a:spcPct val="90000"/>
              </a:lnSpc>
              <a:spcBef>
                <a:spcPct val="0"/>
              </a:spcBef>
              <a:buNone/>
              <a:defRPr lang="it-IT" sz="3200" b="1" kern="1200" spc="-120" baseline="0">
                <a:solidFill>
                  <a:srgbClr val="EDA242"/>
                </a:solidFill>
                <a:latin typeface="+mj-lt"/>
                <a:ea typeface="+mj-ea"/>
                <a:cs typeface="+mj-cs"/>
              </a:defRPr>
            </a:lvl1pPr>
          </a:lstStyle>
          <a:p>
            <a:r>
              <a:rPr lang="it-IT" altLang="it-IT" dirty="0"/>
              <a:t>Determinanti alla base dei fattori di rischio per la salute</a:t>
            </a:r>
            <a:endParaRPr lang="it-IT" dirty="0"/>
          </a:p>
        </p:txBody>
      </p:sp>
      <p:sp>
        <p:nvSpPr>
          <p:cNvPr id="9" name="CasellaDiTesto 8">
            <a:extLst>
              <a:ext uri="{FF2B5EF4-FFF2-40B4-BE49-F238E27FC236}">
                <a16:creationId xmlns:a16="http://schemas.microsoft.com/office/drawing/2014/main" xmlns="" id="{1DE8C40A-69CA-4D52-B131-792963B0AE7C}"/>
              </a:ext>
            </a:extLst>
          </p:cNvPr>
          <p:cNvSpPr txBox="1"/>
          <p:nvPr/>
        </p:nvSpPr>
        <p:spPr>
          <a:xfrm>
            <a:off x="62719" y="5683579"/>
            <a:ext cx="8272789" cy="226985"/>
          </a:xfrm>
          <a:prstGeom prst="rect">
            <a:avLst/>
          </a:prstGeom>
          <a:noFill/>
        </p:spPr>
        <p:txBody>
          <a:bodyPr wrap="square" rtlCol="0">
            <a:spAutoFit/>
          </a:bodyPr>
          <a:lstStyle/>
          <a:p>
            <a:pPr>
              <a:lnSpc>
                <a:spcPct val="82000"/>
              </a:lnSpc>
            </a:pPr>
            <a:r>
              <a:rPr lang="it-IT" altLang="it-IT" sz="1067" cap="small" dirty="0"/>
              <a:t>Controllato per: ripartizione territoriale e dimensione del comune di residenza</a:t>
            </a:r>
          </a:p>
        </p:txBody>
      </p:sp>
    </p:spTree>
    <p:extLst>
      <p:ext uri="{BB962C8B-B14F-4D97-AF65-F5344CB8AC3E}">
        <p14:creationId xmlns:p14="http://schemas.microsoft.com/office/powerpoint/2010/main" val="243806138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52187" y="-157330"/>
            <a:ext cx="10273141" cy="1421928"/>
          </a:xfrm>
          <a:prstGeom prst="rect">
            <a:avLst/>
          </a:prstGeom>
          <a:extLst/>
        </p:spPr>
        <p:txBody>
          <a:bodyPr vert="horz" lIns="54000" tIns="45720" rIns="54000" bIns="45720" rtlCol="0" anchor="ctr">
            <a:noAutofit/>
          </a:bodyPr>
          <a:lstStyle/>
          <a:p>
            <a:pPr>
              <a:lnSpc>
                <a:spcPct val="90000"/>
              </a:lnSpc>
              <a:spcBef>
                <a:spcPct val="0"/>
              </a:spcBef>
              <a:tabLst>
                <a:tab pos="174625" algn="l"/>
                <a:tab pos="5467350" algn="l"/>
              </a:tabLst>
            </a:pPr>
            <a:r>
              <a:rPr lang="it-IT" altLang="it-IT" sz="2400" b="1" spc="-120" dirty="0">
                <a:solidFill>
                  <a:srgbClr val="EDA242"/>
                </a:solidFill>
                <a:latin typeface="+mj-lt"/>
                <a:ea typeface="+mj-ea"/>
                <a:cs typeface="+mj-cs"/>
              </a:rPr>
              <a:t>Persone di 18 anni e più per stili di vita a rischio, genere e titolo di studio in Italia e nell’Unione Europea- 2014</a:t>
            </a:r>
          </a:p>
          <a:p>
            <a:pPr>
              <a:lnSpc>
                <a:spcPct val="90000"/>
              </a:lnSpc>
              <a:spcBef>
                <a:spcPct val="0"/>
              </a:spcBef>
              <a:tabLst>
                <a:tab pos="5467350" algn="l"/>
              </a:tabLst>
            </a:pPr>
            <a:endParaRPr lang="it-IT" altLang="it-IT" sz="2400" b="1" spc="-120" dirty="0">
              <a:solidFill>
                <a:srgbClr val="EDA242"/>
              </a:solidFill>
              <a:latin typeface="+mj-lt"/>
              <a:ea typeface="+mj-ea"/>
              <a:cs typeface="+mj-cs"/>
            </a:endParaRPr>
          </a:p>
        </p:txBody>
      </p:sp>
      <p:grpSp>
        <p:nvGrpSpPr>
          <p:cNvPr id="5" name="Gruppo 4"/>
          <p:cNvGrpSpPr/>
          <p:nvPr/>
        </p:nvGrpSpPr>
        <p:grpSpPr>
          <a:xfrm>
            <a:off x="474712" y="823360"/>
            <a:ext cx="8503920" cy="4015105"/>
            <a:chOff x="0" y="0"/>
            <a:chExt cx="8439149" cy="5343525"/>
          </a:xfrm>
        </p:grpSpPr>
        <p:graphicFrame>
          <p:nvGraphicFramePr>
            <p:cNvPr id="6" name="Grafico 5"/>
            <p:cNvGraphicFramePr>
              <a:graphicFrameLocks/>
            </p:cNvGraphicFramePr>
            <p:nvPr/>
          </p:nvGraphicFramePr>
          <p:xfrm>
            <a:off x="0" y="9524"/>
            <a:ext cx="4200525" cy="26003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p:cNvGraphicFramePr>
              <a:graphicFrameLocks/>
            </p:cNvGraphicFramePr>
            <p:nvPr/>
          </p:nvGraphicFramePr>
          <p:xfrm>
            <a:off x="4210050" y="0"/>
            <a:ext cx="4181474" cy="2619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p:cNvGraphicFramePr>
              <a:graphicFrameLocks/>
            </p:cNvGraphicFramePr>
            <p:nvPr/>
          </p:nvGraphicFramePr>
          <p:xfrm>
            <a:off x="0" y="2647950"/>
            <a:ext cx="4210049" cy="2686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co 8"/>
            <p:cNvGraphicFramePr>
              <a:graphicFrameLocks/>
            </p:cNvGraphicFramePr>
            <p:nvPr/>
          </p:nvGraphicFramePr>
          <p:xfrm>
            <a:off x="4229100" y="2657475"/>
            <a:ext cx="4210049" cy="2686050"/>
          </p:xfrm>
          <a:graphic>
            <a:graphicData uri="http://schemas.openxmlformats.org/drawingml/2006/chart">
              <c:chart xmlns:c="http://schemas.openxmlformats.org/drawingml/2006/chart" xmlns:r="http://schemas.openxmlformats.org/officeDocument/2006/relationships" r:id="rId5"/>
            </a:graphicData>
          </a:graphic>
        </p:graphicFrame>
      </p:grpSp>
      <p:sp>
        <p:nvSpPr>
          <p:cNvPr id="10" name="Rectangle 7"/>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asellaDiTesto 1"/>
          <p:cNvSpPr txBox="1"/>
          <p:nvPr/>
        </p:nvSpPr>
        <p:spPr>
          <a:xfrm>
            <a:off x="479377" y="4946187"/>
            <a:ext cx="2721024" cy="215444"/>
          </a:xfrm>
          <a:prstGeom prst="rect">
            <a:avLst/>
          </a:prstGeom>
          <a:noFill/>
        </p:spPr>
        <p:txBody>
          <a:bodyPr wrap="square" rtlCol="0">
            <a:spAutoFit/>
          </a:bodyPr>
          <a:lstStyle/>
          <a:p>
            <a:r>
              <a:rPr lang="it-IT" sz="800" b="1" dirty="0" smtClean="0"/>
              <a:t>Fonte: indagine europea sulla salute 2014</a:t>
            </a:r>
            <a:endParaRPr lang="it-IT" sz="800" b="1" dirty="0"/>
          </a:p>
        </p:txBody>
      </p:sp>
      <p:sp>
        <p:nvSpPr>
          <p:cNvPr id="12" name="CasellaDiTesto 11"/>
          <p:cNvSpPr txBox="1"/>
          <p:nvPr/>
        </p:nvSpPr>
        <p:spPr>
          <a:xfrm>
            <a:off x="8978632" y="760426"/>
            <a:ext cx="3093394" cy="4616648"/>
          </a:xfrm>
          <a:prstGeom prst="rect">
            <a:avLst/>
          </a:prstGeom>
          <a:solidFill>
            <a:schemeClr val="bg1">
              <a:lumMod val="85000"/>
            </a:schemeClr>
          </a:solidFill>
        </p:spPr>
        <p:txBody>
          <a:bodyPr wrap="square" rtlCol="0">
            <a:spAutoFit/>
          </a:bodyPr>
          <a:lstStyle/>
          <a:p>
            <a:r>
              <a:rPr lang="it-IT" sz="1400" dirty="0" smtClean="0">
                <a:solidFill>
                  <a:srgbClr val="C00000"/>
                </a:solidFill>
              </a:rPr>
              <a:t>Rispetto alla </a:t>
            </a:r>
            <a:r>
              <a:rPr lang="it-IT" sz="1400" dirty="0">
                <a:solidFill>
                  <a:srgbClr val="C00000"/>
                </a:solidFill>
              </a:rPr>
              <a:t>media UE, l’Italia </a:t>
            </a:r>
            <a:r>
              <a:rPr lang="it-IT" sz="1400" dirty="0" smtClean="0">
                <a:solidFill>
                  <a:srgbClr val="C00000"/>
                </a:solidFill>
              </a:rPr>
              <a:t>presenta: </a:t>
            </a:r>
          </a:p>
          <a:p>
            <a:pPr marL="285750" indent="-285750">
              <a:buFontTx/>
              <a:buChar char="-"/>
            </a:pPr>
            <a:r>
              <a:rPr lang="it-IT" sz="1400" dirty="0" smtClean="0">
                <a:solidFill>
                  <a:srgbClr val="C00000"/>
                </a:solidFill>
              </a:rPr>
              <a:t>Una </a:t>
            </a:r>
            <a:r>
              <a:rPr lang="it-IT" sz="1400" dirty="0">
                <a:solidFill>
                  <a:srgbClr val="C00000"/>
                </a:solidFill>
              </a:rPr>
              <a:t>minore diffusione </a:t>
            </a:r>
            <a:r>
              <a:rPr lang="it-IT" sz="1400" dirty="0" smtClean="0">
                <a:solidFill>
                  <a:srgbClr val="C00000"/>
                </a:solidFill>
              </a:rPr>
              <a:t>dell’obesità </a:t>
            </a:r>
            <a:r>
              <a:rPr lang="it-IT" sz="1400" dirty="0">
                <a:solidFill>
                  <a:srgbClr val="C00000"/>
                </a:solidFill>
              </a:rPr>
              <a:t>(27° posto nella </a:t>
            </a:r>
            <a:r>
              <a:rPr lang="it-IT" sz="1400" dirty="0" smtClean="0">
                <a:solidFill>
                  <a:srgbClr val="C00000"/>
                </a:solidFill>
              </a:rPr>
              <a:t>graduatoria)</a:t>
            </a:r>
          </a:p>
          <a:p>
            <a:pPr marL="285750" indent="-285750">
              <a:buFontTx/>
              <a:buChar char="-"/>
            </a:pPr>
            <a:r>
              <a:rPr lang="it-IT" sz="1400" dirty="0" smtClean="0">
                <a:solidFill>
                  <a:srgbClr val="C00000"/>
                </a:solidFill>
              </a:rPr>
              <a:t>Una minore diffusione del fumo </a:t>
            </a:r>
            <a:r>
              <a:rPr lang="it-IT" sz="1400" dirty="0">
                <a:solidFill>
                  <a:srgbClr val="C00000"/>
                </a:solidFill>
              </a:rPr>
              <a:t>abituale (20° posto</a:t>
            </a:r>
            <a:r>
              <a:rPr lang="it-IT" sz="1400" dirty="0" smtClean="0">
                <a:solidFill>
                  <a:srgbClr val="C00000"/>
                </a:solidFill>
              </a:rPr>
              <a:t>).</a:t>
            </a:r>
          </a:p>
          <a:p>
            <a:endParaRPr lang="it-IT" sz="1400" dirty="0" smtClean="0">
              <a:solidFill>
                <a:srgbClr val="C00000"/>
              </a:solidFill>
            </a:endParaRPr>
          </a:p>
          <a:p>
            <a:r>
              <a:rPr lang="it-IT" sz="1400" dirty="0" smtClean="0"/>
              <a:t>..Sono meno </a:t>
            </a:r>
            <a:r>
              <a:rPr lang="it-IT" sz="1400" dirty="0"/>
              <a:t>diffusi anche </a:t>
            </a:r>
            <a:r>
              <a:rPr lang="it-IT" sz="1400" dirty="0" smtClean="0"/>
              <a:t>comportamenti </a:t>
            </a:r>
            <a:r>
              <a:rPr lang="it-IT" sz="1400" dirty="0"/>
              <a:t>che portano benefici sullo stato di salute </a:t>
            </a:r>
            <a:r>
              <a:rPr lang="it-IT" sz="1400" dirty="0" smtClean="0"/>
              <a:t>come:</a:t>
            </a:r>
          </a:p>
          <a:p>
            <a:pPr marL="174625" indent="-174625"/>
            <a:r>
              <a:rPr lang="it-IT" sz="1400" dirty="0" smtClean="0">
                <a:solidFill>
                  <a:srgbClr val="C00000"/>
                </a:solidFill>
              </a:rPr>
              <a:t> - Pratica </a:t>
            </a:r>
            <a:r>
              <a:rPr lang="it-IT" sz="1400" dirty="0">
                <a:solidFill>
                  <a:srgbClr val="C00000"/>
                </a:solidFill>
              </a:rPr>
              <a:t>di attività fisica da moderata a intensiva per almeno 150 minuti a settimana (20° </a:t>
            </a:r>
            <a:r>
              <a:rPr lang="it-IT" sz="1400" dirty="0" smtClean="0">
                <a:solidFill>
                  <a:srgbClr val="C00000"/>
                </a:solidFill>
              </a:rPr>
              <a:t>posto);</a:t>
            </a:r>
          </a:p>
          <a:p>
            <a:pPr marL="174625" indent="-174625"/>
            <a:r>
              <a:rPr lang="it-IT" sz="1400" dirty="0" smtClean="0">
                <a:solidFill>
                  <a:srgbClr val="C00000"/>
                </a:solidFill>
              </a:rPr>
              <a:t>-  Consumo di 5 o più porzioni di </a:t>
            </a:r>
            <a:r>
              <a:rPr lang="it-IT" sz="1400" dirty="0">
                <a:solidFill>
                  <a:srgbClr val="C00000"/>
                </a:solidFill>
              </a:rPr>
              <a:t>frutta e verdura </a:t>
            </a:r>
            <a:r>
              <a:rPr lang="it-IT" sz="1400" dirty="0" smtClean="0">
                <a:solidFill>
                  <a:srgbClr val="C00000"/>
                </a:solidFill>
              </a:rPr>
              <a:t>consumata </a:t>
            </a:r>
            <a:r>
              <a:rPr lang="it-IT" sz="1400" dirty="0">
                <a:solidFill>
                  <a:srgbClr val="C00000"/>
                </a:solidFill>
              </a:rPr>
              <a:t>giornalmente (15° posto</a:t>
            </a:r>
            <a:r>
              <a:rPr lang="it-IT" sz="1400" dirty="0" smtClean="0">
                <a:solidFill>
                  <a:srgbClr val="C00000"/>
                </a:solidFill>
              </a:rPr>
              <a:t>) (</a:t>
            </a:r>
            <a:r>
              <a:rPr lang="it-IT" sz="1400" dirty="0" smtClean="0"/>
              <a:t>anche se è molto </a:t>
            </a:r>
            <a:r>
              <a:rPr lang="it-IT" sz="1400" dirty="0"/>
              <a:t>diffuso il consumo giornaliero di frutta e verdura con meno porzioni (6° posto</a:t>
            </a:r>
            <a:r>
              <a:rPr lang="it-IT" sz="1400" dirty="0">
                <a:solidFill>
                  <a:srgbClr val="C00000"/>
                </a:solidFill>
              </a:rPr>
              <a:t>). </a:t>
            </a:r>
            <a:endParaRPr lang="it-IT" sz="2000" dirty="0">
              <a:solidFill>
                <a:srgbClr val="C00000"/>
              </a:solidFill>
            </a:endParaRPr>
          </a:p>
        </p:txBody>
      </p:sp>
      <p:sp>
        <p:nvSpPr>
          <p:cNvPr id="3" name="Rettangolo 2"/>
          <p:cNvSpPr/>
          <p:nvPr/>
        </p:nvSpPr>
        <p:spPr>
          <a:xfrm>
            <a:off x="92365" y="5577500"/>
            <a:ext cx="11867839" cy="646331"/>
          </a:xfrm>
          <a:prstGeom prst="rect">
            <a:avLst/>
          </a:prstGeom>
          <a:solidFill>
            <a:schemeClr val="bg1">
              <a:lumMod val="85000"/>
            </a:schemeClr>
          </a:solidFill>
        </p:spPr>
        <p:txBody>
          <a:bodyPr wrap="square">
            <a:spAutoFit/>
          </a:bodyPr>
          <a:lstStyle/>
          <a:p>
            <a:r>
              <a:rPr lang="it-IT" dirty="0" smtClean="0">
                <a:solidFill>
                  <a:srgbClr val="C00000"/>
                </a:solidFill>
              </a:rPr>
              <a:t>In </a:t>
            </a:r>
            <a:r>
              <a:rPr lang="it-IT" dirty="0">
                <a:solidFill>
                  <a:srgbClr val="C00000"/>
                </a:solidFill>
              </a:rPr>
              <a:t>Italia sono più ampie della media UE le disuguaglianze sociali per l’obesità (5° posto) e per la pratica dell’attività fisica (8° posto), più basse invece per il consumo di frutta e verdura (18° posto) ed il fumo di tabacco (20° posto</a:t>
            </a:r>
            <a:r>
              <a:rPr lang="it-IT" dirty="0" smtClean="0">
                <a:solidFill>
                  <a:srgbClr val="C00000"/>
                </a:solidFill>
              </a:rPr>
              <a:t>).</a:t>
            </a:r>
            <a:endParaRPr lang="it-IT" sz="2800" dirty="0">
              <a:solidFill>
                <a:srgbClr val="C00000"/>
              </a:solidFill>
            </a:endParaRPr>
          </a:p>
        </p:txBody>
      </p:sp>
    </p:spTree>
    <p:extLst>
      <p:ext uri="{BB962C8B-B14F-4D97-AF65-F5344CB8AC3E}">
        <p14:creationId xmlns:p14="http://schemas.microsoft.com/office/powerpoint/2010/main" val="34987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xmlns="" id="{CD74AC49-4A1D-4B39-BB22-C22D0B141C68}"/>
              </a:ext>
            </a:extLst>
          </p:cNvPr>
          <p:cNvSpPr txBox="1"/>
          <p:nvPr/>
        </p:nvSpPr>
        <p:spPr>
          <a:xfrm>
            <a:off x="95451" y="0"/>
            <a:ext cx="11013536" cy="700390"/>
          </a:xfrm>
          <a:prstGeom prst="rect">
            <a:avLst/>
          </a:prstGeom>
        </p:spPr>
        <p:txBody>
          <a:bodyPr vert="horz" lIns="54000" tIns="45720" rIns="54000" bIns="45720" rtlCol="0" anchor="ctr">
            <a:noAutofit/>
          </a:bodyPr>
          <a:lstStyle>
            <a:defPPr>
              <a:defRPr lang="it-IT"/>
            </a:defPPr>
            <a:lvl1pPr>
              <a:lnSpc>
                <a:spcPct val="90000"/>
              </a:lnSpc>
              <a:spcBef>
                <a:spcPct val="0"/>
              </a:spcBef>
              <a:buNone/>
              <a:tabLst>
                <a:tab pos="5467350" algn="l"/>
              </a:tabLst>
              <a:defRPr sz="3000" b="1" spc="-120" baseline="0">
                <a:solidFill>
                  <a:srgbClr val="EDA24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it-IT" sz="3200" dirty="0" smtClean="0"/>
              <a:t>Combinazione dei rischi per la popolazione di 18 anni e </a:t>
            </a:r>
            <a:r>
              <a:rPr lang="it-IT" sz="3200" dirty="0" err="1" smtClean="0"/>
              <a:t>piu’</a:t>
            </a:r>
            <a:r>
              <a:rPr lang="it-IT" sz="3200" dirty="0" smtClean="0"/>
              <a:t> </a:t>
            </a:r>
            <a:endParaRPr lang="it-IT" sz="3200" dirty="0"/>
          </a:p>
        </p:txBody>
      </p:sp>
      <p:sp>
        <p:nvSpPr>
          <p:cNvPr id="8" name="Rettangolo 7">
            <a:extLst>
              <a:ext uri="{FF2B5EF4-FFF2-40B4-BE49-F238E27FC236}">
                <a16:creationId xmlns:a16="http://schemas.microsoft.com/office/drawing/2014/main" xmlns="" id="{8CC7241A-02AC-4BC2-A093-97F8A8010D0B}"/>
              </a:ext>
            </a:extLst>
          </p:cNvPr>
          <p:cNvSpPr/>
          <p:nvPr/>
        </p:nvSpPr>
        <p:spPr>
          <a:xfrm>
            <a:off x="5486399" y="5393390"/>
            <a:ext cx="6553201" cy="938719"/>
          </a:xfrm>
          <a:prstGeom prst="rect">
            <a:avLst/>
          </a:prstGeom>
          <a:solidFill>
            <a:srgbClr val="ED7D31"/>
          </a:solidFill>
        </p:spPr>
        <p:txBody>
          <a:bodyPr wrap="square">
            <a:spAutoFit/>
          </a:bodyPr>
          <a:lstStyle/>
          <a:p>
            <a:pPr marL="143996">
              <a:lnSpc>
                <a:spcPts val="2240"/>
              </a:lnSpc>
              <a:buClr>
                <a:srgbClr val="5CA33A"/>
              </a:buClr>
              <a:buSzPct val="160000"/>
            </a:pPr>
            <a:r>
              <a:rPr kumimoji="1" lang="en-US" sz="1867" b="1" dirty="0" err="1">
                <a:latin typeface="+mj-lt"/>
                <a:cs typeface="Arial" charset="0"/>
              </a:rPr>
              <a:t>Sedentarietà</a:t>
            </a:r>
            <a:r>
              <a:rPr kumimoji="1" lang="en-US" sz="1867" b="1" dirty="0">
                <a:latin typeface="+mj-lt"/>
                <a:cs typeface="Arial" charset="0"/>
              </a:rPr>
              <a:t> </a:t>
            </a:r>
            <a:r>
              <a:rPr kumimoji="1" lang="en-US" sz="1867" b="1" dirty="0" err="1">
                <a:latin typeface="+mj-lt"/>
                <a:cs typeface="Arial" charset="0"/>
              </a:rPr>
              <a:t>ed</a:t>
            </a:r>
            <a:r>
              <a:rPr kumimoji="1" lang="en-US" sz="1867" b="1" dirty="0">
                <a:latin typeface="+mj-lt"/>
                <a:cs typeface="Arial" charset="0"/>
              </a:rPr>
              <a:t> </a:t>
            </a:r>
            <a:r>
              <a:rPr kumimoji="1" lang="en-US" sz="1867" b="1" dirty="0" err="1">
                <a:latin typeface="+mj-lt"/>
                <a:cs typeface="Arial" charset="0"/>
              </a:rPr>
              <a:t>eccesso</a:t>
            </a:r>
            <a:r>
              <a:rPr kumimoji="1" lang="en-US" sz="1867" b="1" dirty="0">
                <a:latin typeface="+mj-lt"/>
                <a:cs typeface="Arial" charset="0"/>
              </a:rPr>
              <a:t> di peso </a:t>
            </a:r>
            <a:r>
              <a:rPr kumimoji="1" lang="en-US" sz="1867" b="1" dirty="0" err="1">
                <a:latin typeface="+mj-lt"/>
                <a:cs typeface="Arial" charset="0"/>
              </a:rPr>
              <a:t>si</a:t>
            </a:r>
            <a:r>
              <a:rPr kumimoji="1" lang="en-US" sz="1867" b="1" dirty="0">
                <a:latin typeface="+mj-lt"/>
                <a:cs typeface="Arial" charset="0"/>
              </a:rPr>
              <a:t> </a:t>
            </a:r>
            <a:r>
              <a:rPr kumimoji="1" lang="en-US" sz="1867" b="1" dirty="0" err="1">
                <a:latin typeface="+mj-lt"/>
                <a:cs typeface="Arial" charset="0"/>
              </a:rPr>
              <a:t>associano</a:t>
            </a:r>
            <a:r>
              <a:rPr kumimoji="1" lang="en-US" sz="1867" b="1" dirty="0">
                <a:latin typeface="+mj-lt"/>
                <a:cs typeface="Arial" charset="0"/>
              </a:rPr>
              <a:t> </a:t>
            </a:r>
            <a:r>
              <a:rPr kumimoji="1" lang="en-US" sz="1867" b="1" dirty="0" err="1">
                <a:latin typeface="+mj-lt"/>
                <a:cs typeface="Arial" charset="0"/>
              </a:rPr>
              <a:t>frequentemente</a:t>
            </a:r>
            <a:r>
              <a:rPr kumimoji="1" lang="en-US" sz="1867" b="1" dirty="0">
                <a:latin typeface="+mj-lt"/>
                <a:cs typeface="Arial" charset="0"/>
              </a:rPr>
              <a:t> e, </a:t>
            </a:r>
            <a:r>
              <a:rPr kumimoji="1" lang="en-US" sz="1867" b="1" dirty="0" err="1">
                <a:latin typeface="+mj-lt"/>
                <a:cs typeface="Arial" charset="0"/>
              </a:rPr>
              <a:t>insieme</a:t>
            </a:r>
            <a:r>
              <a:rPr kumimoji="1" lang="en-US" sz="1867" b="1" dirty="0">
                <a:latin typeface="+mj-lt"/>
                <a:cs typeface="Arial" charset="0"/>
              </a:rPr>
              <a:t> o </a:t>
            </a:r>
            <a:r>
              <a:rPr kumimoji="1" lang="en-US" sz="1867" b="1" dirty="0" err="1">
                <a:latin typeface="+mj-lt"/>
                <a:cs typeface="Arial" charset="0"/>
              </a:rPr>
              <a:t>singolarmente</a:t>
            </a:r>
            <a:r>
              <a:rPr kumimoji="1" lang="en-US" sz="1867" b="1" dirty="0">
                <a:latin typeface="+mj-lt"/>
                <a:cs typeface="Arial" charset="0"/>
              </a:rPr>
              <a:t>, </a:t>
            </a:r>
            <a:r>
              <a:rPr kumimoji="1" lang="en-US" sz="1867" b="1" dirty="0" err="1">
                <a:latin typeface="+mj-lt"/>
                <a:cs typeface="Arial" charset="0"/>
              </a:rPr>
              <a:t>rappresentano</a:t>
            </a:r>
            <a:r>
              <a:rPr kumimoji="1" lang="en-US" sz="1867" b="1" dirty="0">
                <a:latin typeface="+mj-lt"/>
                <a:cs typeface="Arial" charset="0"/>
              </a:rPr>
              <a:t> un </a:t>
            </a:r>
            <a:r>
              <a:rPr kumimoji="1" lang="en-US" sz="1867" b="1" dirty="0" err="1">
                <a:latin typeface="+mj-lt"/>
                <a:cs typeface="Arial" charset="0"/>
              </a:rPr>
              <a:t>rischio</a:t>
            </a:r>
            <a:r>
              <a:rPr kumimoji="1" lang="en-US" sz="1867" b="1" dirty="0">
                <a:latin typeface="+mj-lt"/>
                <a:cs typeface="Arial" charset="0"/>
              </a:rPr>
              <a:t> per </a:t>
            </a:r>
            <a:r>
              <a:rPr kumimoji="1" lang="en-US" sz="1867" b="1" dirty="0" err="1">
                <a:latin typeface="+mj-lt"/>
                <a:cs typeface="Arial" charset="0"/>
              </a:rPr>
              <a:t>oltre</a:t>
            </a:r>
            <a:r>
              <a:rPr kumimoji="1" lang="en-US" sz="1867" b="1" dirty="0">
                <a:latin typeface="+mj-lt"/>
                <a:cs typeface="Arial" charset="0"/>
              </a:rPr>
              <a:t> la </a:t>
            </a:r>
            <a:r>
              <a:rPr kumimoji="1" lang="en-US" sz="1867" b="1" dirty="0" err="1">
                <a:latin typeface="+mj-lt"/>
                <a:cs typeface="Arial" charset="0"/>
              </a:rPr>
              <a:t>metà</a:t>
            </a:r>
            <a:r>
              <a:rPr kumimoji="1" lang="en-US" sz="1867" b="1" dirty="0">
                <a:latin typeface="+mj-lt"/>
                <a:cs typeface="Arial" charset="0"/>
              </a:rPr>
              <a:t> </a:t>
            </a:r>
            <a:r>
              <a:rPr kumimoji="1" lang="en-US" sz="1867" b="1" dirty="0" err="1">
                <a:latin typeface="+mj-lt"/>
                <a:cs typeface="Arial" charset="0"/>
              </a:rPr>
              <a:t>degli</a:t>
            </a:r>
            <a:r>
              <a:rPr kumimoji="1" lang="en-US" sz="1867" b="1" dirty="0">
                <a:latin typeface="+mj-lt"/>
                <a:cs typeface="Arial" charset="0"/>
              </a:rPr>
              <a:t> </a:t>
            </a:r>
            <a:r>
              <a:rPr kumimoji="1" lang="en-US" sz="1867" b="1" dirty="0" err="1">
                <a:latin typeface="+mj-lt"/>
                <a:cs typeface="Arial" charset="0"/>
              </a:rPr>
              <a:t>adulti</a:t>
            </a:r>
            <a:r>
              <a:rPr kumimoji="1" lang="en-US" sz="1867" b="1" dirty="0">
                <a:latin typeface="+mj-lt"/>
                <a:cs typeface="Arial" charset="0"/>
              </a:rPr>
              <a:t>.</a:t>
            </a:r>
          </a:p>
        </p:txBody>
      </p:sp>
      <p:pic>
        <p:nvPicPr>
          <p:cNvPr id="9" name="Immagine 8">
            <a:extLst>
              <a:ext uri="{FF2B5EF4-FFF2-40B4-BE49-F238E27FC236}">
                <a16:creationId xmlns:a16="http://schemas.microsoft.com/office/drawing/2014/main" xmlns="" id="{D7F9F630-83E9-4799-88F1-BD6AD8D8E50D}"/>
              </a:ext>
            </a:extLst>
          </p:cNvPr>
          <p:cNvPicPr>
            <a:picLocks noChangeAspect="1"/>
          </p:cNvPicPr>
          <p:nvPr/>
        </p:nvPicPr>
        <p:blipFill>
          <a:blip r:embed="rId3"/>
          <a:stretch>
            <a:fillRect/>
          </a:stretch>
        </p:blipFill>
        <p:spPr>
          <a:xfrm>
            <a:off x="32841" y="637327"/>
            <a:ext cx="5346556" cy="3139737"/>
          </a:xfrm>
          <a:prstGeom prst="rect">
            <a:avLst/>
          </a:prstGeom>
        </p:spPr>
      </p:pic>
      <p:pic>
        <p:nvPicPr>
          <p:cNvPr id="10" name="Immagine 9">
            <a:extLst>
              <a:ext uri="{FF2B5EF4-FFF2-40B4-BE49-F238E27FC236}">
                <a16:creationId xmlns:a16="http://schemas.microsoft.com/office/drawing/2014/main" xmlns="" id="{4AC81988-9C66-4C9A-A282-132741D92C00}"/>
              </a:ext>
            </a:extLst>
          </p:cNvPr>
          <p:cNvPicPr>
            <a:picLocks noChangeAspect="1"/>
          </p:cNvPicPr>
          <p:nvPr/>
        </p:nvPicPr>
        <p:blipFill>
          <a:blip r:embed="rId4"/>
          <a:stretch>
            <a:fillRect/>
          </a:stretch>
        </p:blipFill>
        <p:spPr>
          <a:xfrm>
            <a:off x="32840" y="3759813"/>
            <a:ext cx="5468799" cy="3108781"/>
          </a:xfrm>
          <a:prstGeom prst="rect">
            <a:avLst/>
          </a:prstGeom>
        </p:spPr>
      </p:pic>
      <p:pic>
        <p:nvPicPr>
          <p:cNvPr id="5" name="Immagine 4">
            <a:extLst>
              <a:ext uri="{FF2B5EF4-FFF2-40B4-BE49-F238E27FC236}">
                <a16:creationId xmlns:a16="http://schemas.microsoft.com/office/drawing/2014/main" xmlns="" id="{A4AD21C7-F76E-4811-9590-7973BF0EAA79}"/>
              </a:ext>
            </a:extLst>
          </p:cNvPr>
          <p:cNvPicPr>
            <a:picLocks noChangeAspect="1"/>
          </p:cNvPicPr>
          <p:nvPr/>
        </p:nvPicPr>
        <p:blipFill>
          <a:blip r:embed="rId5"/>
          <a:stretch>
            <a:fillRect/>
          </a:stretch>
        </p:blipFill>
        <p:spPr>
          <a:xfrm>
            <a:off x="5134699" y="807720"/>
            <a:ext cx="7550313" cy="4520687"/>
          </a:xfrm>
          <a:prstGeom prst="rect">
            <a:avLst/>
          </a:prstGeom>
        </p:spPr>
      </p:pic>
      <p:sp>
        <p:nvSpPr>
          <p:cNvPr id="12" name="Rettangolo 11">
            <a:extLst>
              <a:ext uri="{FF2B5EF4-FFF2-40B4-BE49-F238E27FC236}">
                <a16:creationId xmlns:a16="http://schemas.microsoft.com/office/drawing/2014/main" xmlns="" id="{96B65179-AEF1-4626-B6FE-91D2248C89E2}"/>
              </a:ext>
            </a:extLst>
          </p:cNvPr>
          <p:cNvSpPr/>
          <p:nvPr/>
        </p:nvSpPr>
        <p:spPr>
          <a:xfrm>
            <a:off x="5501639" y="824971"/>
            <a:ext cx="6400801" cy="452068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xmlns="" id="{56BAEC70-7E0A-476C-9A48-C65CE0C4E070}"/>
              </a:ext>
            </a:extLst>
          </p:cNvPr>
          <p:cNvSpPr txBox="1"/>
          <p:nvPr/>
        </p:nvSpPr>
        <p:spPr>
          <a:xfrm>
            <a:off x="5501639" y="6504043"/>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Tree>
    <p:extLst>
      <p:ext uri="{BB962C8B-B14F-4D97-AF65-F5344CB8AC3E}">
        <p14:creationId xmlns:p14="http://schemas.microsoft.com/office/powerpoint/2010/main" val="939262375"/>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xmlns="" id="{9B4713E9-4ED1-43D7-A1C1-65CC0C4E41FF}"/>
              </a:ext>
            </a:extLst>
          </p:cNvPr>
          <p:cNvSpPr txBox="1">
            <a:spLocks noChangeArrowheads="1"/>
          </p:cNvSpPr>
          <p:nvPr/>
        </p:nvSpPr>
        <p:spPr bwMode="auto">
          <a:xfrm>
            <a:off x="191962" y="768807"/>
            <a:ext cx="11871700" cy="2621281"/>
          </a:xfrm>
          <a:prstGeom prst="rect">
            <a:avLst/>
          </a:prstGeom>
          <a:solidFill>
            <a:schemeClr val="bg1">
              <a:lumMod val="85000"/>
              <a:alpha val="95000"/>
            </a:schemeClr>
          </a:solidFill>
          <a:ln w="9525" algn="ctr">
            <a:solidFill>
              <a:schemeClr val="accent1"/>
            </a:solidFill>
            <a:miter lim="800000"/>
            <a:headEnd/>
            <a:tailEnd/>
          </a:ln>
        </p:spPr>
        <p:txBody>
          <a:bodyPr/>
          <a:lstStyle>
            <a:lvl1pPr indent="7938">
              <a:tabLst>
                <a:tab pos="374650" algn="l"/>
              </a:tabLst>
              <a:defRPr>
                <a:solidFill>
                  <a:schemeClr val="tx1"/>
                </a:solidFill>
                <a:latin typeface="Arial" charset="0"/>
                <a:cs typeface="Arial" charset="0"/>
              </a:defRPr>
            </a:lvl1pPr>
            <a:lvl2pPr marL="742950" indent="-285750">
              <a:tabLst>
                <a:tab pos="374650" algn="l"/>
              </a:tabLst>
              <a:defRPr>
                <a:solidFill>
                  <a:schemeClr val="tx1"/>
                </a:solidFill>
                <a:latin typeface="Arial" charset="0"/>
                <a:cs typeface="Arial" charset="0"/>
              </a:defRPr>
            </a:lvl2pPr>
            <a:lvl3pPr marL="1143000" indent="-228600">
              <a:tabLst>
                <a:tab pos="374650" algn="l"/>
              </a:tabLst>
              <a:defRPr>
                <a:solidFill>
                  <a:schemeClr val="tx1"/>
                </a:solidFill>
                <a:latin typeface="Arial" charset="0"/>
                <a:cs typeface="Arial" charset="0"/>
              </a:defRPr>
            </a:lvl3pPr>
            <a:lvl4pPr marL="1600200" indent="-228600">
              <a:tabLst>
                <a:tab pos="374650" algn="l"/>
              </a:tabLst>
              <a:defRPr>
                <a:solidFill>
                  <a:schemeClr val="tx1"/>
                </a:solidFill>
                <a:latin typeface="Arial" charset="0"/>
                <a:cs typeface="Arial" charset="0"/>
              </a:defRPr>
            </a:lvl4pPr>
            <a:lvl5pPr marL="2057400" indent="-228600">
              <a:tabLst>
                <a:tab pos="374650" algn="l"/>
              </a:tabLst>
              <a:defRPr>
                <a:solidFill>
                  <a:schemeClr val="tx1"/>
                </a:solidFill>
                <a:latin typeface="Arial" charset="0"/>
                <a:cs typeface="Arial" charset="0"/>
              </a:defRPr>
            </a:lvl5pPr>
            <a:lvl6pPr marL="2514600" indent="-228600" defTabSz="457200" eaLnBrk="0" fontAlgn="base" hangingPunct="0">
              <a:spcBef>
                <a:spcPct val="0"/>
              </a:spcBef>
              <a:spcAft>
                <a:spcPct val="0"/>
              </a:spcAft>
              <a:tabLst>
                <a:tab pos="374650" algn="l"/>
              </a:tabLst>
              <a:defRPr>
                <a:solidFill>
                  <a:schemeClr val="tx1"/>
                </a:solidFill>
                <a:latin typeface="Arial" charset="0"/>
                <a:cs typeface="Arial" charset="0"/>
              </a:defRPr>
            </a:lvl6pPr>
            <a:lvl7pPr marL="2971800" indent="-228600" defTabSz="457200" eaLnBrk="0" fontAlgn="base" hangingPunct="0">
              <a:spcBef>
                <a:spcPct val="0"/>
              </a:spcBef>
              <a:spcAft>
                <a:spcPct val="0"/>
              </a:spcAft>
              <a:tabLst>
                <a:tab pos="374650" algn="l"/>
              </a:tabLst>
              <a:defRPr>
                <a:solidFill>
                  <a:schemeClr val="tx1"/>
                </a:solidFill>
                <a:latin typeface="Arial" charset="0"/>
                <a:cs typeface="Arial" charset="0"/>
              </a:defRPr>
            </a:lvl7pPr>
            <a:lvl8pPr marL="3429000" indent="-228600" defTabSz="457200" eaLnBrk="0" fontAlgn="base" hangingPunct="0">
              <a:spcBef>
                <a:spcPct val="0"/>
              </a:spcBef>
              <a:spcAft>
                <a:spcPct val="0"/>
              </a:spcAft>
              <a:tabLst>
                <a:tab pos="374650" algn="l"/>
              </a:tabLst>
              <a:defRPr>
                <a:solidFill>
                  <a:schemeClr val="tx1"/>
                </a:solidFill>
                <a:latin typeface="Arial" charset="0"/>
                <a:cs typeface="Arial" charset="0"/>
              </a:defRPr>
            </a:lvl8pPr>
            <a:lvl9pPr marL="3886200" indent="-228600" defTabSz="457200" eaLnBrk="0" fontAlgn="base" hangingPunct="0">
              <a:spcBef>
                <a:spcPct val="0"/>
              </a:spcBef>
              <a:spcAft>
                <a:spcPct val="0"/>
              </a:spcAft>
              <a:tabLst>
                <a:tab pos="374650" algn="l"/>
              </a:tabLst>
              <a:defRPr>
                <a:solidFill>
                  <a:schemeClr val="tx1"/>
                </a:solidFill>
                <a:latin typeface="Arial" charset="0"/>
                <a:cs typeface="Arial" charset="0"/>
              </a:defRPr>
            </a:lvl9pPr>
          </a:lstStyle>
          <a:p>
            <a:pPr eaLnBrk="1" hangingPunct="1">
              <a:spcBef>
                <a:spcPct val="20000"/>
              </a:spcBef>
              <a:defRPr/>
            </a:pPr>
            <a:r>
              <a:rPr kumimoji="1" lang="it-IT" altLang="it-IT" sz="2400" b="1" dirty="0">
                <a:latin typeface="+mn-lt"/>
                <a:cs typeface="Times New Roman" pitchFamily="18" charset="0"/>
              </a:rPr>
              <a:t>Chi eccede nel consumo di alcol spesso ha anche l’abitudine al fumo:</a:t>
            </a:r>
          </a:p>
          <a:p>
            <a:pPr eaLnBrk="1" hangingPunct="1">
              <a:spcBef>
                <a:spcPct val="20000"/>
              </a:spcBef>
              <a:defRPr/>
            </a:pPr>
            <a:endParaRPr kumimoji="1" lang="it-IT" altLang="it-IT" sz="600" dirty="0">
              <a:latin typeface="+mn-lt"/>
              <a:cs typeface="Times New Roman" pitchFamily="18" charset="0"/>
            </a:endParaRPr>
          </a:p>
          <a:p>
            <a:pPr eaLnBrk="1" hangingPunct="1">
              <a:spcBef>
                <a:spcPct val="20000"/>
              </a:spcBef>
              <a:defRPr/>
            </a:pPr>
            <a:endParaRPr kumimoji="1" lang="it-IT" altLang="it-IT" sz="800" dirty="0">
              <a:solidFill>
                <a:srgbClr val="993366"/>
              </a:solidFill>
              <a:latin typeface="+mn-lt"/>
              <a:cs typeface="Times New Roman" pitchFamily="18" charset="0"/>
            </a:endParaRPr>
          </a:p>
          <a:p>
            <a:pPr eaLnBrk="1" hangingPunct="1">
              <a:spcBef>
                <a:spcPct val="20000"/>
              </a:spcBef>
              <a:defRPr/>
            </a:pPr>
            <a:r>
              <a:rPr kumimoji="1" lang="it-IT" altLang="it-IT" sz="2400" b="1" dirty="0">
                <a:latin typeface="+mn-lt"/>
                <a:cs typeface="Times New Roman" pitchFamily="18" charset="0"/>
              </a:rPr>
              <a:t>       tra i Maschi</a:t>
            </a:r>
          </a:p>
          <a:p>
            <a:pPr eaLnBrk="1" hangingPunct="1">
              <a:spcBef>
                <a:spcPct val="20000"/>
              </a:spcBef>
              <a:defRPr/>
            </a:pPr>
            <a:endParaRPr kumimoji="1" lang="it-IT" altLang="it-IT" sz="900" dirty="0">
              <a:solidFill>
                <a:schemeClr val="bg1"/>
              </a:solidFill>
              <a:latin typeface="+mn-lt"/>
              <a:cs typeface="Times New Roman" pitchFamily="18" charset="0"/>
            </a:endParaRPr>
          </a:p>
          <a:p>
            <a:pPr eaLnBrk="1" hangingPunct="1">
              <a:spcBef>
                <a:spcPct val="20000"/>
              </a:spcBef>
              <a:defRPr/>
            </a:pPr>
            <a:endParaRPr kumimoji="1" lang="it-IT" altLang="it-IT" sz="900" dirty="0">
              <a:solidFill>
                <a:schemeClr val="bg1"/>
              </a:solidFill>
              <a:latin typeface="+mn-lt"/>
              <a:cs typeface="Times New Roman" pitchFamily="18" charset="0"/>
            </a:endParaRPr>
          </a:p>
          <a:p>
            <a:pPr eaLnBrk="1" hangingPunct="1">
              <a:lnSpc>
                <a:spcPct val="60000"/>
              </a:lnSpc>
              <a:spcBef>
                <a:spcPct val="20000"/>
              </a:spcBef>
              <a:defRPr/>
            </a:pPr>
            <a:endParaRPr kumimoji="1" lang="it-IT" altLang="it-IT" sz="800" dirty="0">
              <a:solidFill>
                <a:schemeClr val="bg1"/>
              </a:solidFill>
              <a:latin typeface="+mn-lt"/>
              <a:cs typeface="Times New Roman" pitchFamily="18" charset="0"/>
            </a:endParaRPr>
          </a:p>
          <a:p>
            <a:pPr eaLnBrk="1" hangingPunct="1">
              <a:lnSpc>
                <a:spcPct val="60000"/>
              </a:lnSpc>
              <a:spcBef>
                <a:spcPct val="20000"/>
              </a:spcBef>
              <a:defRPr/>
            </a:pPr>
            <a:r>
              <a:rPr kumimoji="1" lang="it-IT" altLang="it-IT" sz="2400" b="1" dirty="0">
                <a:latin typeface="+mn-lt"/>
                <a:cs typeface="Times New Roman" pitchFamily="18" charset="0"/>
              </a:rPr>
              <a:t>       </a:t>
            </a:r>
          </a:p>
          <a:p>
            <a:pPr eaLnBrk="1" hangingPunct="1">
              <a:lnSpc>
                <a:spcPct val="60000"/>
              </a:lnSpc>
              <a:spcBef>
                <a:spcPct val="20000"/>
              </a:spcBef>
              <a:defRPr/>
            </a:pPr>
            <a:r>
              <a:rPr kumimoji="1" lang="it-IT" altLang="it-IT" sz="2400" b="1" dirty="0">
                <a:latin typeface="+mn-lt"/>
                <a:cs typeface="Times New Roman" pitchFamily="18" charset="0"/>
              </a:rPr>
              <a:t>              </a:t>
            </a:r>
          </a:p>
          <a:p>
            <a:pPr eaLnBrk="1" hangingPunct="1">
              <a:lnSpc>
                <a:spcPct val="60000"/>
              </a:lnSpc>
              <a:spcBef>
                <a:spcPct val="20000"/>
              </a:spcBef>
              <a:defRPr/>
            </a:pPr>
            <a:r>
              <a:rPr kumimoji="1" lang="it-IT" altLang="it-IT" sz="2400" b="1" dirty="0">
                <a:latin typeface="+mn-lt"/>
                <a:cs typeface="Times New Roman" pitchFamily="18" charset="0"/>
              </a:rPr>
              <a:t>      tra le Femmine, tendenze analoghe ma più contenute</a:t>
            </a:r>
          </a:p>
        </p:txBody>
      </p:sp>
      <p:sp>
        <p:nvSpPr>
          <p:cNvPr id="5" name="Text Box 8">
            <a:extLst>
              <a:ext uri="{FF2B5EF4-FFF2-40B4-BE49-F238E27FC236}">
                <a16:creationId xmlns:a16="http://schemas.microsoft.com/office/drawing/2014/main" xmlns="" id="{14D98051-176B-4DF0-8995-43AADE3EE1A3}"/>
              </a:ext>
            </a:extLst>
          </p:cNvPr>
          <p:cNvSpPr txBox="1">
            <a:spLocks noChangeArrowheads="1"/>
          </p:cNvSpPr>
          <p:nvPr/>
        </p:nvSpPr>
        <p:spPr bwMode="auto">
          <a:xfrm>
            <a:off x="7129217" y="1573596"/>
            <a:ext cx="2780984" cy="978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50000"/>
              </a:spcBef>
            </a:pPr>
            <a:r>
              <a:rPr lang="it-IT" altLang="it-IT" sz="2133" b="1" dirty="0">
                <a:cs typeface="Times New Roman" panose="02020603050405020304" pitchFamily="18" charset="0"/>
              </a:rPr>
              <a:t>Ha almeno 1 comportamento a rischio</a:t>
            </a:r>
          </a:p>
        </p:txBody>
      </p:sp>
      <p:sp>
        <p:nvSpPr>
          <p:cNvPr id="6" name="Text Box 9">
            <a:extLst>
              <a:ext uri="{FF2B5EF4-FFF2-40B4-BE49-F238E27FC236}">
                <a16:creationId xmlns:a16="http://schemas.microsoft.com/office/drawing/2014/main" xmlns="" id="{2D5B7650-F3AF-4E2E-88AA-BF170CA2B185}"/>
              </a:ext>
            </a:extLst>
          </p:cNvPr>
          <p:cNvSpPr txBox="1">
            <a:spLocks noChangeArrowheads="1"/>
          </p:cNvSpPr>
          <p:nvPr/>
        </p:nvSpPr>
        <p:spPr bwMode="auto">
          <a:xfrm>
            <a:off x="2676569" y="1456345"/>
            <a:ext cx="3597275" cy="998735"/>
          </a:xfrm>
          <a:prstGeom prst="rect">
            <a:avLst/>
          </a:prstGeom>
          <a:solidFill>
            <a:schemeClr val="bg1"/>
          </a:solidFill>
          <a:ln w="9525">
            <a:solidFill>
              <a:srgbClr val="3333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it-IT" altLang="it-IT" sz="1900" b="1" dirty="0">
                <a:solidFill>
                  <a:srgbClr val="CC0000"/>
                </a:solidFill>
                <a:cs typeface="Times New Roman" pitchFamily="18" charset="0"/>
              </a:rPr>
              <a:t>il 17,1% dei NON Fumatori</a:t>
            </a:r>
          </a:p>
          <a:p>
            <a:pPr eaLnBrk="1" hangingPunct="1">
              <a:lnSpc>
                <a:spcPct val="50000"/>
              </a:lnSpc>
              <a:spcBef>
                <a:spcPct val="50000"/>
              </a:spcBef>
              <a:defRPr/>
            </a:pPr>
            <a:r>
              <a:rPr lang="it-IT" altLang="it-IT" sz="1900" b="1" dirty="0">
                <a:solidFill>
                  <a:srgbClr val="CC0000"/>
                </a:solidFill>
                <a:cs typeface="Times New Roman" pitchFamily="18" charset="0"/>
              </a:rPr>
              <a:t>il 29,8% dei FUMATORI</a:t>
            </a:r>
          </a:p>
          <a:p>
            <a:pPr eaLnBrk="1" hangingPunct="1">
              <a:lnSpc>
                <a:spcPct val="60000"/>
              </a:lnSpc>
              <a:spcBef>
                <a:spcPct val="50000"/>
              </a:spcBef>
              <a:defRPr/>
            </a:pPr>
            <a:r>
              <a:rPr lang="it-IT" altLang="it-IT" sz="1900" b="1" dirty="0">
                <a:solidFill>
                  <a:srgbClr val="CC0000"/>
                </a:solidFill>
                <a:cs typeface="Times New Roman" pitchFamily="18" charset="0"/>
              </a:rPr>
              <a:t>il 31,9% dei Forti </a:t>
            </a:r>
            <a:r>
              <a:rPr lang="it-IT" altLang="it-IT" sz="1900" b="1" dirty="0">
                <a:solidFill>
                  <a:srgbClr val="CC0000"/>
                </a:solidFill>
              </a:rPr>
              <a:t>FUMATORI</a:t>
            </a:r>
          </a:p>
        </p:txBody>
      </p:sp>
      <p:sp>
        <p:nvSpPr>
          <p:cNvPr id="7" name="AutoShape 10">
            <a:extLst>
              <a:ext uri="{FF2B5EF4-FFF2-40B4-BE49-F238E27FC236}">
                <a16:creationId xmlns:a16="http://schemas.microsoft.com/office/drawing/2014/main" xmlns="" id="{7CFAB672-16AA-4448-9218-708F48737C49}"/>
              </a:ext>
            </a:extLst>
          </p:cNvPr>
          <p:cNvSpPr>
            <a:spLocks noChangeArrowheads="1"/>
          </p:cNvSpPr>
          <p:nvPr/>
        </p:nvSpPr>
        <p:spPr bwMode="auto">
          <a:xfrm>
            <a:off x="6496278" y="1573596"/>
            <a:ext cx="420687" cy="764232"/>
          </a:xfrm>
          <a:prstGeom prst="rightArrow">
            <a:avLst>
              <a:gd name="adj1" fmla="val 50000"/>
              <a:gd name="adj2" fmla="val 3620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defRPr/>
            </a:pPr>
            <a:endParaRPr lang="it-IT" sz="1900">
              <a:effectLst>
                <a:outerShdw blurRad="38100" dist="38100" dir="2700000" algn="tl">
                  <a:srgbClr val="000000">
                    <a:alpha val="43137"/>
                  </a:srgbClr>
                </a:outerShdw>
              </a:effectLst>
              <a:latin typeface="Arial" charset="0"/>
              <a:cs typeface="Arial" charset="0"/>
            </a:endParaRPr>
          </a:p>
        </p:txBody>
      </p:sp>
      <p:sp>
        <p:nvSpPr>
          <p:cNvPr id="8" name="Text Box 12">
            <a:extLst>
              <a:ext uri="{FF2B5EF4-FFF2-40B4-BE49-F238E27FC236}">
                <a16:creationId xmlns:a16="http://schemas.microsoft.com/office/drawing/2014/main" xmlns="" id="{397A2398-8351-49E8-AE30-6364AFBD6A6A}"/>
              </a:ext>
            </a:extLst>
          </p:cNvPr>
          <p:cNvSpPr txBox="1">
            <a:spLocks noChangeArrowheads="1"/>
          </p:cNvSpPr>
          <p:nvPr/>
        </p:nvSpPr>
        <p:spPr bwMode="auto">
          <a:xfrm>
            <a:off x="193957" y="3440775"/>
            <a:ext cx="11869706" cy="3387338"/>
          </a:xfrm>
          <a:prstGeom prst="rect">
            <a:avLst/>
          </a:prstGeom>
          <a:solidFill>
            <a:schemeClr val="bg1">
              <a:lumMod val="85000"/>
              <a:alpha val="95000"/>
            </a:schemeClr>
          </a:solidFill>
          <a:ln w="9525">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defRPr/>
            </a:pPr>
            <a:r>
              <a:rPr kumimoji="1" lang="it-IT" altLang="it-IT" sz="2400" dirty="0">
                <a:latin typeface="+mj-lt"/>
                <a:cs typeface="Times New Roman" pitchFamily="18" charset="0"/>
              </a:rPr>
              <a:t>Anche considerando singolarmente </a:t>
            </a:r>
            <a:r>
              <a:rPr kumimoji="1" lang="it-IT" altLang="it-IT" sz="2400" b="1" dirty="0" err="1">
                <a:solidFill>
                  <a:srgbClr val="C00000"/>
                </a:solidFill>
                <a:latin typeface="+mj-lt"/>
                <a:cs typeface="Times New Roman" pitchFamily="18" charset="0"/>
              </a:rPr>
              <a:t>Binge</a:t>
            </a:r>
            <a:r>
              <a:rPr kumimoji="1" lang="it-IT" altLang="it-IT" sz="2400" b="1" dirty="0">
                <a:solidFill>
                  <a:srgbClr val="C00000"/>
                </a:solidFill>
                <a:latin typeface="+mj-lt"/>
                <a:cs typeface="Times New Roman" pitchFamily="18" charset="0"/>
              </a:rPr>
              <a:t> </a:t>
            </a:r>
            <a:r>
              <a:rPr kumimoji="1" lang="it-IT" altLang="it-IT" sz="2400" b="1" dirty="0" err="1">
                <a:solidFill>
                  <a:srgbClr val="C00000"/>
                </a:solidFill>
                <a:latin typeface="+mj-lt"/>
                <a:cs typeface="Times New Roman" pitchFamily="18" charset="0"/>
              </a:rPr>
              <a:t>drinking</a:t>
            </a:r>
            <a:r>
              <a:rPr kumimoji="1" lang="it-IT" altLang="it-IT" sz="2400" b="1" dirty="0">
                <a:solidFill>
                  <a:srgbClr val="C00000"/>
                </a:solidFill>
                <a:latin typeface="+mj-lt"/>
                <a:cs typeface="Times New Roman" pitchFamily="18" charset="0"/>
              </a:rPr>
              <a:t> </a:t>
            </a:r>
            <a:r>
              <a:rPr kumimoji="1" lang="it-IT" altLang="it-IT" sz="2400" b="1" dirty="0">
                <a:latin typeface="+mj-lt"/>
                <a:cs typeface="Times New Roman" pitchFamily="18" charset="0"/>
              </a:rPr>
              <a:t>e </a:t>
            </a:r>
            <a:r>
              <a:rPr kumimoji="1" lang="it-IT" altLang="it-IT" sz="2400" b="1" dirty="0">
                <a:solidFill>
                  <a:srgbClr val="C00000"/>
                </a:solidFill>
                <a:latin typeface="+mj-lt"/>
                <a:cs typeface="Times New Roman" pitchFamily="18" charset="0"/>
              </a:rPr>
              <a:t>Consumo abituale eccedentario </a:t>
            </a:r>
            <a:r>
              <a:rPr kumimoji="1" lang="it-IT" altLang="it-IT" sz="2400" dirty="0">
                <a:latin typeface="+mj-lt"/>
                <a:cs typeface="Times New Roman" pitchFamily="18" charset="0"/>
              </a:rPr>
              <a:t>si osserva una maggiore diffusione  tra quanti fumano:</a:t>
            </a:r>
          </a:p>
          <a:p>
            <a:pPr>
              <a:spcBef>
                <a:spcPct val="20000"/>
              </a:spcBef>
              <a:defRPr/>
            </a:pPr>
            <a:r>
              <a:rPr kumimoji="1" lang="it-IT" altLang="it-IT" sz="500" dirty="0">
                <a:solidFill>
                  <a:srgbClr val="FF9933"/>
                </a:solidFill>
                <a:latin typeface="+mj-lt"/>
                <a:cs typeface="Times New Roman" pitchFamily="18" charset="0"/>
              </a:rPr>
              <a:t>		</a:t>
            </a:r>
            <a:r>
              <a:rPr kumimoji="1" lang="it-IT" altLang="it-IT" sz="2133" b="1" dirty="0" err="1" smtClean="0">
                <a:solidFill>
                  <a:srgbClr val="C00000"/>
                </a:solidFill>
                <a:latin typeface="+mj-lt"/>
                <a:cs typeface="Times New Roman" pitchFamily="18" charset="0"/>
              </a:rPr>
              <a:t>Binge</a:t>
            </a:r>
            <a:r>
              <a:rPr kumimoji="1" lang="it-IT" altLang="it-IT" sz="2133" b="1" dirty="0" smtClean="0">
                <a:solidFill>
                  <a:srgbClr val="C00000"/>
                </a:solidFill>
                <a:latin typeface="+mj-lt"/>
                <a:cs typeface="Times New Roman" pitchFamily="18" charset="0"/>
              </a:rPr>
              <a:t> </a:t>
            </a:r>
            <a:r>
              <a:rPr kumimoji="1" lang="it-IT" altLang="it-IT" sz="2133" b="1" dirty="0">
                <a:solidFill>
                  <a:srgbClr val="C00000"/>
                </a:solidFill>
                <a:latin typeface="+mj-lt"/>
                <a:cs typeface="Times New Roman" pitchFamily="18" charset="0"/>
              </a:rPr>
              <a:t>drinking:                                                </a:t>
            </a:r>
            <a:r>
              <a:rPr lang="it-IT" altLang="it-IT" sz="2133" b="1" dirty="0">
                <a:solidFill>
                  <a:srgbClr val="C00000"/>
                </a:solidFill>
                <a:latin typeface="+mj-lt"/>
              </a:rPr>
              <a:t>Consumo abituale 				</a:t>
            </a:r>
            <a:r>
              <a:rPr lang="it-IT" altLang="it-IT" sz="2133" b="1" dirty="0" smtClean="0">
                <a:solidFill>
                  <a:srgbClr val="C00000"/>
                </a:solidFill>
                <a:latin typeface="+mj-lt"/>
              </a:rPr>
              <a:t>    </a:t>
            </a:r>
            <a:r>
              <a:rPr lang="it-IT" altLang="it-IT" sz="2133" b="1" dirty="0">
                <a:solidFill>
                  <a:srgbClr val="C00000"/>
                </a:solidFill>
                <a:latin typeface="+mj-lt"/>
              </a:rPr>
              <a:t>	 </a:t>
            </a:r>
            <a:r>
              <a:rPr lang="it-IT" altLang="it-IT" sz="2133" b="1" dirty="0" smtClean="0">
                <a:solidFill>
                  <a:srgbClr val="C00000"/>
                </a:solidFill>
                <a:latin typeface="+mj-lt"/>
              </a:rPr>
              <a:t>                                                                 eccedentario</a:t>
            </a:r>
            <a:r>
              <a:rPr lang="it-IT" altLang="it-IT" sz="2133" dirty="0">
                <a:solidFill>
                  <a:srgbClr val="C00000"/>
                </a:solidFill>
                <a:latin typeface="+mj-lt"/>
              </a:rPr>
              <a:t>:</a:t>
            </a:r>
          </a:p>
          <a:p>
            <a:pPr>
              <a:spcBef>
                <a:spcPct val="20000"/>
              </a:spcBef>
              <a:defRPr/>
            </a:pPr>
            <a:r>
              <a:rPr kumimoji="1" lang="it-IT" altLang="it-IT" sz="2000" b="1" dirty="0">
                <a:solidFill>
                  <a:schemeClr val="bg1"/>
                </a:solidFill>
                <a:latin typeface="+mj-lt"/>
                <a:cs typeface="Times New Roman" pitchFamily="18" charset="0"/>
              </a:rPr>
              <a:t>          </a:t>
            </a:r>
            <a:r>
              <a:rPr kumimoji="1" lang="it-IT" altLang="it-IT" sz="2000" b="1" dirty="0">
                <a:solidFill>
                  <a:srgbClr val="FF9900"/>
                </a:solidFill>
                <a:latin typeface="+mj-lt"/>
                <a:cs typeface="Times New Roman" pitchFamily="18" charset="0"/>
              </a:rPr>
              <a:t>        </a:t>
            </a:r>
            <a:r>
              <a:rPr kumimoji="1" lang="it-IT" altLang="it-IT" sz="2000" b="1" dirty="0">
                <a:latin typeface="+mj-lt"/>
                <a:cs typeface="Times New Roman" pitchFamily="18" charset="0"/>
              </a:rPr>
              <a:t>F</a:t>
            </a:r>
            <a:r>
              <a:rPr lang="it-IT" altLang="it-IT" sz="2000" b="1" dirty="0">
                <a:latin typeface="+mj-lt"/>
                <a:cs typeface="Times New Roman" pitchFamily="18" charset="0"/>
              </a:rPr>
              <a:t>umatori  Forti Fumatori   Non Fumatori</a:t>
            </a:r>
            <a:r>
              <a:rPr lang="it-IT" altLang="it-IT" sz="2000" b="1" dirty="0">
                <a:latin typeface="+mj-lt"/>
              </a:rPr>
              <a:t>           </a:t>
            </a:r>
            <a:r>
              <a:rPr lang="it-IT" altLang="it-IT" sz="2000" b="1" dirty="0" err="1">
                <a:latin typeface="+mj-lt"/>
              </a:rPr>
              <a:t>F</a:t>
            </a:r>
            <a:r>
              <a:rPr lang="it-IT" altLang="it-IT" sz="2000" b="1" dirty="0" err="1">
                <a:latin typeface="+mj-lt"/>
                <a:cs typeface="Times New Roman" pitchFamily="18" charset="0"/>
              </a:rPr>
              <a:t>umatori</a:t>
            </a:r>
            <a:r>
              <a:rPr lang="it-IT" altLang="it-IT" sz="2000" b="1" dirty="0">
                <a:latin typeface="+mj-lt"/>
                <a:cs typeface="Times New Roman" pitchFamily="18" charset="0"/>
              </a:rPr>
              <a:t>     Forti Fumatori   Non 											             Fumatori</a:t>
            </a:r>
            <a:r>
              <a:rPr lang="it-IT" altLang="it-IT" sz="2000" b="1" dirty="0">
                <a:latin typeface="+mj-lt"/>
              </a:rPr>
              <a:t> </a:t>
            </a:r>
            <a:endParaRPr lang="it-IT" altLang="it-IT" sz="2000" b="1" dirty="0">
              <a:solidFill>
                <a:srgbClr val="FF9900"/>
              </a:solidFill>
              <a:latin typeface="+mj-lt"/>
              <a:cs typeface="Times New Roman" pitchFamily="18" charset="0"/>
            </a:endParaRPr>
          </a:p>
          <a:p>
            <a:pPr>
              <a:spcBef>
                <a:spcPct val="20000"/>
              </a:spcBef>
              <a:defRPr/>
            </a:pPr>
            <a:r>
              <a:rPr kumimoji="1" lang="it-IT" altLang="it-IT" sz="2133" b="1" dirty="0">
                <a:latin typeface="+mj-lt"/>
                <a:cs typeface="Times New Roman" pitchFamily="18" charset="0"/>
              </a:rPr>
              <a:t>Maschi</a:t>
            </a:r>
            <a:r>
              <a:rPr kumimoji="1" lang="it-IT" altLang="it-IT" sz="1900" dirty="0">
                <a:latin typeface="+mj-lt"/>
                <a:cs typeface="Times New Roman" pitchFamily="18" charset="0"/>
              </a:rPr>
              <a:t> </a:t>
            </a:r>
            <a:r>
              <a:rPr lang="it-IT" altLang="it-IT" sz="2000" dirty="0">
                <a:solidFill>
                  <a:srgbClr val="FF9900"/>
                </a:solidFill>
                <a:latin typeface="+mj-lt"/>
                <a:cs typeface="Times New Roman" pitchFamily="18" charset="0"/>
              </a:rPr>
              <a:t> </a:t>
            </a:r>
            <a:r>
              <a:rPr lang="it-IT" altLang="it-IT" sz="2000" dirty="0">
                <a:solidFill>
                  <a:schemeClr val="bg1"/>
                </a:solidFill>
                <a:latin typeface="+mj-lt"/>
                <a:cs typeface="Times New Roman" pitchFamily="18" charset="0"/>
              </a:rPr>
              <a:t>       </a:t>
            </a:r>
            <a:r>
              <a:rPr lang="it-IT" altLang="it-IT" sz="2000" dirty="0">
                <a:solidFill>
                  <a:srgbClr val="CF1E24"/>
                </a:solidFill>
                <a:cs typeface="Times New Roman" pitchFamily="18" charset="0"/>
              </a:rPr>
              <a:t>19,0%          19,3%             7,7%                               16,3%         21,0%         10,9</a:t>
            </a:r>
            <a:r>
              <a:rPr kumimoji="1" lang="it-IT" altLang="it-IT" sz="2000" dirty="0">
                <a:solidFill>
                  <a:srgbClr val="CF1E24"/>
                </a:solidFill>
                <a:cs typeface="Times New Roman" pitchFamily="18" charset="0"/>
              </a:rPr>
              <a:t>%</a:t>
            </a:r>
          </a:p>
          <a:p>
            <a:pPr>
              <a:spcBef>
                <a:spcPct val="20000"/>
              </a:spcBef>
              <a:defRPr/>
            </a:pPr>
            <a:r>
              <a:rPr kumimoji="1" lang="it-IT" altLang="it-IT" sz="2133" b="1" dirty="0">
                <a:latin typeface="+mj-lt"/>
                <a:cs typeface="Times New Roman" pitchFamily="18" charset="0"/>
              </a:rPr>
              <a:t>Femmine</a:t>
            </a:r>
            <a:r>
              <a:rPr lang="it-IT" altLang="it-IT" sz="2000" dirty="0">
                <a:solidFill>
                  <a:schemeClr val="bg1"/>
                </a:solidFill>
                <a:cs typeface="Times New Roman" pitchFamily="18" charset="0"/>
              </a:rPr>
              <a:t>    </a:t>
            </a:r>
            <a:r>
              <a:rPr lang="it-IT" altLang="it-IT" sz="2000" dirty="0">
                <a:solidFill>
                  <a:srgbClr val="CF1E24"/>
                </a:solidFill>
                <a:cs typeface="Times New Roman" pitchFamily="18" charset="0"/>
              </a:rPr>
              <a:t>10,2%           12,0%             2,0%                                 9,9%        13,5%            4,8</a:t>
            </a:r>
            <a:r>
              <a:rPr lang="it-IT" altLang="it-IT" sz="2000" dirty="0" smtClean="0">
                <a:solidFill>
                  <a:srgbClr val="CF1E24"/>
                </a:solidFill>
                <a:cs typeface="Times New Roman" pitchFamily="18" charset="0"/>
              </a:rPr>
              <a:t>%</a:t>
            </a:r>
          </a:p>
          <a:p>
            <a:pPr>
              <a:spcBef>
                <a:spcPct val="20000"/>
              </a:spcBef>
              <a:defRPr/>
            </a:pPr>
            <a:endParaRPr lang="it-IT" altLang="it-IT" sz="2000" dirty="0">
              <a:solidFill>
                <a:srgbClr val="CF1E24"/>
              </a:solidFill>
              <a:cs typeface="Times New Roman" pitchFamily="18" charset="0"/>
            </a:endParaRPr>
          </a:p>
        </p:txBody>
      </p:sp>
      <p:sp>
        <p:nvSpPr>
          <p:cNvPr id="9" name="Titolo 1">
            <a:extLst>
              <a:ext uri="{FF2B5EF4-FFF2-40B4-BE49-F238E27FC236}">
                <a16:creationId xmlns:a16="http://schemas.microsoft.com/office/drawing/2014/main" xmlns="" id="{86D6D6AE-AE3C-41CF-91A3-1E978190F4CD}"/>
              </a:ext>
            </a:extLst>
          </p:cNvPr>
          <p:cNvSpPr txBox="1">
            <a:spLocks/>
          </p:cNvSpPr>
          <p:nvPr/>
        </p:nvSpPr>
        <p:spPr>
          <a:xfrm>
            <a:off x="191962" y="189304"/>
            <a:ext cx="10777223" cy="46799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defPPr>
              <a:defRPr lang="it-IT"/>
            </a:defPPr>
            <a:lvl1pPr>
              <a:lnSpc>
                <a:spcPts val="3200"/>
              </a:lnSpc>
              <a:spcBef>
                <a:spcPct val="0"/>
              </a:spcBef>
              <a:buNone/>
              <a:defRPr sz="2933" b="1" spc="-120" baseline="0">
                <a:solidFill>
                  <a:schemeClr val="accent2"/>
                </a:solidFill>
                <a:cs typeface="Aria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altLang="it-IT" sz="3200" dirty="0"/>
              <a:t>Alcol e Fumo: fattori di rischio associati</a:t>
            </a:r>
          </a:p>
        </p:txBody>
      </p:sp>
      <p:sp>
        <p:nvSpPr>
          <p:cNvPr id="10" name="CasellaDiTesto 9">
            <a:extLst>
              <a:ext uri="{FF2B5EF4-FFF2-40B4-BE49-F238E27FC236}">
                <a16:creationId xmlns:a16="http://schemas.microsoft.com/office/drawing/2014/main" xmlns="" id="{232B3F4D-38FD-4CC6-B249-BBACD20C1CBF}"/>
              </a:ext>
            </a:extLst>
          </p:cNvPr>
          <p:cNvSpPr txBox="1"/>
          <p:nvPr/>
        </p:nvSpPr>
        <p:spPr>
          <a:xfrm>
            <a:off x="104510" y="6533054"/>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Tree>
    <p:extLst>
      <p:ext uri="{BB962C8B-B14F-4D97-AF65-F5344CB8AC3E}">
        <p14:creationId xmlns:p14="http://schemas.microsoft.com/office/powerpoint/2010/main" val="130417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61B37AF-3D87-43D2-9FE3-E20F08469097}"/>
              </a:ext>
            </a:extLst>
          </p:cNvPr>
          <p:cNvSpPr>
            <a:spLocks noGrp="1"/>
          </p:cNvSpPr>
          <p:nvPr>
            <p:ph type="ctrTitle"/>
          </p:nvPr>
        </p:nvSpPr>
        <p:spPr>
          <a:xfrm>
            <a:off x="914400" y="2282845"/>
            <a:ext cx="10363200" cy="1470025"/>
          </a:xfrm>
        </p:spPr>
        <p:txBody>
          <a:bodyPr>
            <a:normAutofit/>
          </a:bodyPr>
          <a:lstStyle/>
          <a:p>
            <a:pPr algn="ctr"/>
            <a:r>
              <a:rPr lang="it-IT" sz="4400" dirty="0"/>
              <a:t>… E TRA I PIU’ GIOVANI?</a:t>
            </a:r>
          </a:p>
        </p:txBody>
      </p:sp>
    </p:spTree>
    <p:extLst>
      <p:ext uri="{BB962C8B-B14F-4D97-AF65-F5344CB8AC3E}">
        <p14:creationId xmlns:p14="http://schemas.microsoft.com/office/powerpoint/2010/main" val="22695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180474" y="1188490"/>
            <a:ext cx="11815010" cy="5160883"/>
          </a:xfrm>
          <a:prstGeom prst="rect">
            <a:avLst/>
          </a:prstGeom>
          <a:solidFill>
            <a:schemeClr val="bg1">
              <a:lumMod val="85000"/>
            </a:schemeClr>
          </a:solidFill>
        </p:spPr>
        <p:txBody>
          <a:bodyPr wrap="none">
            <a:noAutofit/>
          </a:bodyPr>
          <a:lstStyle/>
          <a:p>
            <a:pPr marL="8466">
              <a:defRPr/>
            </a:pPr>
            <a:endParaRPr lang="it-IT" sz="2400" dirty="0"/>
          </a:p>
        </p:txBody>
      </p:sp>
      <p:sp>
        <p:nvSpPr>
          <p:cNvPr id="22" name="Titolo 1"/>
          <p:cNvSpPr>
            <a:spLocks noGrp="1"/>
          </p:cNvSpPr>
          <p:nvPr>
            <p:ph type="ctrTitle" idx="4294967295"/>
          </p:nvPr>
        </p:nvSpPr>
        <p:spPr>
          <a:xfrm>
            <a:off x="180474" y="152913"/>
            <a:ext cx="10777223" cy="46799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a:defRPr/>
            </a:lvl1pPr>
          </a:lstStyle>
          <a:p>
            <a:pPr>
              <a:lnSpc>
                <a:spcPts val="3200"/>
              </a:lnSpc>
            </a:pPr>
            <a:r>
              <a:rPr lang="it-IT" altLang="it-IT" dirty="0">
                <a:solidFill>
                  <a:schemeClr val="accent2"/>
                </a:solidFill>
                <a:cs typeface="Arial"/>
              </a:rPr>
              <a:t>Familiarità e </a:t>
            </a:r>
            <a:r>
              <a:rPr lang="it-IT" altLang="it-IT" dirty="0">
                <a:solidFill>
                  <a:schemeClr val="accent2"/>
                </a:solidFill>
                <a:latin typeface="+mn-lt"/>
                <a:ea typeface="+mn-ea"/>
                <a:cs typeface="Arial"/>
              </a:rPr>
              <a:t>fattori di rischio per la salute tra i più giovani</a:t>
            </a:r>
            <a:endParaRPr lang="it-IT" dirty="0">
              <a:solidFill>
                <a:schemeClr val="accent2"/>
              </a:solidFill>
              <a:latin typeface="+mn-lt"/>
              <a:ea typeface="+mn-ea"/>
              <a:cs typeface="Arial"/>
            </a:endParaRPr>
          </a:p>
        </p:txBody>
      </p:sp>
      <p:sp>
        <p:nvSpPr>
          <p:cNvPr id="16" name="CasellaDiTesto 15"/>
          <p:cNvSpPr txBox="1"/>
          <p:nvPr/>
        </p:nvSpPr>
        <p:spPr>
          <a:xfrm>
            <a:off x="196516" y="719241"/>
            <a:ext cx="11175996" cy="528350"/>
          </a:xfrm>
          <a:prstGeom prst="rect">
            <a:avLst/>
          </a:prstGeom>
          <a:noFill/>
        </p:spPr>
        <p:txBody>
          <a:bodyPr wrap="square" lIns="0" rIns="0" rtlCol="0">
            <a:spAutoFit/>
          </a:bodyPr>
          <a:lstStyle/>
          <a:p>
            <a:pPr>
              <a:lnSpc>
                <a:spcPts val="1653"/>
              </a:lnSpc>
            </a:pPr>
            <a:r>
              <a:rPr lang="it-IT" sz="1600" b="1" dirty="0">
                <a:solidFill>
                  <a:srgbClr val="CF1E24"/>
                </a:solidFill>
              </a:rPr>
              <a:t>BAMBINI, RAGAZZI E GIOVANI FINO A 24 ANNI PER COMPORTAMENTI A RISCHIO SECONDO LA PRESENZA DEGLI STESSI COMPORTAMENTI TRA I GENITORI</a:t>
            </a:r>
            <a:endParaRPr lang="it-IT" sz="1333" dirty="0">
              <a:solidFill>
                <a:srgbClr val="404040"/>
              </a:solidFill>
              <a:latin typeface="Arial Narrow"/>
              <a:cs typeface="Arial Narrow"/>
            </a:endParaRPr>
          </a:p>
        </p:txBody>
      </p:sp>
      <p:sp>
        <p:nvSpPr>
          <p:cNvPr id="17" name="CasellaDiTesto 16">
            <a:extLst>
              <a:ext uri="{FF2B5EF4-FFF2-40B4-BE49-F238E27FC236}">
                <a16:creationId xmlns:a16="http://schemas.microsoft.com/office/drawing/2014/main" xmlns="" id="{D1B74B6A-2977-4D67-8E66-89EFEB8E43F2}"/>
              </a:ext>
            </a:extLst>
          </p:cNvPr>
          <p:cNvSpPr txBox="1"/>
          <p:nvPr/>
        </p:nvSpPr>
        <p:spPr>
          <a:xfrm>
            <a:off x="180474" y="6428088"/>
            <a:ext cx="4238889" cy="276999"/>
          </a:xfrm>
          <a:prstGeom prst="rect">
            <a:avLst/>
          </a:prstGeom>
          <a:noFill/>
        </p:spPr>
        <p:txBody>
          <a:bodyPr wrap="square" lIns="0" rIns="0" rtlCol="0">
            <a:spAutoFit/>
          </a:bodyPr>
          <a:lstStyle/>
          <a:p>
            <a:r>
              <a:rPr lang="it-IT" sz="1200" cap="small" dirty="0"/>
              <a:t>Fonte: Istat, aspetti della vita quotidiana  - Anno 2016</a:t>
            </a:r>
          </a:p>
        </p:txBody>
      </p:sp>
      <p:pic>
        <p:nvPicPr>
          <p:cNvPr id="3" name="Immagine 2">
            <a:extLst>
              <a:ext uri="{FF2B5EF4-FFF2-40B4-BE49-F238E27FC236}">
                <a16:creationId xmlns:a16="http://schemas.microsoft.com/office/drawing/2014/main" xmlns="" id="{90E88787-0E90-47E7-BED5-57110D2B2A0A}"/>
              </a:ext>
            </a:extLst>
          </p:cNvPr>
          <p:cNvPicPr>
            <a:picLocks noChangeAspect="1"/>
          </p:cNvPicPr>
          <p:nvPr/>
        </p:nvPicPr>
        <p:blipFill>
          <a:blip r:embed="rId3"/>
          <a:stretch>
            <a:fillRect/>
          </a:stretch>
        </p:blipFill>
        <p:spPr>
          <a:xfrm>
            <a:off x="835529" y="1281033"/>
            <a:ext cx="10536983" cy="4975795"/>
          </a:xfrm>
          <a:prstGeom prst="rect">
            <a:avLst/>
          </a:prstGeom>
        </p:spPr>
      </p:pic>
    </p:spTree>
    <p:extLst>
      <p:ext uri="{BB962C8B-B14F-4D97-AF65-F5344CB8AC3E}">
        <p14:creationId xmlns:p14="http://schemas.microsoft.com/office/powerpoint/2010/main" val="1131346288"/>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09C54825-E9B9-4F79-B883-237236ED8249}"/>
              </a:ext>
            </a:extLst>
          </p:cNvPr>
          <p:cNvSpPr txBox="1"/>
          <p:nvPr/>
        </p:nvSpPr>
        <p:spPr>
          <a:xfrm>
            <a:off x="76200" y="5263728"/>
            <a:ext cx="11869366" cy="1384995"/>
          </a:xfrm>
          <a:prstGeom prst="rect">
            <a:avLst/>
          </a:prstGeom>
          <a:solidFill>
            <a:schemeClr val="accent3">
              <a:lumMod val="60000"/>
              <a:lumOff val="40000"/>
            </a:schemeClr>
          </a:solidFill>
          <a:ln>
            <a:solidFill>
              <a:schemeClr val="tx2"/>
            </a:solidFill>
          </a:ln>
        </p:spPr>
        <p:txBody>
          <a:bodyPr wrap="square" rtlCol="0">
            <a:spAutoFit/>
          </a:bodyPr>
          <a:lstStyle/>
          <a:p>
            <a:r>
              <a:rPr lang="en-US" sz="2800" b="1" dirty="0">
                <a:latin typeface="Calibri" panose="020F0502020204030204" pitchFamily="34" charset="0"/>
                <a:cs typeface="Calibri" panose="020F0502020204030204" pitchFamily="34" charset="0"/>
              </a:rPr>
              <a:t>I </a:t>
            </a:r>
            <a:r>
              <a:rPr lang="en-US" sz="2800" b="1" dirty="0" err="1">
                <a:latin typeface="Calibri" panose="020F0502020204030204" pitchFamily="34" charset="0"/>
                <a:cs typeface="Calibri" panose="020F0502020204030204" pitchFamily="34" charset="0"/>
              </a:rPr>
              <a:t>comportamenti</a:t>
            </a:r>
            <a:r>
              <a:rPr lang="en-US" sz="2800" b="1" dirty="0">
                <a:latin typeface="Calibri" panose="020F0502020204030204" pitchFamily="34" charset="0"/>
                <a:cs typeface="Calibri" panose="020F0502020204030204" pitchFamily="34" charset="0"/>
              </a:rPr>
              <a:t> non </a:t>
            </a:r>
            <a:r>
              <a:rPr lang="en-US" sz="2800" b="1" dirty="0" err="1">
                <a:latin typeface="Calibri" panose="020F0502020204030204" pitchFamily="34" charset="0"/>
                <a:cs typeface="Calibri" panose="020F0502020204030204" pitchFamily="34" charset="0"/>
              </a:rPr>
              <a:t>salutari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sono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più</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diffusi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giovani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vivono</a:t>
            </a:r>
            <a:r>
              <a:rPr lang="en-US" sz="2800" b="1" dirty="0">
                <a:latin typeface="Calibri" panose="020F0502020204030204" pitchFamily="34" charset="0"/>
                <a:cs typeface="Calibri" panose="020F0502020204030204" pitchFamily="34" charset="0"/>
              </a:rPr>
              <a:t> in </a:t>
            </a:r>
            <a:r>
              <a:rPr lang="en-US" sz="2800" b="1" dirty="0" err="1">
                <a:latin typeface="Calibri" panose="020F0502020204030204" pitchFamily="34" charset="0"/>
                <a:cs typeface="Calibri" panose="020F0502020204030204" pitchFamily="34" charset="0"/>
              </a:rPr>
              <a:t>famiglie</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caratterizzate</a:t>
            </a:r>
            <a:r>
              <a:rPr lang="en-US" sz="2800" b="1" dirty="0">
                <a:latin typeface="Calibri" panose="020F0502020204030204" pitchFamily="34" charset="0"/>
                <a:cs typeface="Calibri" panose="020F0502020204030204" pitchFamily="34" charset="0"/>
              </a:rPr>
              <a:t> da un </a:t>
            </a:r>
            <a:r>
              <a:rPr lang="en-US" sz="2800" b="1" dirty="0" err="1">
                <a:latin typeface="Calibri" panose="020F0502020204030204" pitchFamily="34" charset="0"/>
                <a:cs typeface="Calibri" panose="020F0502020204030204" pitchFamily="34" charset="0"/>
              </a:rPr>
              <a:t>livello</a:t>
            </a:r>
            <a:r>
              <a:rPr lang="en-US" sz="2800" b="1" dirty="0">
                <a:latin typeface="Calibri" panose="020F0502020204030204" pitchFamily="34" charset="0"/>
                <a:cs typeface="Calibri" panose="020F0502020204030204" pitchFamily="34" charset="0"/>
              </a:rPr>
              <a:t> socio-</a:t>
            </a:r>
            <a:r>
              <a:rPr lang="en-US" sz="2800" b="1" dirty="0" err="1">
                <a:latin typeface="Calibri" panose="020F0502020204030204" pitchFamily="34" charset="0"/>
                <a:cs typeface="Calibri" panose="020F0502020204030204" pitchFamily="34" charset="0"/>
              </a:rPr>
              <a:t>economico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più</a:t>
            </a:r>
            <a:r>
              <a:rPr lang="en-US" sz="2800" b="1" dirty="0">
                <a:latin typeface="Calibri" panose="020F0502020204030204" pitchFamily="34" charset="0"/>
                <a:cs typeface="Calibri" panose="020F0502020204030204" pitchFamily="34" charset="0"/>
              </a:rPr>
              <a:t> basso, </a:t>
            </a:r>
            <a:r>
              <a:rPr lang="en-US" sz="2800" b="1" dirty="0" err="1">
                <a:solidFill>
                  <a:srgbClr val="FF0000"/>
                </a:solidFill>
                <a:latin typeface="Calibri" panose="020F0502020204030204" pitchFamily="34" charset="0"/>
                <a:cs typeface="Calibri" panose="020F0502020204030204" pitchFamily="34" charset="0"/>
              </a:rPr>
              <a:t>fatta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eccezione</a:t>
            </a:r>
            <a:r>
              <a:rPr lang="en-US" sz="2800" b="1" dirty="0">
                <a:solidFill>
                  <a:srgbClr val="FF0000"/>
                </a:solidFill>
                <a:latin typeface="Calibri" panose="020F0502020204030204" pitchFamily="34" charset="0"/>
                <a:cs typeface="Calibri" panose="020F0502020204030204" pitchFamily="34" charset="0"/>
              </a:rPr>
              <a:t> per </a:t>
            </a:r>
            <a:r>
              <a:rPr lang="en-US" sz="2800" b="1" dirty="0" err="1">
                <a:solidFill>
                  <a:srgbClr val="FF0000"/>
                </a:solidFill>
                <a:latin typeface="Calibri" panose="020F0502020204030204" pitchFamily="34" charset="0"/>
                <a:cs typeface="Calibri" panose="020F0502020204030204" pitchFamily="34" charset="0"/>
              </a:rPr>
              <a:t>il</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consumo</a:t>
            </a:r>
            <a:r>
              <a:rPr lang="en-US" sz="2800" b="1" dirty="0">
                <a:solidFill>
                  <a:srgbClr val="FF0000"/>
                </a:solidFill>
                <a:latin typeface="Calibri" panose="020F0502020204030204" pitchFamily="34" charset="0"/>
                <a:cs typeface="Calibri" panose="020F0502020204030204" pitchFamily="34" charset="0"/>
              </a:rPr>
              <a:t> di </a:t>
            </a:r>
            <a:r>
              <a:rPr lang="en-US" sz="2800" b="1" dirty="0" err="1">
                <a:solidFill>
                  <a:srgbClr val="FF0000"/>
                </a:solidFill>
                <a:latin typeface="Calibri" panose="020F0502020204030204" pitchFamily="34" charset="0"/>
                <a:cs typeface="Calibri" panose="020F0502020204030204" pitchFamily="34" charset="0"/>
              </a:rPr>
              <a:t>alcol</a:t>
            </a:r>
            <a:r>
              <a:rPr lang="en-US" sz="2800" b="1" dirty="0">
                <a:solidFill>
                  <a:srgbClr val="FF0000"/>
                </a:solidFill>
                <a:latin typeface="Calibri" panose="020F0502020204030204" pitchFamily="34" charset="0"/>
                <a:cs typeface="Calibri" panose="020F0502020204030204" pitchFamily="34" charset="0"/>
              </a:rPr>
              <a:t>.</a:t>
            </a:r>
            <a:endParaRPr lang="it-IT" sz="2800" b="1" dirty="0">
              <a:solidFill>
                <a:srgbClr val="FF0000"/>
              </a:solidFill>
              <a:latin typeface="Calibri" panose="020F0502020204030204" pitchFamily="34" charset="0"/>
              <a:cs typeface="Calibri" panose="020F0502020204030204" pitchFamily="34" charset="0"/>
            </a:endParaRPr>
          </a:p>
        </p:txBody>
      </p:sp>
      <p:sp>
        <p:nvSpPr>
          <p:cNvPr id="5" name="Rettangolo 4">
            <a:extLst>
              <a:ext uri="{FF2B5EF4-FFF2-40B4-BE49-F238E27FC236}">
                <a16:creationId xmlns:a16="http://schemas.microsoft.com/office/drawing/2014/main" xmlns="" id="{3ADF33C5-6CB7-42BB-90BF-A26F0470B3D3}"/>
              </a:ext>
            </a:extLst>
          </p:cNvPr>
          <p:cNvSpPr/>
          <p:nvPr/>
        </p:nvSpPr>
        <p:spPr>
          <a:xfrm>
            <a:off x="120629" y="41788"/>
            <a:ext cx="12071371" cy="845006"/>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p>
            <a:pPr>
              <a:spcBef>
                <a:spcPct val="0"/>
              </a:spcBef>
            </a:pPr>
            <a:r>
              <a:rPr lang="en-US" sz="3200" b="1" spc="-120" dirty="0" err="1">
                <a:solidFill>
                  <a:schemeClr val="accent2"/>
                </a:solidFill>
                <a:cs typeface="Arial"/>
              </a:rPr>
              <a:t>Comportamenti</a:t>
            </a:r>
            <a:r>
              <a:rPr lang="en-US" sz="3200" b="1" spc="-120" dirty="0">
                <a:solidFill>
                  <a:schemeClr val="accent2"/>
                </a:solidFill>
                <a:cs typeface="Arial"/>
              </a:rPr>
              <a:t> non </a:t>
            </a:r>
            <a:r>
              <a:rPr lang="en-US" sz="3200" b="1" spc="-120" dirty="0" err="1">
                <a:solidFill>
                  <a:schemeClr val="accent2"/>
                </a:solidFill>
                <a:cs typeface="Arial"/>
              </a:rPr>
              <a:t>salutari</a:t>
            </a:r>
            <a:r>
              <a:rPr lang="en-US" sz="3200" b="1" spc="-120" dirty="0">
                <a:solidFill>
                  <a:schemeClr val="accent2"/>
                </a:solidFill>
                <a:cs typeface="Arial"/>
              </a:rPr>
              <a:t> e </a:t>
            </a:r>
            <a:r>
              <a:rPr lang="en-US" sz="3200" b="1" spc="-120" dirty="0" err="1">
                <a:solidFill>
                  <a:schemeClr val="accent2"/>
                </a:solidFill>
                <a:cs typeface="Arial"/>
              </a:rPr>
              <a:t>caratteristiche</a:t>
            </a:r>
            <a:r>
              <a:rPr lang="en-US" sz="3200" b="1" spc="-120" dirty="0">
                <a:solidFill>
                  <a:schemeClr val="accent2"/>
                </a:solidFill>
                <a:cs typeface="Arial"/>
              </a:rPr>
              <a:t> </a:t>
            </a:r>
            <a:r>
              <a:rPr lang="en-US" sz="3200" b="1" spc="-120" dirty="0" err="1">
                <a:solidFill>
                  <a:schemeClr val="accent2"/>
                </a:solidFill>
                <a:cs typeface="Arial"/>
              </a:rPr>
              <a:t>socioculturali</a:t>
            </a:r>
            <a:r>
              <a:rPr lang="en-US" sz="3200" b="1" spc="-120" dirty="0">
                <a:solidFill>
                  <a:schemeClr val="accent2"/>
                </a:solidFill>
                <a:cs typeface="Arial"/>
              </a:rPr>
              <a:t> </a:t>
            </a:r>
            <a:r>
              <a:rPr lang="en-US" sz="3200" b="1" spc="-120" dirty="0" err="1">
                <a:solidFill>
                  <a:schemeClr val="accent2"/>
                </a:solidFill>
                <a:cs typeface="Arial"/>
              </a:rPr>
              <a:t>familiari</a:t>
            </a:r>
            <a:endParaRPr lang="it-IT" sz="3200" b="1" spc="-120" dirty="0">
              <a:solidFill>
                <a:schemeClr val="accent2"/>
              </a:solidFill>
              <a:cs typeface="Arial"/>
            </a:endParaRPr>
          </a:p>
        </p:txBody>
      </p:sp>
      <p:sp>
        <p:nvSpPr>
          <p:cNvPr id="9" name="CasellaDiTesto 8">
            <a:extLst>
              <a:ext uri="{FF2B5EF4-FFF2-40B4-BE49-F238E27FC236}">
                <a16:creationId xmlns:a16="http://schemas.microsoft.com/office/drawing/2014/main" xmlns="" id="{91F69C2B-0758-444F-B0E7-E36E541321F5}"/>
              </a:ext>
            </a:extLst>
          </p:cNvPr>
          <p:cNvSpPr txBox="1"/>
          <p:nvPr/>
        </p:nvSpPr>
        <p:spPr>
          <a:xfrm>
            <a:off x="120629" y="4900876"/>
            <a:ext cx="4238889" cy="276999"/>
          </a:xfrm>
          <a:prstGeom prst="rect">
            <a:avLst/>
          </a:prstGeom>
          <a:noFill/>
        </p:spPr>
        <p:txBody>
          <a:bodyPr wrap="square" lIns="0" rIns="0" rtlCol="0">
            <a:spAutoFit/>
          </a:bodyPr>
          <a:lstStyle/>
          <a:p>
            <a:r>
              <a:rPr lang="it-IT" sz="1200" cap="small" dirty="0"/>
              <a:t>Fonte: Istat, aspetti della vita quotidiana  - Anno 2016</a:t>
            </a:r>
          </a:p>
        </p:txBody>
      </p:sp>
      <p:pic>
        <p:nvPicPr>
          <p:cNvPr id="2" name="Immagine 1">
            <a:extLst>
              <a:ext uri="{FF2B5EF4-FFF2-40B4-BE49-F238E27FC236}">
                <a16:creationId xmlns:a16="http://schemas.microsoft.com/office/drawing/2014/main" xmlns="" id="{72121840-DBE1-4F76-BA89-9216CD4D50E7}"/>
              </a:ext>
            </a:extLst>
          </p:cNvPr>
          <p:cNvPicPr>
            <a:picLocks noChangeAspect="1"/>
          </p:cNvPicPr>
          <p:nvPr/>
        </p:nvPicPr>
        <p:blipFill>
          <a:blip r:embed="rId2"/>
          <a:stretch>
            <a:fillRect/>
          </a:stretch>
        </p:blipFill>
        <p:spPr>
          <a:xfrm>
            <a:off x="6111241" y="1271435"/>
            <a:ext cx="5919125" cy="3609843"/>
          </a:xfrm>
          <a:prstGeom prst="rect">
            <a:avLst/>
          </a:prstGeom>
          <a:ln w="28575">
            <a:solidFill>
              <a:schemeClr val="accent1"/>
            </a:solidFill>
          </a:ln>
        </p:spPr>
      </p:pic>
      <p:pic>
        <p:nvPicPr>
          <p:cNvPr id="10" name="Immagine 9">
            <a:extLst>
              <a:ext uri="{FF2B5EF4-FFF2-40B4-BE49-F238E27FC236}">
                <a16:creationId xmlns:a16="http://schemas.microsoft.com/office/drawing/2014/main" xmlns="" id="{D366B62C-1341-41DE-89A6-2282F0AE3CDC}"/>
              </a:ext>
            </a:extLst>
          </p:cNvPr>
          <p:cNvPicPr>
            <a:picLocks noChangeAspect="1"/>
          </p:cNvPicPr>
          <p:nvPr/>
        </p:nvPicPr>
        <p:blipFill>
          <a:blip r:embed="rId3"/>
          <a:stretch>
            <a:fillRect/>
          </a:stretch>
        </p:blipFill>
        <p:spPr>
          <a:xfrm>
            <a:off x="76200" y="1271435"/>
            <a:ext cx="5949607" cy="3629441"/>
          </a:xfrm>
          <a:prstGeom prst="rect">
            <a:avLst/>
          </a:prstGeom>
          <a:ln w="28575">
            <a:solidFill>
              <a:schemeClr val="accent1"/>
            </a:solidFill>
          </a:ln>
        </p:spPr>
      </p:pic>
      <p:sp>
        <p:nvSpPr>
          <p:cNvPr id="11" name="CasellaDiTesto 10">
            <a:extLst>
              <a:ext uri="{FF2B5EF4-FFF2-40B4-BE49-F238E27FC236}">
                <a16:creationId xmlns:a16="http://schemas.microsoft.com/office/drawing/2014/main" xmlns="" id="{8028E389-7B2D-4FDD-AB2B-A750F542611E}"/>
              </a:ext>
            </a:extLst>
          </p:cNvPr>
          <p:cNvSpPr txBox="1"/>
          <p:nvPr/>
        </p:nvSpPr>
        <p:spPr>
          <a:xfrm>
            <a:off x="120629" y="899321"/>
            <a:ext cx="11175996" cy="310341"/>
          </a:xfrm>
          <a:prstGeom prst="rect">
            <a:avLst/>
          </a:prstGeom>
          <a:solidFill>
            <a:schemeClr val="bg1">
              <a:lumMod val="85000"/>
            </a:schemeClr>
          </a:solidFill>
        </p:spPr>
        <p:txBody>
          <a:bodyPr wrap="square" lIns="0" rIns="0" rtlCol="0">
            <a:spAutoFit/>
          </a:bodyPr>
          <a:lstStyle/>
          <a:p>
            <a:pPr>
              <a:lnSpc>
                <a:spcPts val="1653"/>
              </a:lnSpc>
            </a:pPr>
            <a:r>
              <a:rPr lang="it-IT" sz="1600" b="1" dirty="0">
                <a:solidFill>
                  <a:srgbClr val="CF1E24"/>
                </a:solidFill>
              </a:rPr>
              <a:t>Giovani fino a 24 anni per comportamenti non salutari e caratteristiche socioculturali familiari. Anno 2016  </a:t>
            </a:r>
            <a:endParaRPr lang="it-IT" sz="1333" dirty="0">
              <a:solidFill>
                <a:srgbClr val="404040"/>
              </a:solidFill>
              <a:latin typeface="Arial Narrow"/>
              <a:cs typeface="Arial Narrow"/>
            </a:endParaRPr>
          </a:p>
        </p:txBody>
      </p:sp>
      <p:sp>
        <p:nvSpPr>
          <p:cNvPr id="3" name="Rettangolo 2"/>
          <p:cNvSpPr/>
          <p:nvPr/>
        </p:nvSpPr>
        <p:spPr>
          <a:xfrm>
            <a:off x="126028" y="3703490"/>
            <a:ext cx="5739123" cy="7077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61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77F953-E445-4075-8FFC-4FFF987808FD}"/>
              </a:ext>
            </a:extLst>
          </p:cNvPr>
          <p:cNvSpPr>
            <a:spLocks noGrp="1"/>
          </p:cNvSpPr>
          <p:nvPr>
            <p:ph type="ctrTitle"/>
          </p:nvPr>
        </p:nvSpPr>
        <p:spPr>
          <a:xfrm>
            <a:off x="0" y="0"/>
            <a:ext cx="11643360" cy="811550"/>
          </a:xfrm>
        </p:spPr>
        <p:txBody>
          <a:bodyPr>
            <a:normAutofit/>
          </a:bodyPr>
          <a:lstStyle/>
          <a:p>
            <a:r>
              <a:rPr lang="it-IT" sz="2900" dirty="0"/>
              <a:t>STILI ALIMENTARI SALUTARI E STATUS SOCIOCULTURALE</a:t>
            </a:r>
          </a:p>
        </p:txBody>
      </p:sp>
      <p:sp>
        <p:nvSpPr>
          <p:cNvPr id="4" name="Rettangolo 3">
            <a:extLst>
              <a:ext uri="{FF2B5EF4-FFF2-40B4-BE49-F238E27FC236}">
                <a16:creationId xmlns:a16="http://schemas.microsoft.com/office/drawing/2014/main" xmlns="" id="{5C8295B4-93F8-4226-A6E1-C60B837E04C7}"/>
              </a:ext>
            </a:extLst>
          </p:cNvPr>
          <p:cNvSpPr/>
          <p:nvPr/>
        </p:nvSpPr>
        <p:spPr>
          <a:xfrm>
            <a:off x="106680" y="811550"/>
            <a:ext cx="10410498" cy="584775"/>
          </a:xfrm>
          <a:prstGeom prst="rect">
            <a:avLst/>
          </a:prstGeom>
          <a:solidFill>
            <a:schemeClr val="bg1">
              <a:lumMod val="85000"/>
            </a:schemeClr>
          </a:solidFill>
        </p:spPr>
        <p:txBody>
          <a:bodyPr wrap="square">
            <a:spAutoFit/>
          </a:bodyPr>
          <a:lstStyle/>
          <a:p>
            <a:r>
              <a:rPr lang="it-IT" sz="1600" b="1" dirty="0">
                <a:solidFill>
                  <a:srgbClr val="CF1E24"/>
                </a:solidFill>
              </a:rPr>
              <a:t>Bambini e ragazzi di 3-17 anni per consumo giornaliero di 4 o più porzioni di frutta e verdura e titolo di studio della madre. Anni 2010-2016.</a:t>
            </a:r>
          </a:p>
        </p:txBody>
      </p:sp>
      <p:pic>
        <p:nvPicPr>
          <p:cNvPr id="5" name="Immagine 4">
            <a:extLst>
              <a:ext uri="{FF2B5EF4-FFF2-40B4-BE49-F238E27FC236}">
                <a16:creationId xmlns:a16="http://schemas.microsoft.com/office/drawing/2014/main" xmlns="" id="{25CDF97B-6ACC-4552-BA84-096A6E7EF4BC}"/>
              </a:ext>
            </a:extLst>
          </p:cNvPr>
          <p:cNvPicPr>
            <a:picLocks noChangeAspect="1"/>
          </p:cNvPicPr>
          <p:nvPr/>
        </p:nvPicPr>
        <p:blipFill>
          <a:blip r:embed="rId2"/>
          <a:stretch>
            <a:fillRect/>
          </a:stretch>
        </p:blipFill>
        <p:spPr>
          <a:xfrm>
            <a:off x="106680" y="1396325"/>
            <a:ext cx="10410498" cy="4843365"/>
          </a:xfrm>
          <a:prstGeom prst="rect">
            <a:avLst/>
          </a:prstGeom>
        </p:spPr>
      </p:pic>
      <p:sp>
        <p:nvSpPr>
          <p:cNvPr id="6" name="CasellaDiTesto 5">
            <a:extLst>
              <a:ext uri="{FF2B5EF4-FFF2-40B4-BE49-F238E27FC236}">
                <a16:creationId xmlns:a16="http://schemas.microsoft.com/office/drawing/2014/main" xmlns="" id="{E6FAF311-EDC5-4B73-A22B-583413B75CE5}"/>
              </a:ext>
            </a:extLst>
          </p:cNvPr>
          <p:cNvSpPr txBox="1"/>
          <p:nvPr/>
        </p:nvSpPr>
        <p:spPr>
          <a:xfrm>
            <a:off x="134112" y="6234028"/>
            <a:ext cx="4739640" cy="276999"/>
          </a:xfrm>
          <a:prstGeom prst="rect">
            <a:avLst/>
          </a:prstGeom>
          <a:noFill/>
        </p:spPr>
        <p:txBody>
          <a:bodyPr wrap="square" lIns="0" rIns="0" rtlCol="0">
            <a:spAutoFit/>
          </a:bodyPr>
          <a:lstStyle/>
          <a:p>
            <a:r>
              <a:rPr lang="it-IT" sz="1200" cap="small" dirty="0"/>
              <a:t>Fonte: Istat, aspetti della vita quotidiana  - Anni 2010 - 2016</a:t>
            </a:r>
          </a:p>
        </p:txBody>
      </p:sp>
    </p:spTree>
    <p:extLst>
      <p:ext uri="{BB962C8B-B14F-4D97-AF65-F5344CB8AC3E}">
        <p14:creationId xmlns:p14="http://schemas.microsoft.com/office/powerpoint/2010/main" val="204523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5DECBC97-7E67-41CF-83BF-3E6B441117EF}"/>
              </a:ext>
            </a:extLst>
          </p:cNvPr>
          <p:cNvSpPr txBox="1">
            <a:spLocks/>
          </p:cNvSpPr>
          <p:nvPr/>
        </p:nvSpPr>
        <p:spPr>
          <a:xfrm>
            <a:off x="154393" y="114674"/>
            <a:ext cx="10879367" cy="467999"/>
          </a:xfrm>
          <a:prstGeom prst="rect">
            <a:avLst/>
          </a:prstGeom>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algn="l" defTabSz="914400" rtl="0" eaLnBrk="1" latinLnBrk="0" hangingPunct="1">
              <a:lnSpc>
                <a:spcPct val="90000"/>
              </a:lnSpc>
              <a:spcBef>
                <a:spcPct val="0"/>
              </a:spcBef>
              <a:buNone/>
              <a:defRPr lang="it-IT" sz="3200" b="1" kern="1200" spc="-12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it-IT" altLang="it-IT" sz="2800" dirty="0">
                <a:solidFill>
                  <a:schemeClr val="accent2"/>
                </a:solidFill>
                <a:cs typeface="Arial"/>
              </a:rPr>
              <a:t>Determinanti per l’ECCESSO di PESO tra i GIOVANI di 6-24 anni </a:t>
            </a:r>
            <a:endParaRPr lang="it-IT" sz="2800" dirty="0">
              <a:solidFill>
                <a:schemeClr val="accent2"/>
              </a:solidFill>
              <a:cs typeface="Arial"/>
            </a:endParaRPr>
          </a:p>
        </p:txBody>
      </p:sp>
      <p:sp>
        <p:nvSpPr>
          <p:cNvPr id="7" name="CasellaDiTesto 6">
            <a:extLst>
              <a:ext uri="{FF2B5EF4-FFF2-40B4-BE49-F238E27FC236}">
                <a16:creationId xmlns:a16="http://schemas.microsoft.com/office/drawing/2014/main" xmlns="" id="{B33168AF-8113-4DE1-9170-702358858542}"/>
              </a:ext>
            </a:extLst>
          </p:cNvPr>
          <p:cNvSpPr txBox="1"/>
          <p:nvPr/>
        </p:nvSpPr>
        <p:spPr>
          <a:xfrm>
            <a:off x="214823" y="6600541"/>
            <a:ext cx="8272789" cy="226985"/>
          </a:xfrm>
          <a:prstGeom prst="rect">
            <a:avLst/>
          </a:prstGeom>
          <a:noFill/>
        </p:spPr>
        <p:txBody>
          <a:bodyPr wrap="square" rtlCol="0">
            <a:spAutoFit/>
          </a:bodyPr>
          <a:lstStyle/>
          <a:p>
            <a:pPr>
              <a:lnSpc>
                <a:spcPct val="82000"/>
              </a:lnSpc>
            </a:pPr>
            <a:r>
              <a:rPr lang="it-IT" altLang="it-IT" sz="1067" cap="small" dirty="0"/>
              <a:t>Controllato per: sesso, età, ripartizione territoriale, dimensione del comune di residenza</a:t>
            </a:r>
          </a:p>
        </p:txBody>
      </p:sp>
      <p:sp>
        <p:nvSpPr>
          <p:cNvPr id="8" name="Rettangolo 7">
            <a:extLst>
              <a:ext uri="{FF2B5EF4-FFF2-40B4-BE49-F238E27FC236}">
                <a16:creationId xmlns:a16="http://schemas.microsoft.com/office/drawing/2014/main" xmlns="" id="{5CCA74AB-5D8C-4A74-B2CB-E6EB061FD7AC}"/>
              </a:ext>
            </a:extLst>
          </p:cNvPr>
          <p:cNvSpPr/>
          <p:nvPr/>
        </p:nvSpPr>
        <p:spPr>
          <a:xfrm>
            <a:off x="264121" y="5791345"/>
            <a:ext cx="2804544" cy="759182"/>
          </a:xfrm>
          <a:prstGeom prst="rect">
            <a:avLst/>
          </a:prstGeom>
          <a:solidFill>
            <a:schemeClr val="bg1">
              <a:lumMod val="65000"/>
            </a:schemeClr>
          </a:solidFill>
        </p:spPr>
        <p:txBody>
          <a:bodyPr wrap="square">
            <a:spAutoFit/>
          </a:bodyPr>
          <a:lstStyle/>
          <a:p>
            <a:pPr marL="479988">
              <a:lnSpc>
                <a:spcPts val="2640"/>
              </a:lnSpc>
              <a:buClr>
                <a:srgbClr val="5CA33A"/>
              </a:buClr>
              <a:buSzPct val="160000"/>
            </a:pPr>
            <a:r>
              <a:rPr lang="en-US" sz="2133" b="1" dirty="0" err="1">
                <a:latin typeface="Calibri"/>
                <a:cs typeface="Calibri"/>
              </a:rPr>
              <a:t>Genitori</a:t>
            </a:r>
            <a:r>
              <a:rPr lang="en-US" sz="2133" b="1" dirty="0">
                <a:latin typeface="Calibri"/>
                <a:cs typeface="Calibri"/>
              </a:rPr>
              <a:t> in </a:t>
            </a:r>
            <a:r>
              <a:rPr lang="en-US" sz="2133" b="1" dirty="0" err="1">
                <a:latin typeface="Calibri"/>
                <a:cs typeface="Calibri"/>
              </a:rPr>
              <a:t>eccesso</a:t>
            </a:r>
            <a:r>
              <a:rPr lang="en-US" sz="2133" b="1" dirty="0">
                <a:latin typeface="Calibri"/>
                <a:cs typeface="Calibri"/>
              </a:rPr>
              <a:t> di peso</a:t>
            </a:r>
          </a:p>
        </p:txBody>
      </p:sp>
      <p:sp>
        <p:nvSpPr>
          <p:cNvPr id="9" name="Rettangolo 8">
            <a:extLst>
              <a:ext uri="{FF2B5EF4-FFF2-40B4-BE49-F238E27FC236}">
                <a16:creationId xmlns:a16="http://schemas.microsoft.com/office/drawing/2014/main" xmlns="" id="{675C2833-916F-4923-B486-BD0AFF5B22DC}"/>
              </a:ext>
            </a:extLst>
          </p:cNvPr>
          <p:cNvSpPr/>
          <p:nvPr/>
        </p:nvSpPr>
        <p:spPr>
          <a:xfrm>
            <a:off x="3297078" y="5783496"/>
            <a:ext cx="3688525" cy="759182"/>
          </a:xfrm>
          <a:prstGeom prst="rect">
            <a:avLst/>
          </a:prstGeom>
          <a:solidFill>
            <a:schemeClr val="bg1">
              <a:lumMod val="65000"/>
            </a:schemeClr>
          </a:solidFill>
        </p:spPr>
        <p:txBody>
          <a:bodyPr wrap="square">
            <a:spAutoFit/>
          </a:bodyPr>
          <a:lstStyle/>
          <a:p>
            <a:pPr marL="479988">
              <a:lnSpc>
                <a:spcPts val="2640"/>
              </a:lnSpc>
              <a:spcAft>
                <a:spcPts val="1600"/>
              </a:spcAft>
              <a:buClr>
                <a:srgbClr val="5CA33A"/>
              </a:buClr>
              <a:buSzPct val="160000"/>
            </a:pPr>
            <a:r>
              <a:rPr lang="it-IT" altLang="it-IT" sz="2133" b="1" dirty="0">
                <a:latin typeface="Calibri"/>
                <a:cs typeface="Calibri"/>
              </a:rPr>
              <a:t>Disponibilità economiche </a:t>
            </a:r>
            <a:br>
              <a:rPr lang="it-IT" altLang="it-IT" sz="2133" b="1" dirty="0">
                <a:latin typeface="Calibri"/>
                <a:cs typeface="Calibri"/>
              </a:rPr>
            </a:br>
            <a:r>
              <a:rPr lang="it-IT" altLang="it-IT" sz="2133" b="1" dirty="0">
                <a:latin typeface="Calibri"/>
                <a:cs typeface="Calibri"/>
              </a:rPr>
              <a:t>della famiglia</a:t>
            </a:r>
            <a:endParaRPr lang="en-US" sz="2133" b="1" dirty="0">
              <a:latin typeface="Calibri"/>
              <a:cs typeface="Calibri"/>
            </a:endParaRPr>
          </a:p>
        </p:txBody>
      </p:sp>
      <p:sp>
        <p:nvSpPr>
          <p:cNvPr id="10" name="Rettangolo 9">
            <a:extLst>
              <a:ext uri="{FF2B5EF4-FFF2-40B4-BE49-F238E27FC236}">
                <a16:creationId xmlns:a16="http://schemas.microsoft.com/office/drawing/2014/main" xmlns="" id="{A127DFF8-2DA2-46F8-A13A-4DDCAD409BBC}"/>
              </a:ext>
            </a:extLst>
          </p:cNvPr>
          <p:cNvSpPr/>
          <p:nvPr/>
        </p:nvSpPr>
        <p:spPr>
          <a:xfrm>
            <a:off x="7485753" y="5801300"/>
            <a:ext cx="3688525" cy="759182"/>
          </a:xfrm>
          <a:prstGeom prst="rect">
            <a:avLst/>
          </a:prstGeom>
          <a:solidFill>
            <a:schemeClr val="bg1">
              <a:lumMod val="65000"/>
            </a:schemeClr>
          </a:solidFill>
        </p:spPr>
        <p:txBody>
          <a:bodyPr wrap="square">
            <a:spAutoFit/>
          </a:bodyPr>
          <a:lstStyle/>
          <a:p>
            <a:pPr marL="479988">
              <a:lnSpc>
                <a:spcPts val="2640"/>
              </a:lnSpc>
              <a:spcAft>
                <a:spcPts val="1600"/>
              </a:spcAft>
              <a:buClr>
                <a:srgbClr val="5CA33A"/>
              </a:buClr>
              <a:buSzPct val="160000"/>
            </a:pPr>
            <a:r>
              <a:rPr lang="it-IT" altLang="it-IT" sz="2133" b="1" dirty="0">
                <a:latin typeface="Calibri"/>
                <a:cs typeface="Calibri"/>
              </a:rPr>
              <a:t>Elevato titolo di studio dei genitori</a:t>
            </a:r>
            <a:endParaRPr lang="en-US" sz="2133" b="1" dirty="0">
              <a:latin typeface="Calibri"/>
              <a:cs typeface="Calibri"/>
            </a:endParaRPr>
          </a:p>
        </p:txBody>
      </p:sp>
      <p:sp>
        <p:nvSpPr>
          <p:cNvPr id="11" name="CasellaDiTesto 10">
            <a:extLst>
              <a:ext uri="{FF2B5EF4-FFF2-40B4-BE49-F238E27FC236}">
                <a16:creationId xmlns:a16="http://schemas.microsoft.com/office/drawing/2014/main" xmlns="" id="{37C83B4C-984B-4B2C-8993-E0C451F0EC3C}"/>
              </a:ext>
            </a:extLst>
          </p:cNvPr>
          <p:cNvSpPr txBox="1"/>
          <p:nvPr/>
        </p:nvSpPr>
        <p:spPr>
          <a:xfrm>
            <a:off x="264120" y="5448635"/>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
        <p:nvSpPr>
          <p:cNvPr id="12" name="CasellaDiTesto 11">
            <a:extLst>
              <a:ext uri="{FF2B5EF4-FFF2-40B4-BE49-F238E27FC236}">
                <a16:creationId xmlns:a16="http://schemas.microsoft.com/office/drawing/2014/main" xmlns="" id="{68ABB379-01B9-4503-BFCF-CD5B6B8EBBD7}"/>
              </a:ext>
            </a:extLst>
          </p:cNvPr>
          <p:cNvSpPr txBox="1"/>
          <p:nvPr/>
        </p:nvSpPr>
        <p:spPr>
          <a:xfrm>
            <a:off x="7703044" y="5466438"/>
            <a:ext cx="3857652" cy="276999"/>
          </a:xfrm>
          <a:prstGeom prst="rect">
            <a:avLst/>
          </a:prstGeom>
          <a:noFill/>
        </p:spPr>
        <p:txBody>
          <a:bodyPr wrap="square" rtlCol="0">
            <a:spAutoFit/>
          </a:bodyPr>
          <a:lstStyle/>
          <a:p>
            <a:r>
              <a:rPr lang="it-IT" sz="1200" dirty="0"/>
              <a:t>(Modelli di regressione logistica OR e I.C. 95%)</a:t>
            </a:r>
          </a:p>
        </p:txBody>
      </p:sp>
      <p:pic>
        <p:nvPicPr>
          <p:cNvPr id="13" name="Immagine 12">
            <a:extLst>
              <a:ext uri="{FF2B5EF4-FFF2-40B4-BE49-F238E27FC236}">
                <a16:creationId xmlns:a16="http://schemas.microsoft.com/office/drawing/2014/main" xmlns="" id="{DA8EED89-6811-4C4F-A15C-69C454D251EB}"/>
              </a:ext>
            </a:extLst>
          </p:cNvPr>
          <p:cNvPicPr>
            <a:picLocks noChangeAspect="1"/>
          </p:cNvPicPr>
          <p:nvPr/>
        </p:nvPicPr>
        <p:blipFill>
          <a:blip r:embed="rId2"/>
          <a:stretch>
            <a:fillRect/>
          </a:stretch>
        </p:blipFill>
        <p:spPr>
          <a:xfrm>
            <a:off x="450013" y="566274"/>
            <a:ext cx="10081916" cy="4793664"/>
          </a:xfrm>
          <a:prstGeom prst="rect">
            <a:avLst/>
          </a:prstGeom>
        </p:spPr>
      </p:pic>
    </p:spTree>
    <p:extLst>
      <p:ext uri="{BB962C8B-B14F-4D97-AF65-F5344CB8AC3E}">
        <p14:creationId xmlns:p14="http://schemas.microsoft.com/office/powerpoint/2010/main" val="395399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CE1A58DF-5927-4A45-AE69-FC88E4847F19}"/>
              </a:ext>
            </a:extLst>
          </p:cNvPr>
          <p:cNvPicPr>
            <a:picLocks noChangeAspect="1"/>
          </p:cNvPicPr>
          <p:nvPr/>
        </p:nvPicPr>
        <p:blipFill>
          <a:blip r:embed="rId3"/>
          <a:stretch>
            <a:fillRect/>
          </a:stretch>
        </p:blipFill>
        <p:spPr>
          <a:xfrm>
            <a:off x="252273" y="712765"/>
            <a:ext cx="10979607" cy="5074443"/>
          </a:xfrm>
          <a:prstGeom prst="rect">
            <a:avLst/>
          </a:prstGeom>
        </p:spPr>
      </p:pic>
      <p:sp>
        <p:nvSpPr>
          <p:cNvPr id="6" name="Rectangle 2">
            <a:extLst>
              <a:ext uri="{FF2B5EF4-FFF2-40B4-BE49-F238E27FC236}">
                <a16:creationId xmlns:a16="http://schemas.microsoft.com/office/drawing/2014/main" xmlns="" id="{C0A658AD-7091-4879-AD4A-799D826E4AAD}"/>
              </a:ext>
            </a:extLst>
          </p:cNvPr>
          <p:cNvSpPr txBox="1">
            <a:spLocks noChangeArrowheads="1"/>
          </p:cNvSpPr>
          <p:nvPr/>
        </p:nvSpPr>
        <p:spPr bwMode="auto">
          <a:xfrm>
            <a:off x="151621" y="90885"/>
            <a:ext cx="8928992" cy="318609"/>
          </a:xfrm>
          <a:prstGeom prst="rect">
            <a:avLst/>
          </a:prstGeom>
        </p:spPr>
        <p:txBody>
          <a:bodyPr vert="horz" lIns="54000" tIns="45720" rIns="54000" bIns="45720" rtlCol="0" anchor="ctr">
            <a:noAutofit/>
          </a:bodyPr>
          <a:lstStyle>
            <a:lvl1pPr>
              <a:lnSpc>
                <a:spcPct val="90000"/>
              </a:lnSpc>
              <a:spcBef>
                <a:spcPct val="0"/>
              </a:spcBef>
              <a:buNone/>
              <a:defRPr lang="it-IT" sz="3200" b="1" spc="-120" baseline="0" dirty="0">
                <a:solidFill>
                  <a:srgbClr val="EDA242"/>
                </a:solidFill>
                <a:latin typeface="+mj-lt"/>
                <a:ea typeface="+mj-ea"/>
                <a:cs typeface="+mj-cs"/>
              </a:defRPr>
            </a:lvl1pPr>
          </a:lstStyle>
          <a:p>
            <a:r>
              <a:rPr lang="it-IT" dirty="0"/>
              <a:t>Obesità e sovrappeso tra gli adulti: Trend</a:t>
            </a:r>
          </a:p>
        </p:txBody>
      </p:sp>
      <p:sp>
        <p:nvSpPr>
          <p:cNvPr id="8" name="Rettangolo 7">
            <a:extLst>
              <a:ext uri="{FF2B5EF4-FFF2-40B4-BE49-F238E27FC236}">
                <a16:creationId xmlns:a16="http://schemas.microsoft.com/office/drawing/2014/main" xmlns="" id="{A344BB1E-5FFF-4D9D-8DD3-0F96AC147787}"/>
              </a:ext>
            </a:extLst>
          </p:cNvPr>
          <p:cNvSpPr/>
          <p:nvPr/>
        </p:nvSpPr>
        <p:spPr>
          <a:xfrm>
            <a:off x="151621" y="6125290"/>
            <a:ext cx="11770748" cy="646331"/>
          </a:xfrm>
          <a:prstGeom prst="rect">
            <a:avLst/>
          </a:prstGeom>
          <a:solidFill>
            <a:schemeClr val="bg1">
              <a:lumMod val="85000"/>
            </a:schemeClr>
          </a:solidFill>
          <a:ln>
            <a:solidFill>
              <a:schemeClr val="accent1"/>
            </a:solidFill>
          </a:ln>
        </p:spPr>
        <p:txBody>
          <a:bodyPr wrap="square">
            <a:spAutoFit/>
          </a:bodyPr>
          <a:lstStyle/>
          <a:p>
            <a:r>
              <a:rPr lang="it-IT" dirty="0"/>
              <a:t>Secondo l’Organizzazione Mondiale della Sanità (OMS) dal 1980 ad oggi l’obesità nel mondo è più che raddoppiata, gli adulti in sovrappeso raggiungono il 39% e gli obesi sono il 13%. </a:t>
            </a:r>
          </a:p>
        </p:txBody>
      </p:sp>
      <p:sp>
        <p:nvSpPr>
          <p:cNvPr id="9" name="CasellaDiTesto 1">
            <a:extLst>
              <a:ext uri="{FF2B5EF4-FFF2-40B4-BE49-F238E27FC236}">
                <a16:creationId xmlns:a16="http://schemas.microsoft.com/office/drawing/2014/main" xmlns="" id="{DA52AD01-F617-40C3-B22C-E2126D01A37D}"/>
              </a:ext>
            </a:extLst>
          </p:cNvPr>
          <p:cNvSpPr txBox="1">
            <a:spLocks noChangeArrowheads="1"/>
          </p:cNvSpPr>
          <p:nvPr/>
        </p:nvSpPr>
        <p:spPr bwMode="auto">
          <a:xfrm>
            <a:off x="252273" y="5751624"/>
            <a:ext cx="7272337" cy="276999"/>
          </a:xfrm>
          <a:prstGeom prst="rect">
            <a:avLst/>
          </a:prstGeom>
          <a:noFill/>
          <a:ln w="9525">
            <a:noFill/>
            <a:miter lim="800000"/>
            <a:headEnd/>
            <a:tailEnd/>
          </a:ln>
        </p:spPr>
        <p:txBody>
          <a:bodyPr>
            <a:spAutoFit/>
          </a:bodyPr>
          <a:lstStyle/>
          <a:p>
            <a:r>
              <a:rPr lang="it-IT" sz="1200" dirty="0"/>
              <a:t>Fonte: ISTAT, Indagine Multiscopo Aspetti della vita quotidiana - Anni 2001-2016</a:t>
            </a:r>
          </a:p>
        </p:txBody>
      </p:sp>
    </p:spTree>
    <p:extLst>
      <p:ext uri="{BB962C8B-B14F-4D97-AF65-F5344CB8AC3E}">
        <p14:creationId xmlns:p14="http://schemas.microsoft.com/office/powerpoint/2010/main" val="65928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168195" y="543211"/>
            <a:ext cx="11006083" cy="6258282"/>
          </a:xfrm>
          <a:prstGeom prst="rect">
            <a:avLst/>
          </a:prstGeom>
          <a:solidFill>
            <a:schemeClr val="bg1">
              <a:lumMod val="85000"/>
            </a:schemeClr>
          </a:solidFill>
        </p:spPr>
        <p:txBody>
          <a:bodyPr wrap="none">
            <a:noAutofit/>
          </a:bodyPr>
          <a:lstStyle/>
          <a:p>
            <a:pPr marL="8466">
              <a:defRPr/>
            </a:pPr>
            <a:endParaRPr lang="it-IT" sz="2400" dirty="0"/>
          </a:p>
        </p:txBody>
      </p:sp>
      <p:sp>
        <p:nvSpPr>
          <p:cNvPr id="22" name="Titolo 1"/>
          <p:cNvSpPr>
            <a:spLocks noGrp="1"/>
          </p:cNvSpPr>
          <p:nvPr>
            <p:ph type="ctrTitle" idx="4294967295"/>
          </p:nvPr>
        </p:nvSpPr>
        <p:spPr>
          <a:xfrm>
            <a:off x="214823" y="56507"/>
            <a:ext cx="10777223" cy="46799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a:defRPr/>
            </a:lvl1pPr>
          </a:lstStyle>
          <a:p>
            <a:pPr>
              <a:lnSpc>
                <a:spcPts val="3200"/>
              </a:lnSpc>
            </a:pPr>
            <a:r>
              <a:rPr lang="it-IT" altLang="it-IT" sz="2800" dirty="0">
                <a:solidFill>
                  <a:schemeClr val="accent2"/>
                </a:solidFill>
                <a:latin typeface="+mn-lt"/>
                <a:ea typeface="+mn-ea"/>
                <a:cs typeface="Arial"/>
              </a:rPr>
              <a:t>Determinanti per la PRATICA SPORTIVA tra i GIOVANI di 3-24 anni </a:t>
            </a:r>
            <a:endParaRPr lang="it-IT" sz="2800" dirty="0">
              <a:solidFill>
                <a:schemeClr val="accent2"/>
              </a:solidFill>
              <a:latin typeface="+mn-lt"/>
              <a:ea typeface="+mn-ea"/>
              <a:cs typeface="Arial"/>
            </a:endParaRPr>
          </a:p>
        </p:txBody>
      </p:sp>
      <p:sp>
        <p:nvSpPr>
          <p:cNvPr id="26" name="CasellaDiTesto 25"/>
          <p:cNvSpPr txBox="1"/>
          <p:nvPr/>
        </p:nvSpPr>
        <p:spPr>
          <a:xfrm>
            <a:off x="214823" y="6600541"/>
            <a:ext cx="8272789" cy="226985"/>
          </a:xfrm>
          <a:prstGeom prst="rect">
            <a:avLst/>
          </a:prstGeom>
          <a:noFill/>
        </p:spPr>
        <p:txBody>
          <a:bodyPr wrap="square" rtlCol="0">
            <a:spAutoFit/>
          </a:bodyPr>
          <a:lstStyle/>
          <a:p>
            <a:pPr>
              <a:lnSpc>
                <a:spcPct val="82000"/>
              </a:lnSpc>
            </a:pPr>
            <a:r>
              <a:rPr lang="it-IT" altLang="it-IT" sz="1067" cap="small" dirty="0"/>
              <a:t>Controllato per: sesso, età, ripartizione territoriale, dimensione del comune di residenza</a:t>
            </a:r>
          </a:p>
        </p:txBody>
      </p:sp>
      <p:sp>
        <p:nvSpPr>
          <p:cNvPr id="17" name="Rettangolo 16"/>
          <p:cNvSpPr/>
          <p:nvPr/>
        </p:nvSpPr>
        <p:spPr>
          <a:xfrm>
            <a:off x="264121" y="5791345"/>
            <a:ext cx="2804544" cy="759182"/>
          </a:xfrm>
          <a:prstGeom prst="rect">
            <a:avLst/>
          </a:prstGeom>
          <a:solidFill>
            <a:schemeClr val="bg1">
              <a:lumMod val="65000"/>
            </a:schemeClr>
          </a:solidFill>
        </p:spPr>
        <p:txBody>
          <a:bodyPr wrap="square">
            <a:spAutoFit/>
          </a:bodyPr>
          <a:lstStyle/>
          <a:p>
            <a:pPr marL="479988">
              <a:lnSpc>
                <a:spcPts val="2640"/>
              </a:lnSpc>
              <a:buClr>
                <a:srgbClr val="5CA33A"/>
              </a:buClr>
              <a:buSzPct val="160000"/>
            </a:pPr>
            <a:r>
              <a:rPr lang="en-US" sz="2133" b="1" dirty="0" err="1">
                <a:latin typeface="Calibri"/>
                <a:cs typeface="Calibri"/>
              </a:rPr>
              <a:t>Pratica</a:t>
            </a:r>
            <a:r>
              <a:rPr lang="en-US" sz="2133" b="1" dirty="0">
                <a:latin typeface="Calibri"/>
                <a:cs typeface="Calibri"/>
              </a:rPr>
              <a:t> </a:t>
            </a:r>
            <a:r>
              <a:rPr lang="en-US" sz="2133" b="1" dirty="0" err="1">
                <a:latin typeface="Calibri"/>
                <a:cs typeface="Calibri"/>
              </a:rPr>
              <a:t>sportiva</a:t>
            </a:r>
            <a:r>
              <a:rPr lang="en-US" sz="2133" b="1" dirty="0">
                <a:latin typeface="Calibri"/>
                <a:cs typeface="Calibri"/>
              </a:rPr>
              <a:t> </a:t>
            </a:r>
            <a:br>
              <a:rPr lang="en-US" sz="2133" b="1" dirty="0">
                <a:latin typeface="Calibri"/>
                <a:cs typeface="Calibri"/>
              </a:rPr>
            </a:br>
            <a:r>
              <a:rPr lang="en-US" sz="2133" b="1" dirty="0" err="1">
                <a:latin typeface="Calibri"/>
                <a:cs typeface="Calibri"/>
              </a:rPr>
              <a:t>dei</a:t>
            </a:r>
            <a:r>
              <a:rPr lang="en-US" sz="2133" b="1" dirty="0">
                <a:latin typeface="Calibri"/>
                <a:cs typeface="Calibri"/>
              </a:rPr>
              <a:t> </a:t>
            </a:r>
            <a:r>
              <a:rPr lang="en-US" sz="2133" b="1" dirty="0" err="1">
                <a:latin typeface="Calibri"/>
                <a:cs typeface="Calibri"/>
              </a:rPr>
              <a:t>genitori</a:t>
            </a:r>
            <a:endParaRPr lang="en-US" sz="2133" b="1" dirty="0">
              <a:latin typeface="Calibri"/>
              <a:cs typeface="Calibri"/>
            </a:endParaRPr>
          </a:p>
        </p:txBody>
      </p:sp>
      <p:sp>
        <p:nvSpPr>
          <p:cNvPr id="18" name="Rettangolo 17"/>
          <p:cNvSpPr/>
          <p:nvPr/>
        </p:nvSpPr>
        <p:spPr>
          <a:xfrm>
            <a:off x="3297078" y="5783496"/>
            <a:ext cx="3688525" cy="759182"/>
          </a:xfrm>
          <a:prstGeom prst="rect">
            <a:avLst/>
          </a:prstGeom>
          <a:solidFill>
            <a:schemeClr val="bg1">
              <a:lumMod val="65000"/>
            </a:schemeClr>
          </a:solidFill>
        </p:spPr>
        <p:txBody>
          <a:bodyPr wrap="square">
            <a:spAutoFit/>
          </a:bodyPr>
          <a:lstStyle/>
          <a:p>
            <a:pPr marL="479988">
              <a:lnSpc>
                <a:spcPts val="2640"/>
              </a:lnSpc>
              <a:spcAft>
                <a:spcPts val="1600"/>
              </a:spcAft>
              <a:buClr>
                <a:srgbClr val="5CA33A"/>
              </a:buClr>
              <a:buSzPct val="160000"/>
            </a:pPr>
            <a:r>
              <a:rPr lang="it-IT" altLang="it-IT" sz="2133" b="1" dirty="0">
                <a:latin typeface="Calibri"/>
                <a:cs typeface="Calibri"/>
              </a:rPr>
              <a:t>Disponibilità economiche </a:t>
            </a:r>
            <a:br>
              <a:rPr lang="it-IT" altLang="it-IT" sz="2133" b="1" dirty="0">
                <a:latin typeface="Calibri"/>
                <a:cs typeface="Calibri"/>
              </a:rPr>
            </a:br>
            <a:r>
              <a:rPr lang="it-IT" altLang="it-IT" sz="2133" b="1" dirty="0">
                <a:latin typeface="Calibri"/>
                <a:cs typeface="Calibri"/>
              </a:rPr>
              <a:t>della famiglia</a:t>
            </a:r>
            <a:endParaRPr lang="en-US" sz="2133" b="1" dirty="0">
              <a:latin typeface="Calibri"/>
              <a:cs typeface="Calibri"/>
            </a:endParaRPr>
          </a:p>
        </p:txBody>
      </p:sp>
      <p:sp>
        <p:nvSpPr>
          <p:cNvPr id="19" name="Rettangolo 18"/>
          <p:cNvSpPr/>
          <p:nvPr/>
        </p:nvSpPr>
        <p:spPr>
          <a:xfrm>
            <a:off x="7485753" y="5801300"/>
            <a:ext cx="3688525" cy="759182"/>
          </a:xfrm>
          <a:prstGeom prst="rect">
            <a:avLst/>
          </a:prstGeom>
          <a:solidFill>
            <a:schemeClr val="bg1">
              <a:lumMod val="65000"/>
            </a:schemeClr>
          </a:solidFill>
        </p:spPr>
        <p:txBody>
          <a:bodyPr wrap="square">
            <a:spAutoFit/>
          </a:bodyPr>
          <a:lstStyle/>
          <a:p>
            <a:pPr marL="479988">
              <a:lnSpc>
                <a:spcPts val="2640"/>
              </a:lnSpc>
              <a:spcAft>
                <a:spcPts val="1600"/>
              </a:spcAft>
              <a:buClr>
                <a:srgbClr val="5CA33A"/>
              </a:buClr>
              <a:buSzPct val="160000"/>
            </a:pPr>
            <a:r>
              <a:rPr lang="it-IT" altLang="it-IT" sz="2133" b="1" dirty="0">
                <a:latin typeface="Calibri"/>
                <a:cs typeface="Calibri"/>
              </a:rPr>
              <a:t>Elevato titolo di studio dei genitori</a:t>
            </a:r>
            <a:endParaRPr lang="en-US" sz="2133" b="1" dirty="0">
              <a:latin typeface="Calibri"/>
              <a:cs typeface="Calibri"/>
            </a:endParaRPr>
          </a:p>
        </p:txBody>
      </p:sp>
      <p:sp>
        <p:nvSpPr>
          <p:cNvPr id="4" name="CasellaDiTesto 3"/>
          <p:cNvSpPr txBox="1"/>
          <p:nvPr/>
        </p:nvSpPr>
        <p:spPr>
          <a:xfrm>
            <a:off x="846682" y="1252322"/>
            <a:ext cx="184731" cy="461665"/>
          </a:xfrm>
          <a:prstGeom prst="rect">
            <a:avLst/>
          </a:prstGeom>
          <a:noFill/>
        </p:spPr>
        <p:txBody>
          <a:bodyPr wrap="none" rtlCol="0">
            <a:spAutoFit/>
          </a:bodyPr>
          <a:lstStyle/>
          <a:p>
            <a:endParaRPr lang="it-IT" sz="2400" dirty="0"/>
          </a:p>
        </p:txBody>
      </p:sp>
      <p:sp>
        <p:nvSpPr>
          <p:cNvPr id="12" name="CasellaDiTesto 11">
            <a:extLst>
              <a:ext uri="{FF2B5EF4-FFF2-40B4-BE49-F238E27FC236}">
                <a16:creationId xmlns:a16="http://schemas.microsoft.com/office/drawing/2014/main" xmlns="" id="{AF0E1BA8-43BC-4263-B229-DB3738572A90}"/>
              </a:ext>
            </a:extLst>
          </p:cNvPr>
          <p:cNvSpPr txBox="1"/>
          <p:nvPr/>
        </p:nvSpPr>
        <p:spPr>
          <a:xfrm>
            <a:off x="264120" y="5448635"/>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pic>
        <p:nvPicPr>
          <p:cNvPr id="6" name="Immagine 5">
            <a:extLst>
              <a:ext uri="{FF2B5EF4-FFF2-40B4-BE49-F238E27FC236}">
                <a16:creationId xmlns:a16="http://schemas.microsoft.com/office/drawing/2014/main" xmlns="" id="{83C646BA-0ACB-4643-B207-C4C6AE17B105}"/>
              </a:ext>
            </a:extLst>
          </p:cNvPr>
          <p:cNvPicPr>
            <a:picLocks noChangeAspect="1"/>
          </p:cNvPicPr>
          <p:nvPr/>
        </p:nvPicPr>
        <p:blipFill>
          <a:blip r:embed="rId3"/>
          <a:stretch>
            <a:fillRect/>
          </a:stretch>
        </p:blipFill>
        <p:spPr>
          <a:xfrm>
            <a:off x="447066" y="543211"/>
            <a:ext cx="10433833" cy="4960991"/>
          </a:xfrm>
          <a:prstGeom prst="rect">
            <a:avLst/>
          </a:prstGeom>
        </p:spPr>
      </p:pic>
      <p:sp>
        <p:nvSpPr>
          <p:cNvPr id="15" name="CasellaDiTesto 14">
            <a:extLst>
              <a:ext uri="{FF2B5EF4-FFF2-40B4-BE49-F238E27FC236}">
                <a16:creationId xmlns:a16="http://schemas.microsoft.com/office/drawing/2014/main" xmlns="" id="{0B89360B-06EE-49E7-98A4-7D394BB18511}"/>
              </a:ext>
            </a:extLst>
          </p:cNvPr>
          <p:cNvSpPr txBox="1"/>
          <p:nvPr/>
        </p:nvSpPr>
        <p:spPr>
          <a:xfrm>
            <a:off x="7703044" y="5466438"/>
            <a:ext cx="3857652" cy="276999"/>
          </a:xfrm>
          <a:prstGeom prst="rect">
            <a:avLst/>
          </a:prstGeom>
          <a:noFill/>
        </p:spPr>
        <p:txBody>
          <a:bodyPr wrap="square" rtlCol="0">
            <a:spAutoFit/>
          </a:bodyPr>
          <a:lstStyle/>
          <a:p>
            <a:r>
              <a:rPr lang="it-IT" sz="1200" dirty="0"/>
              <a:t>(Modelli di regressione logistica OR e I.C. 95%)</a:t>
            </a:r>
          </a:p>
        </p:txBody>
      </p:sp>
    </p:spTree>
    <p:extLst>
      <p:ext uri="{BB962C8B-B14F-4D97-AF65-F5344CB8AC3E}">
        <p14:creationId xmlns:p14="http://schemas.microsoft.com/office/powerpoint/2010/main" val="2530993855"/>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xmlns="" id="{F126396C-1986-4287-877D-4D994A104070}"/>
              </a:ext>
            </a:extLst>
          </p:cNvPr>
          <p:cNvSpPr txBox="1">
            <a:spLocks/>
          </p:cNvSpPr>
          <p:nvPr/>
        </p:nvSpPr>
        <p:spPr>
          <a:xfrm>
            <a:off x="154393" y="114674"/>
            <a:ext cx="10879367" cy="467999"/>
          </a:xfrm>
          <a:prstGeom prst="rect">
            <a:avLst/>
          </a:prstGeom>
          <a:ln w="12700" cap="flat" cmpd="sng" algn="ctr">
            <a:noFill/>
            <a:prstDash val="solid"/>
            <a:miter lim="800000"/>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algn="l" defTabSz="914400" rtl="0" eaLnBrk="1" latinLnBrk="0" hangingPunct="1">
              <a:lnSpc>
                <a:spcPct val="90000"/>
              </a:lnSpc>
              <a:spcBef>
                <a:spcPct val="0"/>
              </a:spcBef>
              <a:buNone/>
              <a:defRPr lang="it-IT" sz="3200" b="1" kern="1200" spc="-12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it-IT" altLang="it-IT" sz="2800" dirty="0">
                <a:solidFill>
                  <a:schemeClr val="accent2"/>
                </a:solidFill>
                <a:cs typeface="Arial"/>
              </a:rPr>
              <a:t>Determinanti per l’Abitudine al FUMO tra i GIOVANI di 14-24 anni </a:t>
            </a:r>
            <a:endParaRPr lang="it-IT" sz="2800" dirty="0">
              <a:solidFill>
                <a:schemeClr val="accent2"/>
              </a:solidFill>
              <a:cs typeface="Arial"/>
            </a:endParaRPr>
          </a:p>
        </p:txBody>
      </p:sp>
      <p:pic>
        <p:nvPicPr>
          <p:cNvPr id="5" name="Immagine 4">
            <a:extLst>
              <a:ext uri="{FF2B5EF4-FFF2-40B4-BE49-F238E27FC236}">
                <a16:creationId xmlns:a16="http://schemas.microsoft.com/office/drawing/2014/main" xmlns="" id="{05D11233-AFD0-4023-8C12-F2408B6D9A30}"/>
              </a:ext>
            </a:extLst>
          </p:cNvPr>
          <p:cNvPicPr>
            <a:picLocks noChangeAspect="1"/>
          </p:cNvPicPr>
          <p:nvPr/>
        </p:nvPicPr>
        <p:blipFill>
          <a:blip r:embed="rId2"/>
          <a:stretch>
            <a:fillRect/>
          </a:stretch>
        </p:blipFill>
        <p:spPr>
          <a:xfrm>
            <a:off x="297800" y="662841"/>
            <a:ext cx="10179839" cy="4840223"/>
          </a:xfrm>
          <a:prstGeom prst="rect">
            <a:avLst/>
          </a:prstGeom>
        </p:spPr>
      </p:pic>
      <p:sp>
        <p:nvSpPr>
          <p:cNvPr id="8" name="Rettangolo 7">
            <a:extLst>
              <a:ext uri="{FF2B5EF4-FFF2-40B4-BE49-F238E27FC236}">
                <a16:creationId xmlns:a16="http://schemas.microsoft.com/office/drawing/2014/main" xmlns="" id="{34CBE3EA-BF21-41E7-8744-16601C2B474D}"/>
              </a:ext>
            </a:extLst>
          </p:cNvPr>
          <p:cNvSpPr/>
          <p:nvPr/>
        </p:nvSpPr>
        <p:spPr>
          <a:xfrm>
            <a:off x="806568" y="5980117"/>
            <a:ext cx="4111936" cy="425758"/>
          </a:xfrm>
          <a:prstGeom prst="rect">
            <a:avLst/>
          </a:prstGeom>
          <a:solidFill>
            <a:schemeClr val="bg1">
              <a:lumMod val="65000"/>
            </a:schemeClr>
          </a:solidFill>
        </p:spPr>
        <p:txBody>
          <a:bodyPr wrap="square">
            <a:spAutoFit/>
          </a:bodyPr>
          <a:lstStyle/>
          <a:p>
            <a:pPr marL="479988">
              <a:lnSpc>
                <a:spcPts val="2640"/>
              </a:lnSpc>
              <a:buClr>
                <a:srgbClr val="5CA33A"/>
              </a:buClr>
              <a:buSzPct val="160000"/>
            </a:pPr>
            <a:r>
              <a:rPr lang="en-US" sz="2133" b="1" dirty="0" err="1">
                <a:latin typeface="Calibri"/>
                <a:cs typeface="Calibri"/>
              </a:rPr>
              <a:t>Abitudine</a:t>
            </a:r>
            <a:r>
              <a:rPr lang="en-US" sz="2133" b="1" dirty="0">
                <a:latin typeface="Calibri"/>
                <a:cs typeface="Calibri"/>
              </a:rPr>
              <a:t> al </a:t>
            </a:r>
            <a:r>
              <a:rPr lang="en-US" sz="2133" b="1" dirty="0" err="1">
                <a:latin typeface="Calibri"/>
                <a:cs typeface="Calibri"/>
              </a:rPr>
              <a:t>fumo</a:t>
            </a:r>
            <a:r>
              <a:rPr lang="en-US" sz="2133" b="1" dirty="0">
                <a:latin typeface="Calibri"/>
                <a:cs typeface="Calibri"/>
              </a:rPr>
              <a:t> </a:t>
            </a:r>
            <a:r>
              <a:rPr lang="en-US" sz="2133" b="1" dirty="0" err="1">
                <a:latin typeface="Calibri"/>
                <a:cs typeface="Calibri"/>
              </a:rPr>
              <a:t>dei</a:t>
            </a:r>
            <a:r>
              <a:rPr lang="en-US" sz="2133" b="1" dirty="0">
                <a:latin typeface="Calibri"/>
                <a:cs typeface="Calibri"/>
              </a:rPr>
              <a:t> </a:t>
            </a:r>
            <a:r>
              <a:rPr lang="en-US" sz="2133" b="1" dirty="0" err="1">
                <a:latin typeface="Calibri"/>
                <a:cs typeface="Calibri"/>
              </a:rPr>
              <a:t>genitori</a:t>
            </a:r>
            <a:endParaRPr lang="en-US" sz="2133" b="1" dirty="0">
              <a:latin typeface="Calibri"/>
              <a:cs typeface="Calibri"/>
            </a:endParaRPr>
          </a:p>
        </p:txBody>
      </p:sp>
      <p:sp>
        <p:nvSpPr>
          <p:cNvPr id="10" name="Rettangolo 9">
            <a:extLst>
              <a:ext uri="{FF2B5EF4-FFF2-40B4-BE49-F238E27FC236}">
                <a16:creationId xmlns:a16="http://schemas.microsoft.com/office/drawing/2014/main" xmlns="" id="{CD2F8D11-9146-4C5C-886D-F37C768B5081}"/>
              </a:ext>
            </a:extLst>
          </p:cNvPr>
          <p:cNvSpPr/>
          <p:nvPr/>
        </p:nvSpPr>
        <p:spPr>
          <a:xfrm>
            <a:off x="5594076" y="5980117"/>
            <a:ext cx="4738962" cy="425758"/>
          </a:xfrm>
          <a:prstGeom prst="rect">
            <a:avLst/>
          </a:prstGeom>
          <a:solidFill>
            <a:schemeClr val="bg1">
              <a:lumMod val="65000"/>
            </a:schemeClr>
          </a:solidFill>
        </p:spPr>
        <p:txBody>
          <a:bodyPr wrap="square">
            <a:spAutoFit/>
          </a:bodyPr>
          <a:lstStyle/>
          <a:p>
            <a:pPr marL="479988" algn="ctr">
              <a:lnSpc>
                <a:spcPts val="2640"/>
              </a:lnSpc>
              <a:spcAft>
                <a:spcPts val="1600"/>
              </a:spcAft>
              <a:buClr>
                <a:srgbClr val="5CA33A"/>
              </a:buClr>
              <a:buSzPct val="160000"/>
            </a:pPr>
            <a:r>
              <a:rPr lang="it-IT" altLang="it-IT" sz="2133" b="1" dirty="0">
                <a:latin typeface="Calibri"/>
                <a:cs typeface="Calibri"/>
              </a:rPr>
              <a:t>Elevato titolo di studio dei genitori</a:t>
            </a:r>
            <a:endParaRPr lang="en-US" sz="2133" b="1" dirty="0">
              <a:latin typeface="Calibri"/>
              <a:cs typeface="Calibri"/>
            </a:endParaRPr>
          </a:p>
        </p:txBody>
      </p:sp>
      <p:sp>
        <p:nvSpPr>
          <p:cNvPr id="13" name="CasellaDiTesto 12">
            <a:extLst>
              <a:ext uri="{FF2B5EF4-FFF2-40B4-BE49-F238E27FC236}">
                <a16:creationId xmlns:a16="http://schemas.microsoft.com/office/drawing/2014/main" xmlns="" id="{E7445FEA-1F78-4C14-8F44-0AC829BD5199}"/>
              </a:ext>
            </a:extLst>
          </p:cNvPr>
          <p:cNvSpPr txBox="1"/>
          <p:nvPr/>
        </p:nvSpPr>
        <p:spPr>
          <a:xfrm>
            <a:off x="416520" y="6575153"/>
            <a:ext cx="8272789" cy="226985"/>
          </a:xfrm>
          <a:prstGeom prst="rect">
            <a:avLst/>
          </a:prstGeom>
          <a:noFill/>
        </p:spPr>
        <p:txBody>
          <a:bodyPr wrap="square" rtlCol="0">
            <a:spAutoFit/>
          </a:bodyPr>
          <a:lstStyle/>
          <a:p>
            <a:pPr>
              <a:lnSpc>
                <a:spcPct val="82000"/>
              </a:lnSpc>
            </a:pPr>
            <a:r>
              <a:rPr lang="it-IT" altLang="it-IT" sz="1067" cap="small" dirty="0"/>
              <a:t>Controllato per: sesso, età, ripartizione territoriale, dimensione del comune di residenza</a:t>
            </a:r>
          </a:p>
        </p:txBody>
      </p:sp>
      <p:sp>
        <p:nvSpPr>
          <p:cNvPr id="14" name="CasellaDiTesto 13">
            <a:extLst>
              <a:ext uri="{FF2B5EF4-FFF2-40B4-BE49-F238E27FC236}">
                <a16:creationId xmlns:a16="http://schemas.microsoft.com/office/drawing/2014/main" xmlns="" id="{16BE74C8-CE1A-4AD9-8843-B86EFFFF9FB8}"/>
              </a:ext>
            </a:extLst>
          </p:cNvPr>
          <p:cNvSpPr txBox="1"/>
          <p:nvPr/>
        </p:nvSpPr>
        <p:spPr>
          <a:xfrm>
            <a:off x="383724" y="5321553"/>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
        <p:nvSpPr>
          <p:cNvPr id="15" name="CasellaDiTesto 14">
            <a:extLst>
              <a:ext uri="{FF2B5EF4-FFF2-40B4-BE49-F238E27FC236}">
                <a16:creationId xmlns:a16="http://schemas.microsoft.com/office/drawing/2014/main" xmlns="" id="{ADADA72A-1FBB-4BF6-9E1A-EC162E233ED3}"/>
              </a:ext>
            </a:extLst>
          </p:cNvPr>
          <p:cNvSpPr txBox="1"/>
          <p:nvPr/>
        </p:nvSpPr>
        <p:spPr>
          <a:xfrm>
            <a:off x="7176108" y="5583232"/>
            <a:ext cx="3857652" cy="276999"/>
          </a:xfrm>
          <a:prstGeom prst="rect">
            <a:avLst/>
          </a:prstGeom>
          <a:noFill/>
        </p:spPr>
        <p:txBody>
          <a:bodyPr wrap="square" rtlCol="0">
            <a:spAutoFit/>
          </a:bodyPr>
          <a:lstStyle/>
          <a:p>
            <a:r>
              <a:rPr lang="it-IT" sz="1200" dirty="0"/>
              <a:t>(Modelli di regressione logistica OR e I.C. 95%)</a:t>
            </a:r>
          </a:p>
        </p:txBody>
      </p:sp>
      <p:sp>
        <p:nvSpPr>
          <p:cNvPr id="6" name="CasellaDiTesto 5">
            <a:extLst>
              <a:ext uri="{FF2B5EF4-FFF2-40B4-BE49-F238E27FC236}">
                <a16:creationId xmlns:a16="http://schemas.microsoft.com/office/drawing/2014/main" xmlns="" id="{B75DE176-0DA5-48E1-9FD8-A6ED42944120}"/>
              </a:ext>
            </a:extLst>
          </p:cNvPr>
          <p:cNvSpPr txBox="1"/>
          <p:nvPr/>
        </p:nvSpPr>
        <p:spPr>
          <a:xfrm>
            <a:off x="6237515" y="3041837"/>
            <a:ext cx="702128" cy="276999"/>
          </a:xfrm>
          <a:prstGeom prst="rect">
            <a:avLst/>
          </a:prstGeom>
          <a:noFill/>
        </p:spPr>
        <p:txBody>
          <a:bodyPr wrap="square" rtlCol="0">
            <a:spAutoFit/>
          </a:bodyPr>
          <a:lstStyle/>
          <a:p>
            <a:r>
              <a:rPr lang="it-IT" sz="1200" dirty="0"/>
              <a:t>(a)</a:t>
            </a:r>
          </a:p>
        </p:txBody>
      </p:sp>
      <p:sp>
        <p:nvSpPr>
          <p:cNvPr id="16" name="CasellaDiTesto 15">
            <a:extLst>
              <a:ext uri="{FF2B5EF4-FFF2-40B4-BE49-F238E27FC236}">
                <a16:creationId xmlns:a16="http://schemas.microsoft.com/office/drawing/2014/main" xmlns="" id="{925BABEE-4A2D-4ECD-A465-5B8EDCE70696}"/>
              </a:ext>
            </a:extLst>
          </p:cNvPr>
          <p:cNvSpPr txBox="1"/>
          <p:nvPr/>
        </p:nvSpPr>
        <p:spPr>
          <a:xfrm>
            <a:off x="416520" y="5620644"/>
            <a:ext cx="4238889" cy="261610"/>
          </a:xfrm>
          <a:prstGeom prst="rect">
            <a:avLst/>
          </a:prstGeom>
          <a:noFill/>
          <a:ln w="9525">
            <a:noFill/>
            <a:miter lim="800000"/>
            <a:headEnd/>
            <a:tailEnd/>
          </a:ln>
        </p:spPr>
        <p:txBody>
          <a:bodyPr wrap="square">
            <a:spAutoFit/>
          </a:bodyPr>
          <a:lstStyle>
            <a:defPPr>
              <a:defRPr lang="it-IT"/>
            </a:defPPr>
            <a:lvl1pPr>
              <a:defRPr sz="1200"/>
            </a:lvl1pPr>
          </a:lstStyle>
          <a:p>
            <a:r>
              <a:rPr lang="it-IT" sz="1100" dirty="0"/>
              <a:t>(a) Non significativo</a:t>
            </a:r>
          </a:p>
        </p:txBody>
      </p:sp>
    </p:spTree>
    <p:extLst>
      <p:ext uri="{BB962C8B-B14F-4D97-AF65-F5344CB8AC3E}">
        <p14:creationId xmlns:p14="http://schemas.microsoft.com/office/powerpoint/2010/main" val="148211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129027" y="867905"/>
            <a:ext cx="11825937" cy="5685338"/>
          </a:xfrm>
          <a:prstGeom prst="rect">
            <a:avLst/>
          </a:prstGeom>
          <a:solidFill>
            <a:schemeClr val="bg1">
              <a:lumMod val="85000"/>
            </a:schemeClr>
          </a:solidFill>
        </p:spPr>
        <p:txBody>
          <a:bodyPr wrap="none">
            <a:noAutofit/>
          </a:bodyPr>
          <a:lstStyle/>
          <a:p>
            <a:pPr marL="8466">
              <a:defRPr/>
            </a:pPr>
            <a:endParaRPr lang="it-IT" sz="2400" dirty="0"/>
          </a:p>
        </p:txBody>
      </p:sp>
      <p:sp>
        <p:nvSpPr>
          <p:cNvPr id="22" name="Titolo 1"/>
          <p:cNvSpPr>
            <a:spLocks noGrp="1"/>
          </p:cNvSpPr>
          <p:nvPr>
            <p:ph type="ctrTitle" idx="4294967295"/>
          </p:nvPr>
        </p:nvSpPr>
        <p:spPr>
          <a:xfrm>
            <a:off x="154393" y="114674"/>
            <a:ext cx="9454556" cy="467999"/>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0" tIns="0" rIns="0" bIns="0" rtlCol="0" anchor="ctr" anchorCtr="0">
            <a:noAutofit/>
          </a:bodyPr>
          <a:lstStyle>
            <a:lvl1pPr>
              <a:defRPr/>
            </a:lvl1pPr>
          </a:lstStyle>
          <a:p>
            <a:pPr>
              <a:lnSpc>
                <a:spcPts val="3200"/>
              </a:lnSpc>
            </a:pPr>
            <a:r>
              <a:rPr lang="it-IT" altLang="it-IT" sz="2800" dirty="0">
                <a:solidFill>
                  <a:schemeClr val="accent2"/>
                </a:solidFill>
                <a:cs typeface="Arial"/>
              </a:rPr>
              <a:t>Determinanti per il </a:t>
            </a:r>
            <a:r>
              <a:rPr lang="it-IT" altLang="it-IT" sz="2800" dirty="0" err="1">
                <a:solidFill>
                  <a:schemeClr val="accent2"/>
                </a:solidFill>
                <a:cs typeface="Arial"/>
              </a:rPr>
              <a:t>Binge</a:t>
            </a:r>
            <a:r>
              <a:rPr lang="it-IT" altLang="it-IT" sz="2800" dirty="0">
                <a:solidFill>
                  <a:schemeClr val="accent2"/>
                </a:solidFill>
                <a:cs typeface="Arial"/>
              </a:rPr>
              <a:t> </a:t>
            </a:r>
            <a:r>
              <a:rPr lang="it-IT" altLang="it-IT" sz="2800" dirty="0" err="1">
                <a:solidFill>
                  <a:schemeClr val="accent2"/>
                </a:solidFill>
                <a:cs typeface="Arial"/>
              </a:rPr>
              <a:t>drinking</a:t>
            </a:r>
            <a:r>
              <a:rPr lang="it-IT" altLang="it-IT" sz="2800" dirty="0">
                <a:solidFill>
                  <a:schemeClr val="accent2"/>
                </a:solidFill>
                <a:cs typeface="Arial"/>
              </a:rPr>
              <a:t> tra i giovani di 11-24 anni </a:t>
            </a:r>
            <a:endParaRPr lang="it-IT" sz="2800" dirty="0">
              <a:solidFill>
                <a:schemeClr val="accent2"/>
              </a:solidFill>
              <a:cs typeface="Arial"/>
            </a:endParaRPr>
          </a:p>
        </p:txBody>
      </p:sp>
      <p:sp>
        <p:nvSpPr>
          <p:cNvPr id="17" name="Rettangolo 16"/>
          <p:cNvSpPr/>
          <p:nvPr/>
        </p:nvSpPr>
        <p:spPr>
          <a:xfrm>
            <a:off x="416222" y="5633583"/>
            <a:ext cx="3157960" cy="759182"/>
          </a:xfrm>
          <a:prstGeom prst="rect">
            <a:avLst/>
          </a:prstGeom>
          <a:solidFill>
            <a:schemeClr val="bg1">
              <a:lumMod val="65000"/>
            </a:schemeClr>
          </a:solidFill>
        </p:spPr>
        <p:txBody>
          <a:bodyPr wrap="square">
            <a:spAutoFit/>
          </a:bodyPr>
          <a:lstStyle/>
          <a:p>
            <a:pPr>
              <a:lnSpc>
                <a:spcPts val="2640"/>
              </a:lnSpc>
              <a:buClr>
                <a:srgbClr val="5CA33A"/>
              </a:buClr>
              <a:buSzPct val="160000"/>
              <a:tabLst>
                <a:tab pos="364058" algn="l"/>
              </a:tabLst>
            </a:pPr>
            <a:r>
              <a:rPr lang="en-US" sz="2133" b="1" dirty="0" err="1">
                <a:latin typeface="Calibri"/>
                <a:cs typeface="Calibri"/>
              </a:rPr>
              <a:t>Abitudine</a:t>
            </a:r>
            <a:r>
              <a:rPr lang="en-US" sz="2133" b="1" dirty="0">
                <a:latin typeface="Calibri"/>
                <a:cs typeface="Calibri"/>
              </a:rPr>
              <a:t> al </a:t>
            </a:r>
            <a:r>
              <a:rPr lang="en-US" sz="2133" b="1" dirty="0" err="1">
                <a:latin typeface="Calibri"/>
                <a:cs typeface="Calibri"/>
              </a:rPr>
              <a:t>consumo</a:t>
            </a:r>
            <a:r>
              <a:rPr lang="en-US" sz="2133" b="1" dirty="0">
                <a:latin typeface="Calibri"/>
                <a:cs typeface="Calibri"/>
              </a:rPr>
              <a:t> non moderato </a:t>
            </a:r>
            <a:r>
              <a:rPr lang="en-US" sz="2133" b="1" dirty="0" err="1">
                <a:latin typeface="Calibri"/>
                <a:cs typeface="Calibri"/>
              </a:rPr>
              <a:t>dei</a:t>
            </a:r>
            <a:r>
              <a:rPr lang="en-US" sz="2133" b="1" dirty="0">
                <a:latin typeface="Calibri"/>
                <a:cs typeface="Calibri"/>
              </a:rPr>
              <a:t> </a:t>
            </a:r>
            <a:r>
              <a:rPr lang="en-US" sz="2133" b="1" dirty="0" err="1">
                <a:latin typeface="Calibri"/>
                <a:cs typeface="Calibri"/>
              </a:rPr>
              <a:t>genitori</a:t>
            </a:r>
            <a:endParaRPr lang="en-US" sz="2133" b="1" dirty="0">
              <a:latin typeface="Calibri"/>
              <a:cs typeface="Calibri"/>
            </a:endParaRPr>
          </a:p>
        </p:txBody>
      </p:sp>
      <p:sp>
        <p:nvSpPr>
          <p:cNvPr id="18" name="Rettangolo 17"/>
          <p:cNvSpPr/>
          <p:nvPr/>
        </p:nvSpPr>
        <p:spPr>
          <a:xfrm>
            <a:off x="4520599" y="5629293"/>
            <a:ext cx="3125435" cy="759182"/>
          </a:xfrm>
          <a:prstGeom prst="rect">
            <a:avLst/>
          </a:prstGeom>
          <a:solidFill>
            <a:schemeClr val="bg1">
              <a:lumMod val="65000"/>
            </a:schemeClr>
          </a:solidFill>
        </p:spPr>
        <p:txBody>
          <a:bodyPr wrap="square">
            <a:spAutoFit/>
          </a:bodyPr>
          <a:lstStyle/>
          <a:p>
            <a:pPr>
              <a:lnSpc>
                <a:spcPts val="2640"/>
              </a:lnSpc>
              <a:spcAft>
                <a:spcPts val="1600"/>
              </a:spcAft>
              <a:buClr>
                <a:srgbClr val="5CA33A"/>
              </a:buClr>
              <a:buSzPct val="160000"/>
            </a:pPr>
            <a:r>
              <a:rPr lang="it-IT" altLang="it-IT" sz="2133" b="1" dirty="0">
                <a:latin typeface="Calibri"/>
                <a:cs typeface="Calibri"/>
              </a:rPr>
              <a:t>Disponibilità economiche </a:t>
            </a:r>
            <a:br>
              <a:rPr lang="it-IT" altLang="it-IT" sz="2133" b="1" dirty="0">
                <a:latin typeface="Calibri"/>
                <a:cs typeface="Calibri"/>
              </a:rPr>
            </a:br>
            <a:r>
              <a:rPr lang="it-IT" altLang="it-IT" sz="2133" b="1" dirty="0">
                <a:latin typeface="Calibri"/>
                <a:cs typeface="Calibri"/>
              </a:rPr>
              <a:t>della famiglia</a:t>
            </a:r>
            <a:endParaRPr lang="en-US" sz="2133" b="1" dirty="0">
              <a:latin typeface="Calibri"/>
              <a:cs typeface="Calibri"/>
            </a:endParaRPr>
          </a:p>
        </p:txBody>
      </p:sp>
      <p:sp>
        <p:nvSpPr>
          <p:cNvPr id="19" name="Rettangolo 18"/>
          <p:cNvSpPr/>
          <p:nvPr/>
        </p:nvSpPr>
        <p:spPr>
          <a:xfrm>
            <a:off x="8087253" y="5625485"/>
            <a:ext cx="3688525" cy="759182"/>
          </a:xfrm>
          <a:prstGeom prst="rect">
            <a:avLst/>
          </a:prstGeom>
          <a:solidFill>
            <a:schemeClr val="bg1">
              <a:lumMod val="65000"/>
            </a:schemeClr>
          </a:solidFill>
        </p:spPr>
        <p:txBody>
          <a:bodyPr wrap="square">
            <a:spAutoFit/>
          </a:bodyPr>
          <a:lstStyle/>
          <a:p>
            <a:pPr>
              <a:lnSpc>
                <a:spcPts val="2640"/>
              </a:lnSpc>
              <a:spcAft>
                <a:spcPts val="1600"/>
              </a:spcAft>
              <a:buClr>
                <a:srgbClr val="5CA33A"/>
              </a:buClr>
              <a:buSzPct val="160000"/>
            </a:pPr>
            <a:r>
              <a:rPr lang="it-IT" altLang="it-IT" sz="2133" b="1" dirty="0">
                <a:latin typeface="Calibri"/>
                <a:cs typeface="Calibri"/>
              </a:rPr>
              <a:t>Elevato titolo di studio dei genitori</a:t>
            </a:r>
            <a:endParaRPr lang="en-US" sz="2133" b="1" dirty="0">
              <a:latin typeface="Calibri"/>
              <a:cs typeface="Calibri"/>
            </a:endParaRPr>
          </a:p>
        </p:txBody>
      </p:sp>
      <p:sp>
        <p:nvSpPr>
          <p:cNvPr id="4" name="CasellaDiTesto 3"/>
          <p:cNvSpPr txBox="1"/>
          <p:nvPr/>
        </p:nvSpPr>
        <p:spPr>
          <a:xfrm>
            <a:off x="846682" y="1252322"/>
            <a:ext cx="184731" cy="461665"/>
          </a:xfrm>
          <a:prstGeom prst="rect">
            <a:avLst/>
          </a:prstGeom>
          <a:noFill/>
        </p:spPr>
        <p:txBody>
          <a:bodyPr wrap="none" rtlCol="0">
            <a:spAutoFit/>
          </a:bodyPr>
          <a:lstStyle/>
          <a:p>
            <a:endParaRPr lang="it-IT" sz="2400" dirty="0"/>
          </a:p>
        </p:txBody>
      </p:sp>
      <p:pic>
        <p:nvPicPr>
          <p:cNvPr id="5" name="Immagine 4"/>
          <p:cNvPicPr>
            <a:picLocks noChangeAspect="1"/>
          </p:cNvPicPr>
          <p:nvPr/>
        </p:nvPicPr>
        <p:blipFill>
          <a:blip r:embed="rId3"/>
          <a:stretch>
            <a:fillRect/>
          </a:stretch>
        </p:blipFill>
        <p:spPr>
          <a:xfrm>
            <a:off x="0" y="1057786"/>
            <a:ext cx="13105094" cy="3679371"/>
          </a:xfrm>
          <a:prstGeom prst="rect">
            <a:avLst/>
          </a:prstGeom>
        </p:spPr>
      </p:pic>
      <p:sp>
        <p:nvSpPr>
          <p:cNvPr id="6" name="Rettangolo 5"/>
          <p:cNvSpPr/>
          <p:nvPr/>
        </p:nvSpPr>
        <p:spPr>
          <a:xfrm>
            <a:off x="154393" y="4897635"/>
            <a:ext cx="6096000" cy="256545"/>
          </a:xfrm>
          <a:prstGeom prst="rect">
            <a:avLst/>
          </a:prstGeom>
        </p:spPr>
        <p:txBody>
          <a:bodyPr>
            <a:spAutoFit/>
          </a:bodyPr>
          <a:lstStyle/>
          <a:p>
            <a:r>
              <a:rPr lang="it-IT" sz="1067" dirty="0"/>
              <a:t>(a) = non significativo. (b) Significativo al 95 per cento.</a:t>
            </a:r>
          </a:p>
        </p:txBody>
      </p:sp>
      <p:sp>
        <p:nvSpPr>
          <p:cNvPr id="11" name="CasellaDiTesto 10">
            <a:extLst>
              <a:ext uri="{FF2B5EF4-FFF2-40B4-BE49-F238E27FC236}">
                <a16:creationId xmlns:a16="http://schemas.microsoft.com/office/drawing/2014/main" xmlns="" id="{590D5AC0-ABDF-4CE1-8087-A7DFD7C6DB14}"/>
              </a:ext>
            </a:extLst>
          </p:cNvPr>
          <p:cNvSpPr txBox="1"/>
          <p:nvPr/>
        </p:nvSpPr>
        <p:spPr>
          <a:xfrm>
            <a:off x="141968" y="5223366"/>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
        <p:nvSpPr>
          <p:cNvPr id="12" name="CasellaDiTesto 11">
            <a:extLst>
              <a:ext uri="{FF2B5EF4-FFF2-40B4-BE49-F238E27FC236}">
                <a16:creationId xmlns:a16="http://schemas.microsoft.com/office/drawing/2014/main" xmlns="" id="{688FD2C1-7F55-44A3-AD5F-41E2ACEA87EF}"/>
              </a:ext>
            </a:extLst>
          </p:cNvPr>
          <p:cNvSpPr txBox="1"/>
          <p:nvPr/>
        </p:nvSpPr>
        <p:spPr>
          <a:xfrm>
            <a:off x="8226339" y="5059741"/>
            <a:ext cx="3857652" cy="276999"/>
          </a:xfrm>
          <a:prstGeom prst="rect">
            <a:avLst/>
          </a:prstGeom>
          <a:noFill/>
        </p:spPr>
        <p:txBody>
          <a:bodyPr wrap="square" rtlCol="0">
            <a:spAutoFit/>
          </a:bodyPr>
          <a:lstStyle/>
          <a:p>
            <a:r>
              <a:rPr lang="it-IT" sz="1200" dirty="0"/>
              <a:t>(Modelli di regressione logistica OR e I.C. 95%)</a:t>
            </a:r>
          </a:p>
        </p:txBody>
      </p:sp>
    </p:spTree>
    <p:extLst>
      <p:ext uri="{BB962C8B-B14F-4D97-AF65-F5344CB8AC3E}">
        <p14:creationId xmlns:p14="http://schemas.microsoft.com/office/powerpoint/2010/main" val="2413317322"/>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83CEC2-5E67-4551-8BE7-1E85FD389CAD}"/>
              </a:ext>
            </a:extLst>
          </p:cNvPr>
          <p:cNvSpPr>
            <a:spLocks noGrp="1"/>
          </p:cNvSpPr>
          <p:nvPr>
            <p:ph type="ctrTitle"/>
          </p:nvPr>
        </p:nvSpPr>
        <p:spPr>
          <a:xfrm>
            <a:off x="260453" y="-126462"/>
            <a:ext cx="10271760" cy="917555"/>
          </a:xfrm>
        </p:spPr>
        <p:txBody>
          <a:bodyPr>
            <a:normAutofit/>
          </a:bodyPr>
          <a:lstStyle/>
          <a:p>
            <a:r>
              <a:rPr lang="it-IT" sz="4000" dirty="0"/>
              <a:t>Per concludere..</a:t>
            </a:r>
          </a:p>
        </p:txBody>
      </p:sp>
      <p:sp>
        <p:nvSpPr>
          <p:cNvPr id="5" name="CasellaDiTesto 4"/>
          <p:cNvSpPr txBox="1"/>
          <p:nvPr/>
        </p:nvSpPr>
        <p:spPr>
          <a:xfrm>
            <a:off x="260453" y="1398510"/>
            <a:ext cx="11837095" cy="3054682"/>
          </a:xfrm>
          <a:prstGeom prst="rect">
            <a:avLst/>
          </a:prstGeom>
          <a:solidFill>
            <a:schemeClr val="bg1">
              <a:lumMod val="95000"/>
            </a:schemeClr>
          </a:solidFill>
          <a:ln>
            <a:solidFill>
              <a:schemeClr val="accent1"/>
            </a:solidFill>
          </a:ln>
        </p:spPr>
        <p:txBody>
          <a:bodyPr wrap="square">
            <a:spAutoFit/>
          </a:bodyPr>
          <a:lstStyle>
            <a:defPPr>
              <a:defRPr lang="it-IT"/>
            </a:defPPr>
            <a:lvl1pPr algn="just">
              <a:defRPr sz="2400" b="1">
                <a:latin typeface="Calibri" panose="020F0502020204030204" pitchFamily="34" charset="0"/>
                <a:cs typeface="Calibri" panose="020F0502020204030204" pitchFamily="34" charset="0"/>
              </a:defRPr>
            </a:lvl1pPr>
          </a:lstStyle>
          <a:p>
            <a:pPr>
              <a:tabLst>
                <a:tab pos="174625" algn="l"/>
              </a:tabLst>
            </a:pPr>
            <a:r>
              <a:rPr lang="it-IT" dirty="0" smtClean="0"/>
              <a:t>- Esistono differenze </a:t>
            </a:r>
            <a:r>
              <a:rPr lang="it-IT" dirty="0"/>
              <a:t>sociali </a:t>
            </a:r>
            <a:r>
              <a:rPr lang="it-IT" dirty="0" smtClean="0"/>
              <a:t>nei fattori di rischio per la salute a </a:t>
            </a:r>
            <a:r>
              <a:rPr lang="it-IT" dirty="0"/>
              <a:t>svantaggio delle persone  </a:t>
            </a:r>
            <a:r>
              <a:rPr lang="it-IT" dirty="0" smtClean="0"/>
              <a:t>	con: - </a:t>
            </a:r>
            <a:r>
              <a:rPr lang="it-IT" b="1" dirty="0" smtClean="0">
                <a:solidFill>
                  <a:srgbClr val="C00000"/>
                </a:solidFill>
              </a:rPr>
              <a:t>Basso </a:t>
            </a:r>
            <a:r>
              <a:rPr lang="it-IT" b="1" dirty="0">
                <a:solidFill>
                  <a:srgbClr val="C00000"/>
                </a:solidFill>
              </a:rPr>
              <a:t>titolo di </a:t>
            </a:r>
            <a:r>
              <a:rPr lang="it-IT" b="1" dirty="0" smtClean="0">
                <a:solidFill>
                  <a:srgbClr val="C00000"/>
                </a:solidFill>
              </a:rPr>
              <a:t>studio;</a:t>
            </a:r>
          </a:p>
          <a:p>
            <a:pPr lvl="1"/>
            <a:r>
              <a:rPr lang="it-IT" b="1" dirty="0" smtClean="0">
                <a:solidFill>
                  <a:srgbClr val="C00000"/>
                </a:solidFill>
              </a:rPr>
              <a:t>     </a:t>
            </a:r>
            <a:r>
              <a:rPr lang="it-IT" sz="2400" b="1" dirty="0" smtClean="0">
                <a:solidFill>
                  <a:srgbClr val="C00000"/>
                </a:solidFill>
                <a:latin typeface="Calibri" panose="020F0502020204030204" pitchFamily="34" charset="0"/>
                <a:cs typeface="Calibri" panose="020F0502020204030204" pitchFamily="34" charset="0"/>
              </a:rPr>
              <a:t>- Risorse </a:t>
            </a:r>
            <a:r>
              <a:rPr lang="it-IT" sz="2400" b="1" dirty="0">
                <a:solidFill>
                  <a:srgbClr val="C00000"/>
                </a:solidFill>
                <a:latin typeface="Calibri" panose="020F0502020204030204" pitchFamily="34" charset="0"/>
                <a:cs typeface="Calibri" panose="020F0502020204030204" pitchFamily="34" charset="0"/>
              </a:rPr>
              <a:t>economiche </a:t>
            </a:r>
            <a:r>
              <a:rPr lang="it-IT" sz="2400" b="1" dirty="0" smtClean="0">
                <a:solidFill>
                  <a:srgbClr val="C00000"/>
                </a:solidFill>
                <a:latin typeface="Calibri" panose="020F0502020204030204" pitchFamily="34" charset="0"/>
                <a:cs typeface="Calibri" panose="020F0502020204030204" pitchFamily="34" charset="0"/>
              </a:rPr>
              <a:t>scarse.</a:t>
            </a:r>
          </a:p>
          <a:p>
            <a:pPr lvl="1" indent="-457200"/>
            <a:r>
              <a:rPr lang="it-IT" sz="2400" b="1" i="1" dirty="0" smtClean="0">
                <a:latin typeface="Calibri" panose="020F0502020204030204" pitchFamily="34" charset="0"/>
                <a:cs typeface="Calibri" panose="020F0502020204030204" pitchFamily="34" charset="0"/>
              </a:rPr>
              <a:t>Fatta eccezione per il consumo di alcol per il quale tali differenze si invertono.</a:t>
            </a:r>
            <a:endParaRPr lang="it-IT" sz="2400" b="1" i="1" dirty="0">
              <a:latin typeface="Calibri" panose="020F0502020204030204" pitchFamily="34" charset="0"/>
              <a:cs typeface="Calibri" panose="020F0502020204030204" pitchFamily="34" charset="0"/>
            </a:endParaRPr>
          </a:p>
          <a:p>
            <a:endParaRPr lang="it-IT" sz="1400" dirty="0"/>
          </a:p>
          <a:p>
            <a:r>
              <a:rPr lang="it-IT" dirty="0" smtClean="0"/>
              <a:t>- Nel tempo le differenze sociali perdurano e non </a:t>
            </a:r>
            <a:r>
              <a:rPr lang="it-IT" dirty="0"/>
              <a:t>si riducono.</a:t>
            </a:r>
          </a:p>
          <a:p>
            <a:endParaRPr lang="it-IT" sz="1050" dirty="0" smtClean="0"/>
          </a:p>
          <a:p>
            <a:pPr marL="273050" indent="-273050"/>
            <a:r>
              <a:rPr lang="it-IT" dirty="0" smtClean="0"/>
              <a:t>- Dal punto di vista territoriale, esistono forti differenze con un gradiente Nord-Sud per quasi tutti i fattori di rischio per la salute. </a:t>
            </a:r>
            <a:endParaRPr lang="it-IT" dirty="0"/>
          </a:p>
        </p:txBody>
      </p:sp>
      <p:sp>
        <p:nvSpPr>
          <p:cNvPr id="6" name="Rettangolo 5">
            <a:extLst>
              <a:ext uri="{FF2B5EF4-FFF2-40B4-BE49-F238E27FC236}">
                <a16:creationId xmlns:a16="http://schemas.microsoft.com/office/drawing/2014/main" xmlns="" id="{82CFC38F-88EB-4761-8D75-6E8F2ACD4BBE}"/>
              </a:ext>
            </a:extLst>
          </p:cNvPr>
          <p:cNvSpPr/>
          <p:nvPr/>
        </p:nvSpPr>
        <p:spPr>
          <a:xfrm>
            <a:off x="348001" y="4682709"/>
            <a:ext cx="4185087" cy="1569660"/>
          </a:xfrm>
          <a:prstGeom prst="rect">
            <a:avLst/>
          </a:prstGeom>
          <a:solidFill>
            <a:schemeClr val="bg1">
              <a:lumMod val="95000"/>
            </a:schemeClr>
          </a:solidFill>
          <a:ln>
            <a:solidFill>
              <a:schemeClr val="accent1"/>
            </a:solidFill>
          </a:ln>
        </p:spPr>
        <p:txBody>
          <a:bodyPr wrap="square">
            <a:spAutoFit/>
          </a:bodyPr>
          <a:lstStyle/>
          <a:p>
            <a:pPr algn="just"/>
            <a:r>
              <a:rPr lang="it-IT" sz="2400" b="1" dirty="0" smtClean="0">
                <a:latin typeface="Calibri" panose="020F0502020204030204" pitchFamily="34" charset="0"/>
                <a:cs typeface="Calibri" panose="020F0502020204030204" pitchFamily="34" charset="0"/>
              </a:rPr>
              <a:t>Una disuguale </a:t>
            </a:r>
            <a:r>
              <a:rPr lang="it-IT" sz="2400" b="1" dirty="0">
                <a:latin typeface="Calibri" panose="020F0502020204030204" pitchFamily="34" charset="0"/>
                <a:cs typeface="Calibri" panose="020F0502020204030204" pitchFamily="34" charset="0"/>
              </a:rPr>
              <a:t>esposizione ai fattori di rischio </a:t>
            </a:r>
            <a:r>
              <a:rPr lang="it-IT" sz="2400" b="1" dirty="0" smtClean="0">
                <a:latin typeface="Calibri" panose="020F0502020204030204" pitchFamily="34" charset="0"/>
                <a:cs typeface="Calibri" panose="020F0502020204030204" pitchFamily="34" charset="0"/>
              </a:rPr>
              <a:t>può generare </a:t>
            </a:r>
            <a:r>
              <a:rPr lang="it-IT" sz="2400" b="1" dirty="0">
                <a:latin typeface="Calibri" panose="020F0502020204030204" pitchFamily="34" charset="0"/>
                <a:cs typeface="Calibri" panose="020F0502020204030204" pitchFamily="34" charset="0"/>
              </a:rPr>
              <a:t>disuguaglianze sociali nella salute. </a:t>
            </a:r>
          </a:p>
        </p:txBody>
      </p:sp>
      <p:sp>
        <p:nvSpPr>
          <p:cNvPr id="7" name="Rettangolo 6">
            <a:extLst>
              <a:ext uri="{FF2B5EF4-FFF2-40B4-BE49-F238E27FC236}">
                <a16:creationId xmlns:a16="http://schemas.microsoft.com/office/drawing/2014/main" xmlns="" id="{629869D8-258D-4A03-8DDB-D1E41C776A95}"/>
              </a:ext>
            </a:extLst>
          </p:cNvPr>
          <p:cNvSpPr/>
          <p:nvPr/>
        </p:nvSpPr>
        <p:spPr>
          <a:xfrm>
            <a:off x="5593402" y="4579409"/>
            <a:ext cx="3287951" cy="446276"/>
          </a:xfrm>
          <a:prstGeom prst="rect">
            <a:avLst/>
          </a:prstGeom>
          <a:solidFill>
            <a:schemeClr val="bg1">
              <a:lumMod val="95000"/>
            </a:schemeClr>
          </a:solidFill>
          <a:ln>
            <a:solidFill>
              <a:schemeClr val="accent1"/>
            </a:solidFill>
          </a:ln>
        </p:spPr>
        <p:txBody>
          <a:bodyPr wrap="square">
            <a:spAutoFit/>
          </a:bodyPr>
          <a:lstStyle/>
          <a:p>
            <a:r>
              <a:rPr lang="it-IT" sz="2300" b="1" dirty="0" smtClean="0">
                <a:solidFill>
                  <a:srgbClr val="C00000"/>
                </a:solidFill>
                <a:latin typeface="Calibri" panose="020F0502020204030204" pitchFamily="34" charset="0"/>
                <a:cs typeface="Calibri" panose="020F0502020204030204" pitchFamily="34" charset="0"/>
              </a:rPr>
              <a:t>E’ fondamentale quindi..</a:t>
            </a:r>
            <a:endParaRPr lang="it-IT" sz="2300" b="1" dirty="0">
              <a:solidFill>
                <a:srgbClr val="C00000"/>
              </a:solidFill>
            </a:endParaRPr>
          </a:p>
        </p:txBody>
      </p:sp>
      <p:sp>
        <p:nvSpPr>
          <p:cNvPr id="8" name="Rettangolo 7"/>
          <p:cNvSpPr/>
          <p:nvPr/>
        </p:nvSpPr>
        <p:spPr>
          <a:xfrm>
            <a:off x="5593402" y="5128985"/>
            <a:ext cx="6361891" cy="1092607"/>
          </a:xfrm>
          <a:prstGeom prst="rect">
            <a:avLst/>
          </a:prstGeom>
          <a:ln>
            <a:solidFill>
              <a:schemeClr val="accent1"/>
            </a:solidFill>
          </a:ln>
        </p:spPr>
        <p:txBody>
          <a:bodyPr wrap="square">
            <a:spAutoFit/>
          </a:bodyPr>
          <a:lstStyle/>
          <a:p>
            <a:pPr marL="285750" indent="-285750">
              <a:buFontTx/>
              <a:buChar char="-"/>
            </a:pPr>
            <a:r>
              <a:rPr lang="it-IT" b="1" dirty="0" smtClean="0"/>
              <a:t>il </a:t>
            </a:r>
            <a:r>
              <a:rPr lang="it-IT" b="1" dirty="0"/>
              <a:t>monitoraggio degli stili di vita </a:t>
            </a:r>
            <a:r>
              <a:rPr lang="it-IT" b="1" dirty="0" smtClean="0"/>
              <a:t>per l’individuazione dei gruppi </a:t>
            </a:r>
            <a:r>
              <a:rPr lang="it-IT" b="1" dirty="0"/>
              <a:t>di popolazione più a rischio</a:t>
            </a:r>
            <a:r>
              <a:rPr lang="it-IT" b="1" dirty="0" smtClean="0"/>
              <a:t>.</a:t>
            </a:r>
          </a:p>
          <a:p>
            <a:pPr marL="285750" indent="-285750">
              <a:buFontTx/>
              <a:buChar char="-"/>
            </a:pPr>
            <a:endParaRPr lang="it-IT" sz="1050" b="1" dirty="0" smtClean="0"/>
          </a:p>
          <a:p>
            <a:r>
              <a:rPr lang="it-IT" b="1" dirty="0" smtClean="0"/>
              <a:t>-    Svolgere interventi mirati per target più esposti.</a:t>
            </a:r>
            <a:endParaRPr lang="it-IT" b="1" dirty="0"/>
          </a:p>
        </p:txBody>
      </p:sp>
      <p:sp>
        <p:nvSpPr>
          <p:cNvPr id="9" name="CasellaDiTesto 8"/>
          <p:cNvSpPr txBox="1"/>
          <p:nvPr/>
        </p:nvSpPr>
        <p:spPr>
          <a:xfrm>
            <a:off x="271853" y="721892"/>
            <a:ext cx="5899356" cy="523220"/>
          </a:xfrm>
          <a:prstGeom prst="rect">
            <a:avLst/>
          </a:prstGeom>
          <a:solidFill>
            <a:schemeClr val="bg1">
              <a:lumMod val="95000"/>
            </a:schemeClr>
          </a:solidFill>
          <a:ln>
            <a:solidFill>
              <a:schemeClr val="accent1"/>
            </a:solidFill>
          </a:ln>
        </p:spPr>
        <p:txBody>
          <a:bodyPr wrap="square">
            <a:spAutoFit/>
          </a:bodyPr>
          <a:lstStyle>
            <a:defPPr>
              <a:defRPr lang="it-IT"/>
            </a:defPPr>
            <a:lvl1pPr algn="just">
              <a:defRPr sz="2400" b="1">
                <a:latin typeface="Calibri" panose="020F0502020204030204" pitchFamily="34" charset="0"/>
                <a:cs typeface="Calibri" panose="020F0502020204030204" pitchFamily="34" charset="0"/>
              </a:defRPr>
            </a:lvl1pPr>
          </a:lstStyle>
          <a:p>
            <a:r>
              <a:rPr lang="it-IT" sz="2800" dirty="0" smtClean="0">
                <a:solidFill>
                  <a:srgbClr val="C00000"/>
                </a:solidFill>
              </a:rPr>
              <a:t>Dalle analisi condotte si osserva che…</a:t>
            </a:r>
            <a:endParaRPr lang="it-IT" dirty="0"/>
          </a:p>
        </p:txBody>
      </p:sp>
      <p:sp>
        <p:nvSpPr>
          <p:cNvPr id="3" name="Freccia a destra 2"/>
          <p:cNvSpPr/>
          <p:nvPr/>
        </p:nvSpPr>
        <p:spPr>
          <a:xfrm>
            <a:off x="4533088" y="5212828"/>
            <a:ext cx="963038" cy="394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7682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STILI_AIQUAV\Immagini Obesità\photos.demandstudios.com-getty-article-223-133-dv1525002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628800"/>
            <a:ext cx="3600399" cy="331968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804" y="1602975"/>
            <a:ext cx="3371333" cy="3371333"/>
          </a:xfrm>
          <a:prstGeom prst="rect">
            <a:avLst/>
          </a:prstGeom>
        </p:spPr>
      </p:pic>
      <p:sp>
        <p:nvSpPr>
          <p:cNvPr id="2" name="Rettangolo 1"/>
          <p:cNvSpPr/>
          <p:nvPr/>
        </p:nvSpPr>
        <p:spPr>
          <a:xfrm>
            <a:off x="2259866" y="783773"/>
            <a:ext cx="7359964" cy="584775"/>
          </a:xfrm>
          <a:prstGeom prst="rect">
            <a:avLst/>
          </a:prstGeom>
        </p:spPr>
        <p:txBody>
          <a:bodyPr wrap="none">
            <a:spAutoFit/>
          </a:bodyPr>
          <a:lstStyle/>
          <a:p>
            <a:pPr algn="ctr"/>
            <a:r>
              <a:rPr lang="en-US" sz="3200" b="1" spc="-120" dirty="0">
                <a:solidFill>
                  <a:srgbClr val="EDA242"/>
                </a:solidFill>
                <a:latin typeface="+mj-lt"/>
                <a:ea typeface="+mj-ea"/>
                <a:cs typeface="+mj-cs"/>
              </a:rPr>
              <a:t>…Look after your health very carefully…</a:t>
            </a:r>
            <a:endParaRPr lang="it-IT" sz="3200" b="1" spc="-120" dirty="0">
              <a:solidFill>
                <a:srgbClr val="EDA242"/>
              </a:solidFill>
              <a:latin typeface="+mj-lt"/>
              <a:ea typeface="+mj-ea"/>
              <a:cs typeface="+mj-cs"/>
            </a:endParaRPr>
          </a:p>
        </p:txBody>
      </p:sp>
      <p:sp>
        <p:nvSpPr>
          <p:cNvPr id="6" name="Titolo 1">
            <a:extLst>
              <a:ext uri="{FF2B5EF4-FFF2-40B4-BE49-F238E27FC236}">
                <a16:creationId xmlns:a16="http://schemas.microsoft.com/office/drawing/2014/main" xmlns="" id="{5FEE5283-326C-40CC-A80A-34D40690F2FD}"/>
              </a:ext>
            </a:extLst>
          </p:cNvPr>
          <p:cNvSpPr txBox="1">
            <a:spLocks/>
          </p:cNvSpPr>
          <p:nvPr/>
        </p:nvSpPr>
        <p:spPr>
          <a:xfrm>
            <a:off x="2135560" y="5182909"/>
            <a:ext cx="7608577"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3200" b="1" kern="1200" spc="-120" baseline="0" dirty="0">
                <a:solidFill>
                  <a:srgbClr val="EDA242"/>
                </a:solidFill>
                <a:latin typeface="+mj-lt"/>
                <a:ea typeface="+mj-ea"/>
                <a:cs typeface="+mj-cs"/>
              </a:defRPr>
            </a:lvl1pPr>
          </a:lstStyle>
          <a:p>
            <a:pPr algn="ctr"/>
            <a:r>
              <a:rPr lang="it-IT" dirty="0"/>
              <a:t>GRAZIE PER L’ATTENZIONE!!!!</a:t>
            </a:r>
          </a:p>
        </p:txBody>
      </p:sp>
    </p:spTree>
    <p:extLst>
      <p:ext uri="{BB962C8B-B14F-4D97-AF65-F5344CB8AC3E}">
        <p14:creationId xmlns:p14="http://schemas.microsoft.com/office/powerpoint/2010/main" val="41197149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5046282B-795E-4E45-B4E0-24BBB3AA62AA}"/>
              </a:ext>
            </a:extLst>
          </p:cNvPr>
          <p:cNvPicPr>
            <a:picLocks noChangeAspect="1"/>
          </p:cNvPicPr>
          <p:nvPr/>
        </p:nvPicPr>
        <p:blipFill>
          <a:blip r:embed="rId2"/>
          <a:stretch>
            <a:fillRect/>
          </a:stretch>
        </p:blipFill>
        <p:spPr>
          <a:xfrm>
            <a:off x="173139" y="548640"/>
            <a:ext cx="11012797" cy="5709910"/>
          </a:xfrm>
          <a:prstGeom prst="rect">
            <a:avLst/>
          </a:prstGeom>
        </p:spPr>
      </p:pic>
      <p:sp>
        <p:nvSpPr>
          <p:cNvPr id="6" name="Rettangolo 5">
            <a:extLst>
              <a:ext uri="{FF2B5EF4-FFF2-40B4-BE49-F238E27FC236}">
                <a16:creationId xmlns:a16="http://schemas.microsoft.com/office/drawing/2014/main" xmlns="" id="{530F40E5-AFF7-43F4-B23D-7916178C64DC}"/>
              </a:ext>
            </a:extLst>
          </p:cNvPr>
          <p:cNvSpPr/>
          <p:nvPr/>
        </p:nvSpPr>
        <p:spPr>
          <a:xfrm>
            <a:off x="173140" y="-155741"/>
            <a:ext cx="11845720" cy="848618"/>
          </a:xfrm>
          <a:prstGeom prst="rect">
            <a:avLst/>
          </a:prstGeom>
          <a:noFill/>
          <a:ln w="9525">
            <a:noFill/>
            <a:miter lim="800000"/>
            <a:headEnd/>
            <a:tailEnd/>
          </a:ln>
        </p:spPr>
        <p:txBody>
          <a:bodyPr lIns="54000" rIns="54000" anchor="ctr"/>
          <a:lstStyle/>
          <a:p>
            <a:r>
              <a:rPr lang="it-IT" sz="3000" b="1" spc="-120" dirty="0">
                <a:solidFill>
                  <a:srgbClr val="EDA242"/>
                </a:solidFill>
                <a:latin typeface="+mj-lt"/>
                <a:ea typeface="+mj-ea"/>
                <a:cs typeface="+mj-cs"/>
              </a:rPr>
              <a:t>Eccesso di peso, ciclo di vita e differenze di genere – Anno 2016</a:t>
            </a:r>
          </a:p>
        </p:txBody>
      </p:sp>
      <p:sp>
        <p:nvSpPr>
          <p:cNvPr id="7" name="CasellaDiTesto 6">
            <a:extLst>
              <a:ext uri="{FF2B5EF4-FFF2-40B4-BE49-F238E27FC236}">
                <a16:creationId xmlns:a16="http://schemas.microsoft.com/office/drawing/2014/main" xmlns="" id="{8C13A34E-E18D-4F9E-AF65-403A47FEEE72}"/>
              </a:ext>
            </a:extLst>
          </p:cNvPr>
          <p:cNvSpPr txBox="1"/>
          <p:nvPr/>
        </p:nvSpPr>
        <p:spPr>
          <a:xfrm>
            <a:off x="396070" y="6418134"/>
            <a:ext cx="4238889"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Anno 2016</a:t>
            </a:r>
          </a:p>
        </p:txBody>
      </p:sp>
    </p:spTree>
    <p:extLst>
      <p:ext uri="{BB962C8B-B14F-4D97-AF65-F5344CB8AC3E}">
        <p14:creationId xmlns:p14="http://schemas.microsoft.com/office/powerpoint/2010/main" val="811483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36491973-7ABD-468C-9751-CDFF59B6CD1C}"/>
              </a:ext>
            </a:extLst>
          </p:cNvPr>
          <p:cNvSpPr/>
          <p:nvPr/>
        </p:nvSpPr>
        <p:spPr>
          <a:xfrm>
            <a:off x="9039382" y="983356"/>
            <a:ext cx="2979478" cy="2708434"/>
          </a:xfrm>
          <a:prstGeom prst="rect">
            <a:avLst/>
          </a:prstGeom>
          <a:solidFill>
            <a:schemeClr val="bg1">
              <a:lumMod val="85000"/>
            </a:schemeClr>
          </a:solidFill>
          <a:ln>
            <a:solidFill>
              <a:schemeClr val="accent1"/>
            </a:solidFill>
          </a:ln>
        </p:spPr>
        <p:txBody>
          <a:bodyPr wrap="square">
            <a:spAutoFit/>
          </a:bodyPr>
          <a:lstStyle/>
          <a:p>
            <a:r>
              <a:rPr lang="it-IT" sz="1700" dirty="0"/>
              <a:t>Dal 2007 la Regione Europea dell’OMS ha lanciato l’iniziativa </a:t>
            </a:r>
            <a:r>
              <a:rPr lang="it-IT" sz="1700" dirty="0" err="1"/>
              <a:t>Childhood</a:t>
            </a:r>
            <a:r>
              <a:rPr lang="it-IT" sz="1700" dirty="0"/>
              <a:t> </a:t>
            </a:r>
            <a:r>
              <a:rPr lang="it-IT" sz="1700" dirty="0" err="1"/>
              <a:t>Obesity</a:t>
            </a:r>
            <a:r>
              <a:rPr lang="it-IT" sz="1700" dirty="0"/>
              <a:t> </a:t>
            </a:r>
            <a:r>
              <a:rPr lang="it-IT" sz="1700" dirty="0" err="1"/>
              <a:t>Surveillance</a:t>
            </a:r>
            <a:r>
              <a:rPr lang="it-IT" sz="1700" dirty="0"/>
              <a:t> </a:t>
            </a:r>
            <a:r>
              <a:rPr lang="it-IT" sz="1700" dirty="0" err="1"/>
              <a:t>Initiative</a:t>
            </a:r>
            <a:r>
              <a:rPr lang="it-IT" sz="1700" dirty="0"/>
              <a:t> (COSI) per monitorare l’andamento dell’eccesso di peso e di fattori associati, tra cui la sedentarietà, nei bambini dai 6 ai 9 anni dei Paesi europei.</a:t>
            </a:r>
          </a:p>
        </p:txBody>
      </p:sp>
      <p:sp>
        <p:nvSpPr>
          <p:cNvPr id="6" name="Rettangolo 5">
            <a:extLst>
              <a:ext uri="{FF2B5EF4-FFF2-40B4-BE49-F238E27FC236}">
                <a16:creationId xmlns:a16="http://schemas.microsoft.com/office/drawing/2014/main" xmlns="" id="{74386957-D9A1-48AA-B2F9-3B9737E85611}"/>
              </a:ext>
            </a:extLst>
          </p:cNvPr>
          <p:cNvSpPr/>
          <p:nvPr/>
        </p:nvSpPr>
        <p:spPr>
          <a:xfrm>
            <a:off x="173140" y="0"/>
            <a:ext cx="11845720" cy="848618"/>
          </a:xfrm>
          <a:prstGeom prst="rect">
            <a:avLst/>
          </a:prstGeom>
          <a:noFill/>
          <a:ln w="9525">
            <a:noFill/>
            <a:miter lim="800000"/>
            <a:headEnd/>
            <a:tailEnd/>
          </a:ln>
        </p:spPr>
        <p:txBody>
          <a:bodyPr lIns="54000" rIns="54000" anchor="ctr"/>
          <a:lstStyle/>
          <a:p>
            <a:r>
              <a:rPr lang="it-IT" sz="3200" b="1" spc="-120" dirty="0">
                <a:solidFill>
                  <a:srgbClr val="EDA242"/>
                </a:solidFill>
                <a:latin typeface="+mj-lt"/>
                <a:ea typeface="+mj-ea"/>
                <a:cs typeface="+mj-cs"/>
              </a:rPr>
              <a:t>Eccesso di peso tra i bambini (8-9 anni)  - dati misurati</a:t>
            </a:r>
          </a:p>
        </p:txBody>
      </p:sp>
      <p:pic>
        <p:nvPicPr>
          <p:cNvPr id="7" name="Immagine 6">
            <a:extLst>
              <a:ext uri="{FF2B5EF4-FFF2-40B4-BE49-F238E27FC236}">
                <a16:creationId xmlns:a16="http://schemas.microsoft.com/office/drawing/2014/main" xmlns="" id="{18BFA236-4F85-4826-9576-575C478F0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40" y="1002510"/>
            <a:ext cx="8730228" cy="5159642"/>
          </a:xfrm>
          <a:prstGeom prst="rect">
            <a:avLst/>
          </a:prstGeom>
          <a:ln w="19050">
            <a:solidFill>
              <a:schemeClr val="accent1"/>
            </a:solidFill>
          </a:ln>
        </p:spPr>
      </p:pic>
      <p:sp>
        <p:nvSpPr>
          <p:cNvPr id="8" name="Rettangolo 7">
            <a:extLst>
              <a:ext uri="{FF2B5EF4-FFF2-40B4-BE49-F238E27FC236}">
                <a16:creationId xmlns:a16="http://schemas.microsoft.com/office/drawing/2014/main" xmlns="" id="{D339CF75-520F-4712-9860-2E258E5CDEE3}"/>
              </a:ext>
            </a:extLst>
          </p:cNvPr>
          <p:cNvSpPr/>
          <p:nvPr/>
        </p:nvSpPr>
        <p:spPr>
          <a:xfrm>
            <a:off x="9039382" y="3791117"/>
            <a:ext cx="2979478" cy="2446824"/>
          </a:xfrm>
          <a:prstGeom prst="rect">
            <a:avLst/>
          </a:prstGeom>
          <a:solidFill>
            <a:schemeClr val="bg1">
              <a:lumMod val="85000"/>
            </a:schemeClr>
          </a:solidFill>
          <a:ln>
            <a:solidFill>
              <a:schemeClr val="accent1"/>
            </a:solidFill>
          </a:ln>
        </p:spPr>
        <p:txBody>
          <a:bodyPr wrap="square">
            <a:spAutoFit/>
          </a:bodyPr>
          <a:lstStyle/>
          <a:p>
            <a:r>
              <a:rPr lang="it-IT" sz="1700" dirty="0"/>
              <a:t>L’Italia partecipa a questa iniziativa con il Sistema di Sorveglianza </a:t>
            </a:r>
            <a:r>
              <a:rPr lang="it-IT" sz="1700" dirty="0" err="1"/>
              <a:t>OKkio</a:t>
            </a:r>
            <a:r>
              <a:rPr lang="it-IT" sz="1700" dirty="0"/>
              <a:t> alla SALUTE sotto il coordinamento dall’Istituto Superiore di Sanità, che ogni 2 anni, misura e raccoglie informazioni su un campione di bambini di 8-9 anni. </a:t>
            </a:r>
          </a:p>
        </p:txBody>
      </p:sp>
    </p:spTree>
    <p:extLst>
      <p:ext uri="{BB962C8B-B14F-4D97-AF65-F5344CB8AC3E}">
        <p14:creationId xmlns:p14="http://schemas.microsoft.com/office/powerpoint/2010/main" val="926308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xmlns="" id="{EAB11A4F-CF67-41CA-97F5-BA4AD281C3F7}"/>
              </a:ext>
            </a:extLst>
          </p:cNvPr>
          <p:cNvSpPr/>
          <p:nvPr/>
        </p:nvSpPr>
        <p:spPr>
          <a:xfrm>
            <a:off x="173140" y="0"/>
            <a:ext cx="11845720" cy="848618"/>
          </a:xfrm>
          <a:prstGeom prst="rect">
            <a:avLst/>
          </a:prstGeom>
          <a:noFill/>
          <a:ln w="9525">
            <a:noFill/>
            <a:miter lim="800000"/>
            <a:headEnd/>
            <a:tailEnd/>
          </a:ln>
        </p:spPr>
        <p:txBody>
          <a:bodyPr lIns="54000" rIns="54000" anchor="ctr"/>
          <a:lstStyle/>
          <a:p>
            <a:r>
              <a:rPr lang="it-IT" sz="3200" b="1" spc="-120" dirty="0">
                <a:solidFill>
                  <a:srgbClr val="EDA242"/>
                </a:solidFill>
                <a:latin typeface="+mj-lt"/>
                <a:ea typeface="+mj-ea"/>
                <a:cs typeface="+mj-cs"/>
              </a:rPr>
              <a:t>Eccesso di peso tra i minori di 6-17 anni – dati </a:t>
            </a:r>
            <a:r>
              <a:rPr lang="it-IT" sz="3200" b="1" spc="-120" dirty="0" err="1">
                <a:solidFill>
                  <a:srgbClr val="EDA242"/>
                </a:solidFill>
                <a:latin typeface="+mj-lt"/>
                <a:ea typeface="+mj-ea"/>
                <a:cs typeface="+mj-cs"/>
              </a:rPr>
              <a:t>autoriferiti</a:t>
            </a:r>
            <a:endParaRPr lang="it-IT" sz="3200" b="1" spc="-120" dirty="0">
              <a:solidFill>
                <a:srgbClr val="EDA242"/>
              </a:solidFill>
              <a:latin typeface="+mj-lt"/>
              <a:ea typeface="+mj-ea"/>
              <a:cs typeface="+mj-cs"/>
            </a:endParaRPr>
          </a:p>
        </p:txBody>
      </p:sp>
      <p:sp>
        <p:nvSpPr>
          <p:cNvPr id="6" name="Rettangolo 5">
            <a:extLst>
              <a:ext uri="{FF2B5EF4-FFF2-40B4-BE49-F238E27FC236}">
                <a16:creationId xmlns:a16="http://schemas.microsoft.com/office/drawing/2014/main" xmlns="" id="{EE1D4F46-9107-4194-80B4-703D7D97223E}"/>
              </a:ext>
            </a:extLst>
          </p:cNvPr>
          <p:cNvSpPr/>
          <p:nvPr/>
        </p:nvSpPr>
        <p:spPr>
          <a:xfrm>
            <a:off x="173139" y="959614"/>
            <a:ext cx="11728129" cy="369332"/>
          </a:xfrm>
          <a:prstGeom prst="rect">
            <a:avLst/>
          </a:prstGeom>
        </p:spPr>
        <p:txBody>
          <a:bodyPr wrap="square">
            <a:spAutoFit/>
          </a:bodyPr>
          <a:lstStyle/>
          <a:p>
            <a:r>
              <a:rPr lang="it-IT" b="1" dirty="0"/>
              <a:t>Bambini e ragazzi di 6-17 anni in eccesso di peso per sesso e classe di età - Anni 2010-2011 e 2015-2016</a:t>
            </a:r>
          </a:p>
        </p:txBody>
      </p:sp>
      <p:sp>
        <p:nvSpPr>
          <p:cNvPr id="7" name="Rettangolo 6">
            <a:extLst>
              <a:ext uri="{FF2B5EF4-FFF2-40B4-BE49-F238E27FC236}">
                <a16:creationId xmlns:a16="http://schemas.microsoft.com/office/drawing/2014/main" xmlns="" id="{1032BB3D-245B-4BE7-B95F-E32361CF36A9}"/>
              </a:ext>
            </a:extLst>
          </p:cNvPr>
          <p:cNvSpPr/>
          <p:nvPr/>
        </p:nvSpPr>
        <p:spPr>
          <a:xfrm>
            <a:off x="405799" y="4634324"/>
            <a:ext cx="11380402" cy="1354217"/>
          </a:xfrm>
          <a:prstGeom prst="rect">
            <a:avLst/>
          </a:prstGeom>
          <a:solidFill>
            <a:schemeClr val="bg1">
              <a:lumMod val="85000"/>
            </a:schemeClr>
          </a:solidFill>
          <a:ln>
            <a:solidFill>
              <a:schemeClr val="accent1"/>
            </a:solidFill>
          </a:ln>
        </p:spPr>
        <p:txBody>
          <a:bodyPr wrap="square">
            <a:spAutoFit/>
          </a:bodyPr>
          <a:lstStyle/>
          <a:p>
            <a:r>
              <a:rPr lang="it-IT" dirty="0"/>
              <a:t>Anche l’Istat rileva tramite l’indagine Aspetti della vita quotidiana condotta annualmente i dati relativi all’eccesso di peso dei minori, disponibili a partire dal 2010 in poi.</a:t>
            </a:r>
          </a:p>
          <a:p>
            <a:endParaRPr lang="it-IT" sz="900" dirty="0"/>
          </a:p>
          <a:p>
            <a:r>
              <a:rPr lang="it-IT" dirty="0"/>
              <a:t>In Italia, i bambini e gli adolescenti in eccesso di peso sono il 24,7% della popolazione di 6-17 anni (media 2015-2016). Rispetto al biennio 2010-2011 si osserva una lieve tendenza alla diminuzione del fenomeno.</a:t>
            </a:r>
          </a:p>
        </p:txBody>
      </p:sp>
      <p:pic>
        <p:nvPicPr>
          <p:cNvPr id="8" name="Immagine 7">
            <a:extLst>
              <a:ext uri="{FF2B5EF4-FFF2-40B4-BE49-F238E27FC236}">
                <a16:creationId xmlns:a16="http://schemas.microsoft.com/office/drawing/2014/main" xmlns="" id="{B77CF1E2-B59D-46E1-8476-D1A50CD0B119}"/>
              </a:ext>
            </a:extLst>
          </p:cNvPr>
          <p:cNvPicPr>
            <a:picLocks noChangeAspect="1"/>
          </p:cNvPicPr>
          <p:nvPr/>
        </p:nvPicPr>
        <p:blipFill>
          <a:blip r:embed="rId2"/>
          <a:stretch>
            <a:fillRect/>
          </a:stretch>
        </p:blipFill>
        <p:spPr>
          <a:xfrm>
            <a:off x="520866" y="1424868"/>
            <a:ext cx="10348526" cy="2459350"/>
          </a:xfrm>
          <a:prstGeom prst="rect">
            <a:avLst/>
          </a:prstGeom>
        </p:spPr>
      </p:pic>
      <p:sp>
        <p:nvSpPr>
          <p:cNvPr id="9" name="CasellaDiTesto 8">
            <a:extLst>
              <a:ext uri="{FF2B5EF4-FFF2-40B4-BE49-F238E27FC236}">
                <a16:creationId xmlns:a16="http://schemas.microsoft.com/office/drawing/2014/main" xmlns="" id="{B0483F53-B647-411B-AFE6-27EDB9F663F4}"/>
              </a:ext>
            </a:extLst>
          </p:cNvPr>
          <p:cNvSpPr txBox="1"/>
          <p:nvPr/>
        </p:nvSpPr>
        <p:spPr>
          <a:xfrm>
            <a:off x="405799" y="4039211"/>
            <a:ext cx="4760561" cy="276999"/>
          </a:xfrm>
          <a:prstGeom prst="rect">
            <a:avLst/>
          </a:prstGeom>
          <a:noFill/>
          <a:ln w="9525">
            <a:noFill/>
            <a:miter lim="800000"/>
            <a:headEnd/>
            <a:tailEnd/>
          </a:ln>
        </p:spPr>
        <p:txBody>
          <a:bodyPr wrap="square">
            <a:spAutoFit/>
          </a:bodyPr>
          <a:lstStyle>
            <a:defPPr>
              <a:defRPr lang="it-IT"/>
            </a:defPPr>
            <a:lvl1pPr>
              <a:defRPr sz="1200"/>
            </a:lvl1pPr>
          </a:lstStyle>
          <a:p>
            <a:r>
              <a:rPr lang="it-IT" dirty="0"/>
              <a:t>Fonte: Istat, aspetti della vita quotidiana  - Media 2015 - 2016</a:t>
            </a:r>
          </a:p>
        </p:txBody>
      </p:sp>
    </p:spTree>
    <p:extLst>
      <p:ext uri="{BB962C8B-B14F-4D97-AF65-F5344CB8AC3E}">
        <p14:creationId xmlns:p14="http://schemas.microsoft.com/office/powerpoint/2010/main" val="1916541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5">
            <a:extLst>
              <a:ext uri="{FF2B5EF4-FFF2-40B4-BE49-F238E27FC236}">
                <a16:creationId xmlns:a16="http://schemas.microsoft.com/office/drawing/2014/main" xmlns="" id="{303BF541-D6C7-40C2-8CCB-CB6DB9AEAFA8}"/>
              </a:ext>
            </a:extLst>
          </p:cNvPr>
          <p:cNvSpPr txBox="1">
            <a:spLocks/>
          </p:cNvSpPr>
          <p:nvPr/>
        </p:nvSpPr>
        <p:spPr>
          <a:xfrm>
            <a:off x="206932" y="8707"/>
            <a:ext cx="10790584" cy="708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3200" b="1" kern="1200" spc="-120" baseline="0" dirty="0">
                <a:solidFill>
                  <a:srgbClr val="EDA242"/>
                </a:solidFill>
                <a:latin typeface="+mj-lt"/>
                <a:ea typeface="+mj-ea"/>
                <a:cs typeface="+mj-cs"/>
              </a:defRPr>
            </a:lvl1pPr>
          </a:lstStyle>
          <a:p>
            <a:r>
              <a:rPr lang="it-IT" dirty="0"/>
              <a:t>Eccesso di peso e differenze territoriali</a:t>
            </a:r>
          </a:p>
        </p:txBody>
      </p:sp>
      <p:sp>
        <p:nvSpPr>
          <p:cNvPr id="3" name="CasellaDiTesto 2"/>
          <p:cNvSpPr txBox="1">
            <a:spLocks noChangeArrowheads="1"/>
          </p:cNvSpPr>
          <p:nvPr/>
        </p:nvSpPr>
        <p:spPr bwMode="auto">
          <a:xfrm>
            <a:off x="1081246" y="738693"/>
            <a:ext cx="2494058" cy="33855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a:t>Adulti di 18 anni e più</a:t>
            </a:r>
          </a:p>
        </p:txBody>
      </p:sp>
      <p:sp>
        <p:nvSpPr>
          <p:cNvPr id="4" name="CasellaDiTesto 3"/>
          <p:cNvSpPr txBox="1">
            <a:spLocks noChangeArrowheads="1"/>
          </p:cNvSpPr>
          <p:nvPr/>
        </p:nvSpPr>
        <p:spPr bwMode="auto">
          <a:xfrm>
            <a:off x="6483096" y="725774"/>
            <a:ext cx="3393218" cy="33855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dirty="0"/>
              <a:t>Bambini e ragazzi di 6-17 anni</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 y="1207540"/>
            <a:ext cx="4901184" cy="5097099"/>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596" y="1207540"/>
            <a:ext cx="4878721" cy="5073738"/>
          </a:xfrm>
          <a:prstGeom prst="rect">
            <a:avLst/>
          </a:prstGeom>
        </p:spPr>
      </p:pic>
      <p:sp>
        <p:nvSpPr>
          <p:cNvPr id="8" name="CasellaDiTesto 7">
            <a:extLst>
              <a:ext uri="{FF2B5EF4-FFF2-40B4-BE49-F238E27FC236}">
                <a16:creationId xmlns:a16="http://schemas.microsoft.com/office/drawing/2014/main" xmlns="" id="{8C13A34E-E18D-4F9E-AF65-403A47FEEE72}"/>
              </a:ext>
            </a:extLst>
          </p:cNvPr>
          <p:cNvSpPr txBox="1"/>
          <p:nvPr/>
        </p:nvSpPr>
        <p:spPr>
          <a:xfrm>
            <a:off x="922421" y="6264258"/>
            <a:ext cx="4238889" cy="230832"/>
          </a:xfrm>
          <a:prstGeom prst="rect">
            <a:avLst/>
          </a:prstGeom>
          <a:noFill/>
          <a:ln w="9525">
            <a:noFill/>
            <a:miter lim="800000"/>
            <a:headEnd/>
            <a:tailEnd/>
          </a:ln>
        </p:spPr>
        <p:txBody>
          <a:bodyPr wrap="square">
            <a:spAutoFit/>
          </a:bodyPr>
          <a:lstStyle>
            <a:defPPr>
              <a:defRPr lang="it-IT"/>
            </a:defPPr>
            <a:lvl1pPr>
              <a:defRPr sz="900"/>
            </a:lvl1pPr>
          </a:lstStyle>
          <a:p>
            <a:r>
              <a:rPr lang="it-IT" dirty="0"/>
              <a:t>Fonte: Istat, aspetti della vita quotidiana  - Anno 2016</a:t>
            </a:r>
          </a:p>
        </p:txBody>
      </p:sp>
      <p:sp>
        <p:nvSpPr>
          <p:cNvPr id="9" name="CasellaDiTesto 8">
            <a:extLst>
              <a:ext uri="{FF2B5EF4-FFF2-40B4-BE49-F238E27FC236}">
                <a16:creationId xmlns:a16="http://schemas.microsoft.com/office/drawing/2014/main" xmlns="" id="{B0483F53-B647-411B-AFE6-27EDB9F663F4}"/>
              </a:ext>
            </a:extLst>
          </p:cNvPr>
          <p:cNvSpPr txBox="1"/>
          <p:nvPr/>
        </p:nvSpPr>
        <p:spPr>
          <a:xfrm>
            <a:off x="6931726" y="6165862"/>
            <a:ext cx="4760561" cy="230832"/>
          </a:xfrm>
          <a:prstGeom prst="rect">
            <a:avLst/>
          </a:prstGeom>
          <a:noFill/>
          <a:ln w="9525">
            <a:noFill/>
            <a:miter lim="800000"/>
            <a:headEnd/>
            <a:tailEnd/>
          </a:ln>
        </p:spPr>
        <p:txBody>
          <a:bodyPr wrap="square">
            <a:spAutoFit/>
          </a:bodyPr>
          <a:lstStyle>
            <a:defPPr>
              <a:defRPr lang="it-IT"/>
            </a:defPPr>
            <a:lvl1pPr>
              <a:defRPr sz="1200"/>
            </a:lvl1pPr>
          </a:lstStyle>
          <a:p>
            <a:r>
              <a:rPr lang="it-IT" sz="900" dirty="0"/>
              <a:t>Fonte: Istat, aspetti della vita quotidiana  - Media 2015 - 2016</a:t>
            </a:r>
          </a:p>
        </p:txBody>
      </p:sp>
    </p:spTree>
    <p:extLst>
      <p:ext uri="{BB962C8B-B14F-4D97-AF65-F5344CB8AC3E}">
        <p14:creationId xmlns:p14="http://schemas.microsoft.com/office/powerpoint/2010/main" val="230781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ssservatorio sulla salu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servatoriosullasalute">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o">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o">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3478</TotalTime>
  <Words>4020</Words>
  <Application>Microsoft Macintosh PowerPoint</Application>
  <PresentationFormat>Widescreen</PresentationFormat>
  <Paragraphs>429</Paragraphs>
  <Slides>54</Slides>
  <Notes>20</Notes>
  <HiddenSlides>6</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54</vt:i4>
      </vt:variant>
    </vt:vector>
  </HeadingPairs>
  <TitlesOfParts>
    <vt:vector size="64" baseType="lpstr">
      <vt:lpstr>Arial</vt:lpstr>
      <vt:lpstr>Arial Narrow</vt:lpstr>
      <vt:lpstr>Calibri</vt:lpstr>
      <vt:lpstr>Courier New</vt:lpstr>
      <vt:lpstr>Open Sans</vt:lpstr>
      <vt:lpstr>Open Sans Light</vt:lpstr>
      <vt:lpstr>Tahoma</vt:lpstr>
      <vt:lpstr>Times New Roman</vt:lpstr>
      <vt:lpstr>Wingdings</vt:lpstr>
      <vt:lpstr>Ossservatorio sulla salute</vt:lpstr>
      <vt:lpstr>DIFFERENZE SOCIALI PER I FATTORI DI RISCHIO PER LA SALUTE</vt:lpstr>
      <vt:lpstr>Stili di vita, fattori di rischio e condizioni di salute</vt:lpstr>
      <vt:lpstr>Fattori di rischio e differenze sociali</vt:lpstr>
      <vt:lpstr>Analisi dei fattori di rischio per la salute: indicatori utilizzati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Obesità in aumento un po’ per tutti, ma meno per i laureati, specialmente donne.</vt:lpstr>
      <vt:lpstr>Presentazione di PowerPoint</vt:lpstr>
      <vt:lpstr>Presentazione di PowerPoint</vt:lpstr>
      <vt:lpstr>Presentazione di PowerPoint</vt:lpstr>
      <vt:lpstr>Sport, Attività fisica e Sedentarietà nel 2016</vt:lpstr>
      <vt:lpstr>Presentazione di PowerPoint</vt:lpstr>
      <vt:lpstr>Presentazione di PowerPoint</vt:lpstr>
      <vt:lpstr>Presentazione di PowerPoint</vt:lpstr>
      <vt:lpstr>Presentazione di PowerPoint</vt:lpstr>
      <vt:lpstr>Presentazione di PowerPoint</vt:lpstr>
      <vt:lpstr>Sedentarietà in aumento per tutti tranne per chi ha risorse economiche più elevate.</vt:lpstr>
      <vt:lpstr>Presentazione di PowerPoint</vt:lpstr>
      <vt:lpstr>Presentazione di PowerPoint</vt:lpstr>
      <vt:lpstr>Fumatori e differenze territoriali</vt:lpstr>
      <vt:lpstr>Uomini: 25-64 anni:  più fumatori tra chi ha uno status meno elevato;                  65 anni e più: tendenze opposte.  Donne: 25-64 anni: Livelli più elevati tra le diplomate rispetto a laureate e obbligo scolastico;                 65 anni e più: stesso livello tra diplomate e laureate e meno tra i titoli più bassi.</vt:lpstr>
      <vt:lpstr>Diminuzione generalizzata, ma la prevalenza di fumatori diminuisce maggiormente tra  le persone con buone risorse economiche</vt:lpstr>
      <vt:lpstr>Presentazione di PowerPoint</vt:lpstr>
      <vt:lpstr>Per capita consumption Italia vs EU </vt:lpstr>
      <vt:lpstr>Presentazione di PowerPoint</vt:lpstr>
      <vt:lpstr>Presentazione di PowerPoint</vt:lpstr>
      <vt:lpstr>Presentazione di PowerPoint</vt:lpstr>
      <vt:lpstr>Presentazione di PowerPoint</vt:lpstr>
      <vt:lpstr>Presentazione di PowerPoint</vt:lpstr>
      <vt:lpstr>“ In need for treatment” </vt:lpstr>
      <vt:lpstr>Presentazione di PowerPoint</vt:lpstr>
      <vt:lpstr>Presentazione di PowerPoint</vt:lpstr>
      <vt:lpstr>Consumo di alcol a rischio: il territorio</vt:lpstr>
      <vt:lpstr>Presentazione di PowerPoint</vt:lpstr>
      <vt:lpstr>Presentazione di PowerPoint</vt:lpstr>
      <vt:lpstr>Presentazione di PowerPoint</vt:lpstr>
      <vt:lpstr>Presentazione di PowerPoint</vt:lpstr>
      <vt:lpstr>Presentazione di PowerPoint</vt:lpstr>
      <vt:lpstr>Presentazione di PowerPoint</vt:lpstr>
      <vt:lpstr>… E TRA I PIU’ GIOVANI?</vt:lpstr>
      <vt:lpstr>Familiarità e fattori di rischio per la salute tra i più giovani</vt:lpstr>
      <vt:lpstr>Presentazione di PowerPoint</vt:lpstr>
      <vt:lpstr>STILI ALIMENTARI SALUTARI E STATUS SOCIOCULTURALE</vt:lpstr>
      <vt:lpstr>Presentazione di PowerPoint</vt:lpstr>
      <vt:lpstr>Determinanti per la PRATICA SPORTIVA tra i GIOVANI di 3-24 anni </vt:lpstr>
      <vt:lpstr>Presentazione di PowerPoint</vt:lpstr>
      <vt:lpstr>Determinanti per il Binge drinking tra i giovani di 11-24 anni </vt:lpstr>
      <vt:lpstr>Per concludere..</vt:lpstr>
      <vt:lpstr>Presentazione di PowerPoint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INTERACTIVECOM SRL</dc:creator>
  <cp:lastModifiedBy>Scafato Emanuele</cp:lastModifiedBy>
  <cp:revision>206</cp:revision>
  <dcterms:created xsi:type="dcterms:W3CDTF">2017-02-20T15:12:00Z</dcterms:created>
  <dcterms:modified xsi:type="dcterms:W3CDTF">2017-12-15T09:05:34Z</dcterms:modified>
</cp:coreProperties>
</file>