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5" r:id="rId4"/>
    <p:sldId id="277" r:id="rId5"/>
    <p:sldId id="281" r:id="rId6"/>
    <p:sldId id="266" r:id="rId7"/>
    <p:sldId id="269" r:id="rId8"/>
    <p:sldId id="270" r:id="rId9"/>
    <p:sldId id="271" r:id="rId10"/>
    <p:sldId id="262" r:id="rId11"/>
    <p:sldId id="263" r:id="rId12"/>
    <p:sldId id="274" r:id="rId13"/>
    <p:sldId id="280" r:id="rId14"/>
    <p:sldId id="273" r:id="rId15"/>
    <p:sldId id="264" r:id="rId16"/>
    <p:sldId id="268" r:id="rId17"/>
    <p:sldId id="278" r:id="rId18"/>
    <p:sldId id="279" r:id="rId19"/>
    <p:sldId id="282" r:id="rId20"/>
  </p:sldIdLst>
  <p:sldSz cx="12192000" cy="6858000"/>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F1F4"/>
    <a:srgbClr val="F7F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6649" autoAdjust="0"/>
  </p:normalViewPr>
  <p:slideViewPr>
    <p:cSldViewPr snapToGrid="0" showGuides="1">
      <p:cViewPr varScale="1">
        <p:scale>
          <a:sx n="100" d="100"/>
          <a:sy n="100" d="100"/>
        </p:scale>
        <p:origin x="96" y="534"/>
      </p:cViewPr>
      <p:guideLst>
        <p:guide orient="horz" pos="2160"/>
        <p:guide pos="3840"/>
      </p:guideLst>
    </p:cSldViewPr>
  </p:slideViewPr>
  <p:notesTextViewPr>
    <p:cViewPr>
      <p:scale>
        <a:sx n="1" d="1"/>
        <a:sy n="1" d="1"/>
      </p:scale>
      <p:origin x="0" y="0"/>
    </p:cViewPr>
  </p:notesTextViewPr>
  <p:notesViewPr>
    <p:cSldViewPr snapToGrid="0">
      <p:cViewPr varScale="1">
        <p:scale>
          <a:sx n="91" d="100"/>
          <a:sy n="91" d="100"/>
        </p:scale>
        <p:origin x="20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699A5-6429-458E-B577-AAD04D12A1C7}"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it-IT"/>
        </a:p>
      </dgm:t>
    </dgm:pt>
    <dgm:pt modelId="{B70B412F-0B49-4E05-8FDB-66A839527945}">
      <dgm:prSet/>
      <dgm:spPr/>
      <dgm:t>
        <a:bodyPr/>
        <a:lstStyle/>
        <a:p>
          <a:pPr rtl="0"/>
          <a:r>
            <a:rPr lang="it-IT" dirty="0" smtClean="0">
              <a:solidFill>
                <a:srgbClr val="FFFF00"/>
              </a:solidFill>
            </a:rPr>
            <a:t>Altre definizioni del termine performance</a:t>
          </a:r>
          <a:r>
            <a:rPr lang="it-IT" dirty="0" smtClean="0"/>
            <a:t>:</a:t>
          </a:r>
          <a:endParaRPr lang="it-IT" dirty="0"/>
        </a:p>
      </dgm:t>
    </dgm:pt>
    <dgm:pt modelId="{D1B9D0FF-18FD-40BA-B84C-CF39851D3016}" type="parTrans" cxnId="{ACB90B7F-E7DE-4DD9-A674-1DCC4C9EA39F}">
      <dgm:prSet/>
      <dgm:spPr/>
      <dgm:t>
        <a:bodyPr/>
        <a:lstStyle/>
        <a:p>
          <a:endParaRPr lang="it-IT"/>
        </a:p>
      </dgm:t>
    </dgm:pt>
    <dgm:pt modelId="{137B8044-DB88-4ADE-A895-7F49146B56F1}" type="sibTrans" cxnId="{ACB90B7F-E7DE-4DD9-A674-1DCC4C9EA39F}">
      <dgm:prSet/>
      <dgm:spPr/>
      <dgm:t>
        <a:bodyPr/>
        <a:lstStyle/>
        <a:p>
          <a:endParaRPr lang="it-IT"/>
        </a:p>
      </dgm:t>
    </dgm:pt>
    <dgm:pt modelId="{3B845925-C57E-41E4-B589-24E3EB4CBE54}">
      <dgm:prSet/>
      <dgm:spPr/>
      <dgm:t>
        <a:bodyPr/>
        <a:lstStyle/>
        <a:p>
          <a:pPr rtl="0"/>
          <a:r>
            <a:rPr lang="it-IT" smtClean="0"/>
            <a:t>“conseguimento di un dato incarico, misurato su standard prefissati di accuratezza, completezza, costo e rapidità” -</a:t>
          </a:r>
          <a:r>
            <a:rPr lang="it-IT" i="1" smtClean="0"/>
            <a:t>Business Dictionary </a:t>
          </a:r>
          <a:r>
            <a:rPr lang="it-IT" smtClean="0"/>
            <a:t>-</a:t>
          </a:r>
          <a:endParaRPr lang="it-IT"/>
        </a:p>
      </dgm:t>
    </dgm:pt>
    <dgm:pt modelId="{1AE98A52-186D-493E-A80B-766751E6B7B1}" type="parTrans" cxnId="{04C20B33-67C5-40B7-A304-6514F8B5107C}">
      <dgm:prSet/>
      <dgm:spPr/>
      <dgm:t>
        <a:bodyPr/>
        <a:lstStyle/>
        <a:p>
          <a:endParaRPr lang="it-IT"/>
        </a:p>
      </dgm:t>
    </dgm:pt>
    <dgm:pt modelId="{8D06BB57-1DEF-49CE-AABD-9A166A8FD8E6}" type="sibTrans" cxnId="{04C20B33-67C5-40B7-A304-6514F8B5107C}">
      <dgm:prSet/>
      <dgm:spPr/>
      <dgm:t>
        <a:bodyPr/>
        <a:lstStyle/>
        <a:p>
          <a:endParaRPr lang="it-IT"/>
        </a:p>
      </dgm:t>
    </dgm:pt>
    <dgm:pt modelId="{CDAC87E7-78D6-4F75-993E-AD7ED5A2A112}">
      <dgm:prSet/>
      <dgm:spPr/>
      <dgm:t>
        <a:bodyPr/>
        <a:lstStyle/>
        <a:p>
          <a:pPr rtl="0"/>
          <a:r>
            <a:rPr lang="it-IT" smtClean="0"/>
            <a:t>Descritta da alcuni autori come </a:t>
          </a:r>
          <a:r>
            <a:rPr lang="it-IT" i="1" smtClean="0"/>
            <a:t>“l’agire, il risultato dell’agire e l’esito di tale risultato in confronto ad un valore benchmark”</a:t>
          </a:r>
          <a:r>
            <a:rPr lang="it-IT" smtClean="0"/>
            <a:t>.</a:t>
          </a:r>
          <a:endParaRPr lang="it-IT"/>
        </a:p>
      </dgm:t>
    </dgm:pt>
    <dgm:pt modelId="{0C50AF3B-519E-490A-8530-FA4F13E34FD4}" type="parTrans" cxnId="{02B2E932-7EB0-48EA-960D-B5496B78FEB5}">
      <dgm:prSet/>
      <dgm:spPr/>
      <dgm:t>
        <a:bodyPr/>
        <a:lstStyle/>
        <a:p>
          <a:endParaRPr lang="it-IT"/>
        </a:p>
      </dgm:t>
    </dgm:pt>
    <dgm:pt modelId="{1F24B500-1994-4908-98A8-97139597C60A}" type="sibTrans" cxnId="{02B2E932-7EB0-48EA-960D-B5496B78FEB5}">
      <dgm:prSet/>
      <dgm:spPr/>
      <dgm:t>
        <a:bodyPr/>
        <a:lstStyle/>
        <a:p>
          <a:endParaRPr lang="it-IT"/>
        </a:p>
      </dgm:t>
    </dgm:pt>
    <dgm:pt modelId="{7F2B218F-F829-46CB-BE84-71B5F1ED0B50}">
      <dgm:prSet/>
      <dgm:spPr/>
      <dgm:t>
        <a:bodyPr/>
        <a:lstStyle/>
        <a:p>
          <a:pPr rtl="0"/>
          <a:r>
            <a:rPr lang="it-IT" smtClean="0"/>
            <a:t>Frequentemente viene identificata con i concetti di </a:t>
          </a:r>
          <a:r>
            <a:rPr lang="it-IT" b="1" smtClean="0"/>
            <a:t>efficacia</a:t>
          </a:r>
          <a:r>
            <a:rPr lang="it-IT" smtClean="0"/>
            <a:t> ed </a:t>
          </a:r>
          <a:r>
            <a:rPr lang="it-IT" b="1" smtClean="0"/>
            <a:t>efficienza</a:t>
          </a:r>
          <a:r>
            <a:rPr lang="it-IT" smtClean="0"/>
            <a:t>;</a:t>
          </a:r>
          <a:endParaRPr lang="it-IT"/>
        </a:p>
      </dgm:t>
    </dgm:pt>
    <dgm:pt modelId="{7DF6139B-56E3-4736-8400-59AEE65C328D}" type="parTrans" cxnId="{42937924-24BA-4C9B-8EEB-475632488DFB}">
      <dgm:prSet/>
      <dgm:spPr/>
      <dgm:t>
        <a:bodyPr/>
        <a:lstStyle/>
        <a:p>
          <a:endParaRPr lang="it-IT"/>
        </a:p>
      </dgm:t>
    </dgm:pt>
    <dgm:pt modelId="{449D41B1-5474-465F-8CF3-9AF98BF215FF}" type="sibTrans" cxnId="{42937924-24BA-4C9B-8EEB-475632488DFB}">
      <dgm:prSet/>
      <dgm:spPr/>
      <dgm:t>
        <a:bodyPr/>
        <a:lstStyle/>
        <a:p>
          <a:endParaRPr lang="it-IT"/>
        </a:p>
      </dgm:t>
    </dgm:pt>
    <dgm:pt modelId="{230E3992-7EE6-43E1-A3C4-F3BB17EF3A01}">
      <dgm:prSet/>
      <dgm:spPr/>
      <dgm:t>
        <a:bodyPr/>
        <a:lstStyle/>
        <a:p>
          <a:pPr rtl="0"/>
          <a:r>
            <a:rPr lang="it-IT" smtClean="0"/>
            <a:t>Concetto complesso e multidimensionale che assume significato specifico in base al contesto, all’interno di un processo di </a:t>
          </a:r>
          <a:r>
            <a:rPr lang="it-IT" b="1" i="1" smtClean="0"/>
            <a:t>decision-making</a:t>
          </a:r>
          <a:r>
            <a:rPr lang="it-IT" smtClean="0"/>
            <a:t>;</a:t>
          </a:r>
          <a:endParaRPr lang="it-IT"/>
        </a:p>
      </dgm:t>
    </dgm:pt>
    <dgm:pt modelId="{E1263B56-64A7-4507-A4EE-BA8A1C991D87}" type="parTrans" cxnId="{DB2AABC8-2048-46CC-886A-62D07D45DF35}">
      <dgm:prSet/>
      <dgm:spPr/>
      <dgm:t>
        <a:bodyPr/>
        <a:lstStyle/>
        <a:p>
          <a:endParaRPr lang="it-IT"/>
        </a:p>
      </dgm:t>
    </dgm:pt>
    <dgm:pt modelId="{DA953E6C-2AAA-47B1-8864-F14916622826}" type="sibTrans" cxnId="{DB2AABC8-2048-46CC-886A-62D07D45DF35}">
      <dgm:prSet/>
      <dgm:spPr/>
      <dgm:t>
        <a:bodyPr/>
        <a:lstStyle/>
        <a:p>
          <a:endParaRPr lang="it-IT"/>
        </a:p>
      </dgm:t>
    </dgm:pt>
    <dgm:pt modelId="{A63A2F48-EBC6-4AA5-9D7B-E274B0AB452F}" type="pres">
      <dgm:prSet presAssocID="{547699A5-6429-458E-B577-AAD04D12A1C7}" presName="Name0" presStyleCnt="0">
        <dgm:presLayoutVars>
          <dgm:dir/>
          <dgm:resizeHandles val="exact"/>
        </dgm:presLayoutVars>
      </dgm:prSet>
      <dgm:spPr/>
      <dgm:t>
        <a:bodyPr/>
        <a:lstStyle/>
        <a:p>
          <a:endParaRPr lang="it-IT"/>
        </a:p>
      </dgm:t>
    </dgm:pt>
    <dgm:pt modelId="{BCD198AD-AB19-4D68-A7A9-6B21C7A95C69}" type="pres">
      <dgm:prSet presAssocID="{B70B412F-0B49-4E05-8FDB-66A839527945}" presName="node" presStyleLbl="node1" presStyleIdx="0" presStyleCnt="1">
        <dgm:presLayoutVars>
          <dgm:bulletEnabled val="1"/>
        </dgm:presLayoutVars>
      </dgm:prSet>
      <dgm:spPr/>
      <dgm:t>
        <a:bodyPr/>
        <a:lstStyle/>
        <a:p>
          <a:endParaRPr lang="it-IT"/>
        </a:p>
      </dgm:t>
    </dgm:pt>
  </dgm:ptLst>
  <dgm:cxnLst>
    <dgm:cxn modelId="{2FAD7519-23CB-4A0E-AB5B-5861F0F812A3}" type="presOf" srcId="{CDAC87E7-78D6-4F75-993E-AD7ED5A2A112}" destId="{BCD198AD-AB19-4D68-A7A9-6B21C7A95C69}" srcOrd="0" destOrd="2" presId="urn:microsoft.com/office/officeart/2005/8/layout/process1"/>
    <dgm:cxn modelId="{125D9F03-839E-40CA-BA19-3B9931717C9E}" type="presOf" srcId="{B70B412F-0B49-4E05-8FDB-66A839527945}" destId="{BCD198AD-AB19-4D68-A7A9-6B21C7A95C69}" srcOrd="0" destOrd="0" presId="urn:microsoft.com/office/officeart/2005/8/layout/process1"/>
    <dgm:cxn modelId="{63CC78C8-C60A-4F4B-BF9C-FFA0587ED575}" type="presOf" srcId="{3B845925-C57E-41E4-B589-24E3EB4CBE54}" destId="{BCD198AD-AB19-4D68-A7A9-6B21C7A95C69}" srcOrd="0" destOrd="1" presId="urn:microsoft.com/office/officeart/2005/8/layout/process1"/>
    <dgm:cxn modelId="{02B2E932-7EB0-48EA-960D-B5496B78FEB5}" srcId="{B70B412F-0B49-4E05-8FDB-66A839527945}" destId="{CDAC87E7-78D6-4F75-993E-AD7ED5A2A112}" srcOrd="1" destOrd="0" parTransId="{0C50AF3B-519E-490A-8530-FA4F13E34FD4}" sibTransId="{1F24B500-1994-4908-98A8-97139597C60A}"/>
    <dgm:cxn modelId="{685D06C0-5DEE-4E16-92D5-C11F46FCA85A}" type="presOf" srcId="{7F2B218F-F829-46CB-BE84-71B5F1ED0B50}" destId="{BCD198AD-AB19-4D68-A7A9-6B21C7A95C69}" srcOrd="0" destOrd="3" presId="urn:microsoft.com/office/officeart/2005/8/layout/process1"/>
    <dgm:cxn modelId="{32DDDD4E-F0B1-4AED-B9BE-30B9763C15BE}" type="presOf" srcId="{230E3992-7EE6-43E1-A3C4-F3BB17EF3A01}" destId="{BCD198AD-AB19-4D68-A7A9-6B21C7A95C69}" srcOrd="0" destOrd="4" presId="urn:microsoft.com/office/officeart/2005/8/layout/process1"/>
    <dgm:cxn modelId="{ACB90B7F-E7DE-4DD9-A674-1DCC4C9EA39F}" srcId="{547699A5-6429-458E-B577-AAD04D12A1C7}" destId="{B70B412F-0B49-4E05-8FDB-66A839527945}" srcOrd="0" destOrd="0" parTransId="{D1B9D0FF-18FD-40BA-B84C-CF39851D3016}" sibTransId="{137B8044-DB88-4ADE-A895-7F49146B56F1}"/>
    <dgm:cxn modelId="{42937924-24BA-4C9B-8EEB-475632488DFB}" srcId="{B70B412F-0B49-4E05-8FDB-66A839527945}" destId="{7F2B218F-F829-46CB-BE84-71B5F1ED0B50}" srcOrd="2" destOrd="0" parTransId="{7DF6139B-56E3-4736-8400-59AEE65C328D}" sibTransId="{449D41B1-5474-465F-8CF3-9AF98BF215FF}"/>
    <dgm:cxn modelId="{DB2AABC8-2048-46CC-886A-62D07D45DF35}" srcId="{B70B412F-0B49-4E05-8FDB-66A839527945}" destId="{230E3992-7EE6-43E1-A3C4-F3BB17EF3A01}" srcOrd="3" destOrd="0" parTransId="{E1263B56-64A7-4507-A4EE-BA8A1C991D87}" sibTransId="{DA953E6C-2AAA-47B1-8864-F14916622826}"/>
    <dgm:cxn modelId="{36E500D1-8FDC-42DB-A58F-FF579B01A0F7}" type="presOf" srcId="{547699A5-6429-458E-B577-AAD04D12A1C7}" destId="{A63A2F48-EBC6-4AA5-9D7B-E274B0AB452F}" srcOrd="0" destOrd="0" presId="urn:microsoft.com/office/officeart/2005/8/layout/process1"/>
    <dgm:cxn modelId="{04C20B33-67C5-40B7-A304-6514F8B5107C}" srcId="{B70B412F-0B49-4E05-8FDB-66A839527945}" destId="{3B845925-C57E-41E4-B589-24E3EB4CBE54}" srcOrd="0" destOrd="0" parTransId="{1AE98A52-186D-493E-A80B-766751E6B7B1}" sibTransId="{8D06BB57-1DEF-49CE-AABD-9A166A8FD8E6}"/>
    <dgm:cxn modelId="{0F60A5CE-9600-449F-95EB-A2915E0E4FD7}" type="presParOf" srcId="{A63A2F48-EBC6-4AA5-9D7B-E274B0AB452F}" destId="{BCD198AD-AB19-4D68-A7A9-6B21C7A95C69}"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F0CA7-A5A1-4167-AB53-30CC7356BF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2FB52ACF-BBD0-413B-9192-53ABA448D892}">
      <dgm:prSet/>
      <dgm:spPr/>
      <dgm:t>
        <a:bodyPr/>
        <a:lstStyle/>
        <a:p>
          <a:pPr rtl="0"/>
          <a:r>
            <a:rPr lang="it-IT" smtClean="0"/>
            <a:t>La prima dimensione della copertura sanitaria riguarda chi è coperto. La seconda dimensione si riferisce invece a cosa viene garantito dalla copertura assicurativa.</a:t>
          </a:r>
          <a:endParaRPr lang="it-IT"/>
        </a:p>
      </dgm:t>
    </dgm:pt>
    <dgm:pt modelId="{FC5DC89D-E76F-4F7F-8725-C669C37AD79E}" type="parTrans" cxnId="{39B5B866-6DE9-4E61-83EE-22327C71D1B9}">
      <dgm:prSet/>
      <dgm:spPr/>
      <dgm:t>
        <a:bodyPr/>
        <a:lstStyle/>
        <a:p>
          <a:endParaRPr lang="it-IT"/>
        </a:p>
      </dgm:t>
    </dgm:pt>
    <dgm:pt modelId="{6A7C6244-BBE2-46A1-89A1-B27BC0265B41}" type="sibTrans" cxnId="{39B5B866-6DE9-4E61-83EE-22327C71D1B9}">
      <dgm:prSet/>
      <dgm:spPr/>
      <dgm:t>
        <a:bodyPr/>
        <a:lstStyle/>
        <a:p>
          <a:endParaRPr lang="it-IT"/>
        </a:p>
      </dgm:t>
    </dgm:pt>
    <dgm:pt modelId="{BBAEFAB5-18E0-4342-92F2-D401F11EDA71}">
      <dgm:prSet/>
      <dgm:spPr/>
      <dgm:t>
        <a:bodyPr/>
        <a:lstStyle/>
        <a:p>
          <a:pPr rtl="0"/>
          <a:r>
            <a:rPr lang="it-IT" dirty="0" smtClean="0"/>
            <a:t>In Italia, il 100% della popolazione gode di una copertura sanitaria. Le fonti pubbliche coprono il 95% della spesa ospedaliera, ma solo il 60% della spesa per prestazioni ambulatoriali e il 65% delle spese di assistenza di lungo termine nelle strutture residenziali» (</a:t>
          </a:r>
          <a:r>
            <a:rPr lang="it-IT" dirty="0" err="1" smtClean="0"/>
            <a:t>Cergas</a:t>
          </a:r>
          <a:r>
            <a:rPr lang="it-IT" dirty="0" smtClean="0"/>
            <a:t>, 2017)</a:t>
          </a:r>
          <a:endParaRPr lang="it-IT" dirty="0"/>
        </a:p>
      </dgm:t>
    </dgm:pt>
    <dgm:pt modelId="{3F488163-5258-4CEF-B906-5E369DC8451F}" type="parTrans" cxnId="{41A083EB-8319-4C95-AB28-605B7E703B64}">
      <dgm:prSet/>
      <dgm:spPr/>
      <dgm:t>
        <a:bodyPr/>
        <a:lstStyle/>
        <a:p>
          <a:endParaRPr lang="it-IT"/>
        </a:p>
      </dgm:t>
    </dgm:pt>
    <dgm:pt modelId="{99E04BDF-5B17-405D-AF9C-ECD8DFCB84A6}" type="sibTrans" cxnId="{41A083EB-8319-4C95-AB28-605B7E703B64}">
      <dgm:prSet/>
      <dgm:spPr/>
      <dgm:t>
        <a:bodyPr/>
        <a:lstStyle/>
        <a:p>
          <a:endParaRPr lang="it-IT"/>
        </a:p>
      </dgm:t>
    </dgm:pt>
    <dgm:pt modelId="{4295175E-5D07-4D59-801A-D1679CA7114C}">
      <dgm:prSet/>
      <dgm:spPr/>
      <dgm:t>
        <a:bodyPr/>
        <a:lstStyle/>
        <a:p>
          <a:pPr rtl="0"/>
          <a:r>
            <a:rPr lang="it-IT" dirty="0" smtClean="0"/>
            <a:t>Tra i 28 paesi UE l’Italia è 13° in termini di quota di spesa out of pocket (di poco superiore alla media UE) ed la 7° con la quota più alta di persone che dichiarano di aver rinunciato ad una prestazione sanitaria di cui avevano bisogno, quasi il doppio della media UE. (</a:t>
          </a:r>
          <a:r>
            <a:rPr lang="it-IT" dirty="0" err="1" smtClean="0"/>
            <a:t>Toth</a:t>
          </a:r>
          <a:r>
            <a:rPr lang="it-IT" dirty="0" smtClean="0"/>
            <a:t>, 2016)</a:t>
          </a:r>
          <a:endParaRPr lang="it-IT" dirty="0"/>
        </a:p>
      </dgm:t>
    </dgm:pt>
    <dgm:pt modelId="{6B773092-1170-4EBF-8C10-C115BBBD939F}" type="parTrans" cxnId="{9ECE6CAD-F187-451A-94AB-8D4133DAC110}">
      <dgm:prSet/>
      <dgm:spPr/>
      <dgm:t>
        <a:bodyPr/>
        <a:lstStyle/>
        <a:p>
          <a:endParaRPr lang="it-IT"/>
        </a:p>
      </dgm:t>
    </dgm:pt>
    <dgm:pt modelId="{310036FE-AA92-499C-AF93-0CDB1535A28F}" type="sibTrans" cxnId="{9ECE6CAD-F187-451A-94AB-8D4133DAC110}">
      <dgm:prSet/>
      <dgm:spPr/>
      <dgm:t>
        <a:bodyPr/>
        <a:lstStyle/>
        <a:p>
          <a:endParaRPr lang="it-IT"/>
        </a:p>
      </dgm:t>
    </dgm:pt>
    <dgm:pt modelId="{19558819-0CEA-487B-8C00-22EA02F307F3}">
      <dgm:prSet/>
      <dgm:spPr/>
      <dgm:t>
        <a:bodyPr/>
        <a:lstStyle/>
        <a:p>
          <a:pPr rtl="0"/>
          <a:endParaRPr lang="it-IT"/>
        </a:p>
      </dgm:t>
    </dgm:pt>
    <dgm:pt modelId="{A5789F52-F78B-4942-8C1A-B5B543B604B6}" type="parTrans" cxnId="{479D8509-845B-4D8B-BFD4-B473F204512C}">
      <dgm:prSet/>
      <dgm:spPr/>
      <dgm:t>
        <a:bodyPr/>
        <a:lstStyle/>
        <a:p>
          <a:endParaRPr lang="it-IT"/>
        </a:p>
      </dgm:t>
    </dgm:pt>
    <dgm:pt modelId="{4F714F14-C073-41C3-AC19-580A27E0920B}" type="sibTrans" cxnId="{479D8509-845B-4D8B-BFD4-B473F204512C}">
      <dgm:prSet/>
      <dgm:spPr/>
      <dgm:t>
        <a:bodyPr/>
        <a:lstStyle/>
        <a:p>
          <a:endParaRPr lang="it-IT"/>
        </a:p>
      </dgm:t>
    </dgm:pt>
    <dgm:pt modelId="{6E585C37-000A-4312-8838-4B5D99E60BA6}" type="pres">
      <dgm:prSet presAssocID="{0BAF0CA7-A5A1-4167-AB53-30CC7356BF7D}" presName="linear" presStyleCnt="0">
        <dgm:presLayoutVars>
          <dgm:animLvl val="lvl"/>
          <dgm:resizeHandles val="exact"/>
        </dgm:presLayoutVars>
      </dgm:prSet>
      <dgm:spPr/>
      <dgm:t>
        <a:bodyPr/>
        <a:lstStyle/>
        <a:p>
          <a:endParaRPr lang="it-IT"/>
        </a:p>
      </dgm:t>
    </dgm:pt>
    <dgm:pt modelId="{581114B8-1D8E-4C18-ADD0-BE0DA96B4FDE}" type="pres">
      <dgm:prSet presAssocID="{2FB52ACF-BBD0-413B-9192-53ABA448D892}" presName="parentText" presStyleLbl="node1" presStyleIdx="0" presStyleCnt="3">
        <dgm:presLayoutVars>
          <dgm:chMax val="0"/>
          <dgm:bulletEnabled val="1"/>
        </dgm:presLayoutVars>
      </dgm:prSet>
      <dgm:spPr/>
      <dgm:t>
        <a:bodyPr/>
        <a:lstStyle/>
        <a:p>
          <a:endParaRPr lang="it-IT"/>
        </a:p>
      </dgm:t>
    </dgm:pt>
    <dgm:pt modelId="{98FD13FF-096C-4992-9871-409B8A05E187}" type="pres">
      <dgm:prSet presAssocID="{6A7C6244-BBE2-46A1-89A1-B27BC0265B41}" presName="spacer" presStyleCnt="0"/>
      <dgm:spPr/>
    </dgm:pt>
    <dgm:pt modelId="{B21801B9-F598-4AAE-A1FF-B47F3C8304CE}" type="pres">
      <dgm:prSet presAssocID="{BBAEFAB5-18E0-4342-92F2-D401F11EDA71}" presName="parentText" presStyleLbl="node1" presStyleIdx="1" presStyleCnt="3">
        <dgm:presLayoutVars>
          <dgm:chMax val="0"/>
          <dgm:bulletEnabled val="1"/>
        </dgm:presLayoutVars>
      </dgm:prSet>
      <dgm:spPr/>
      <dgm:t>
        <a:bodyPr/>
        <a:lstStyle/>
        <a:p>
          <a:endParaRPr lang="it-IT"/>
        </a:p>
      </dgm:t>
    </dgm:pt>
    <dgm:pt modelId="{99F3955B-F982-404D-AC1E-35BEF00F1B22}" type="pres">
      <dgm:prSet presAssocID="{99E04BDF-5B17-405D-AF9C-ECD8DFCB84A6}" presName="spacer" presStyleCnt="0"/>
      <dgm:spPr/>
    </dgm:pt>
    <dgm:pt modelId="{55D916AB-E268-4D91-A120-413E9880862C}" type="pres">
      <dgm:prSet presAssocID="{4295175E-5D07-4D59-801A-D1679CA7114C}" presName="parentText" presStyleLbl="node1" presStyleIdx="2" presStyleCnt="3">
        <dgm:presLayoutVars>
          <dgm:chMax val="0"/>
          <dgm:bulletEnabled val="1"/>
        </dgm:presLayoutVars>
      </dgm:prSet>
      <dgm:spPr/>
      <dgm:t>
        <a:bodyPr/>
        <a:lstStyle/>
        <a:p>
          <a:endParaRPr lang="it-IT"/>
        </a:p>
      </dgm:t>
    </dgm:pt>
    <dgm:pt modelId="{0EFAC68C-5E4E-4A5E-834C-48D5E1B70973}" type="pres">
      <dgm:prSet presAssocID="{4295175E-5D07-4D59-801A-D1679CA7114C}" presName="childText" presStyleLbl="revTx" presStyleIdx="0" presStyleCnt="1">
        <dgm:presLayoutVars>
          <dgm:bulletEnabled val="1"/>
        </dgm:presLayoutVars>
      </dgm:prSet>
      <dgm:spPr/>
      <dgm:t>
        <a:bodyPr/>
        <a:lstStyle/>
        <a:p>
          <a:endParaRPr lang="it-IT"/>
        </a:p>
      </dgm:t>
    </dgm:pt>
  </dgm:ptLst>
  <dgm:cxnLst>
    <dgm:cxn modelId="{16D2A76A-D687-4BB6-88BA-EB12C4ED82B3}" type="presOf" srcId="{19558819-0CEA-487B-8C00-22EA02F307F3}" destId="{0EFAC68C-5E4E-4A5E-834C-48D5E1B70973}" srcOrd="0" destOrd="0" presId="urn:microsoft.com/office/officeart/2005/8/layout/vList2"/>
    <dgm:cxn modelId="{4F208539-DC5E-4B99-B716-CC2B1D169AEE}" type="presOf" srcId="{2FB52ACF-BBD0-413B-9192-53ABA448D892}" destId="{581114B8-1D8E-4C18-ADD0-BE0DA96B4FDE}" srcOrd="0" destOrd="0" presId="urn:microsoft.com/office/officeart/2005/8/layout/vList2"/>
    <dgm:cxn modelId="{39B5B866-6DE9-4E61-83EE-22327C71D1B9}" srcId="{0BAF0CA7-A5A1-4167-AB53-30CC7356BF7D}" destId="{2FB52ACF-BBD0-413B-9192-53ABA448D892}" srcOrd="0" destOrd="0" parTransId="{FC5DC89D-E76F-4F7F-8725-C669C37AD79E}" sibTransId="{6A7C6244-BBE2-46A1-89A1-B27BC0265B41}"/>
    <dgm:cxn modelId="{41A083EB-8319-4C95-AB28-605B7E703B64}" srcId="{0BAF0CA7-A5A1-4167-AB53-30CC7356BF7D}" destId="{BBAEFAB5-18E0-4342-92F2-D401F11EDA71}" srcOrd="1" destOrd="0" parTransId="{3F488163-5258-4CEF-B906-5E369DC8451F}" sibTransId="{99E04BDF-5B17-405D-AF9C-ECD8DFCB84A6}"/>
    <dgm:cxn modelId="{DA43B1E6-3258-4D06-9B07-B4F0E2464500}" type="presOf" srcId="{0BAF0CA7-A5A1-4167-AB53-30CC7356BF7D}" destId="{6E585C37-000A-4312-8838-4B5D99E60BA6}" srcOrd="0" destOrd="0" presId="urn:microsoft.com/office/officeart/2005/8/layout/vList2"/>
    <dgm:cxn modelId="{5B9C860B-ADE9-4361-AFB7-0F333208E1FC}" type="presOf" srcId="{BBAEFAB5-18E0-4342-92F2-D401F11EDA71}" destId="{B21801B9-F598-4AAE-A1FF-B47F3C8304CE}" srcOrd="0" destOrd="0" presId="urn:microsoft.com/office/officeart/2005/8/layout/vList2"/>
    <dgm:cxn modelId="{479D8509-845B-4D8B-BFD4-B473F204512C}" srcId="{4295175E-5D07-4D59-801A-D1679CA7114C}" destId="{19558819-0CEA-487B-8C00-22EA02F307F3}" srcOrd="0" destOrd="0" parTransId="{A5789F52-F78B-4942-8C1A-B5B543B604B6}" sibTransId="{4F714F14-C073-41C3-AC19-580A27E0920B}"/>
    <dgm:cxn modelId="{9ECE6CAD-F187-451A-94AB-8D4133DAC110}" srcId="{0BAF0CA7-A5A1-4167-AB53-30CC7356BF7D}" destId="{4295175E-5D07-4D59-801A-D1679CA7114C}" srcOrd="2" destOrd="0" parTransId="{6B773092-1170-4EBF-8C10-C115BBBD939F}" sibTransId="{310036FE-AA92-499C-AF93-0CDB1535A28F}"/>
    <dgm:cxn modelId="{64F22E08-58E8-43A7-94FE-B794ACD3CE26}" type="presOf" srcId="{4295175E-5D07-4D59-801A-D1679CA7114C}" destId="{55D916AB-E268-4D91-A120-413E9880862C}" srcOrd="0" destOrd="0" presId="urn:microsoft.com/office/officeart/2005/8/layout/vList2"/>
    <dgm:cxn modelId="{D3EF5FB7-E21C-4385-914F-035B0692305E}" type="presParOf" srcId="{6E585C37-000A-4312-8838-4B5D99E60BA6}" destId="{581114B8-1D8E-4C18-ADD0-BE0DA96B4FDE}" srcOrd="0" destOrd="0" presId="urn:microsoft.com/office/officeart/2005/8/layout/vList2"/>
    <dgm:cxn modelId="{FB34F893-700F-4CFF-988A-E521D234687A}" type="presParOf" srcId="{6E585C37-000A-4312-8838-4B5D99E60BA6}" destId="{98FD13FF-096C-4992-9871-409B8A05E187}" srcOrd="1" destOrd="0" presId="urn:microsoft.com/office/officeart/2005/8/layout/vList2"/>
    <dgm:cxn modelId="{193EBDFD-A896-4FB2-921E-A9B829BECFCE}" type="presParOf" srcId="{6E585C37-000A-4312-8838-4B5D99E60BA6}" destId="{B21801B9-F598-4AAE-A1FF-B47F3C8304CE}" srcOrd="2" destOrd="0" presId="urn:microsoft.com/office/officeart/2005/8/layout/vList2"/>
    <dgm:cxn modelId="{24E06E27-27F3-4E97-8973-E63FE09E60DE}" type="presParOf" srcId="{6E585C37-000A-4312-8838-4B5D99E60BA6}" destId="{99F3955B-F982-404D-AC1E-35BEF00F1B22}" srcOrd="3" destOrd="0" presId="urn:microsoft.com/office/officeart/2005/8/layout/vList2"/>
    <dgm:cxn modelId="{989605C1-E7A6-4F64-AE22-132F7316FAA6}" type="presParOf" srcId="{6E585C37-000A-4312-8838-4B5D99E60BA6}" destId="{55D916AB-E268-4D91-A120-413E9880862C}" srcOrd="4" destOrd="0" presId="urn:microsoft.com/office/officeart/2005/8/layout/vList2"/>
    <dgm:cxn modelId="{6D6E7DB2-2F52-41E2-B9E4-836743F72F67}" type="presParOf" srcId="{6E585C37-000A-4312-8838-4B5D99E60BA6}" destId="{0EFAC68C-5E4E-4A5E-834C-48D5E1B7097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81B8B6-A2D6-47FB-870B-F843F5A84B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C2909FD9-14E7-449A-BCC6-18F7D5E8226A}">
      <dgm:prSet custT="1"/>
      <dgm:spPr/>
      <dgm:t>
        <a:bodyPr/>
        <a:lstStyle/>
        <a:p>
          <a:pPr algn="ctr" rtl="0"/>
          <a:r>
            <a:rPr lang="it-IT" sz="2800" b="1" i="1" dirty="0" smtClean="0">
              <a:solidFill>
                <a:srgbClr val="FFFF00"/>
              </a:solidFill>
            </a:rPr>
            <a:t>Le dimensioni della performance in sanità</a:t>
          </a:r>
          <a:endParaRPr lang="it-IT" sz="2800" i="1" dirty="0">
            <a:solidFill>
              <a:srgbClr val="FFFF00"/>
            </a:solidFill>
          </a:endParaRPr>
        </a:p>
      </dgm:t>
    </dgm:pt>
    <dgm:pt modelId="{29BCEBBE-C75A-420B-92EB-1CED563381B0}" type="parTrans" cxnId="{0C47EBD9-70F1-4711-A462-1F8ADA9C2448}">
      <dgm:prSet/>
      <dgm:spPr/>
      <dgm:t>
        <a:bodyPr/>
        <a:lstStyle/>
        <a:p>
          <a:endParaRPr lang="it-IT"/>
        </a:p>
      </dgm:t>
    </dgm:pt>
    <dgm:pt modelId="{1DE83C90-897F-44BF-B70A-90F4F6044E9D}" type="sibTrans" cxnId="{0C47EBD9-70F1-4711-A462-1F8ADA9C2448}">
      <dgm:prSet/>
      <dgm:spPr/>
      <dgm:t>
        <a:bodyPr/>
        <a:lstStyle/>
        <a:p>
          <a:endParaRPr lang="it-IT"/>
        </a:p>
      </dgm:t>
    </dgm:pt>
    <dgm:pt modelId="{992E04C7-364F-48A4-BF3E-9470FBBA45C8}">
      <dgm:prSet custT="1"/>
      <dgm:spPr/>
      <dgm:t>
        <a:bodyPr/>
        <a:lstStyle/>
        <a:p>
          <a:pPr rtl="0"/>
          <a:r>
            <a:rPr lang="it-IT" sz="2000" b="1" dirty="0" smtClean="0">
              <a:solidFill>
                <a:schemeClr val="bg1"/>
              </a:solidFill>
            </a:rPr>
            <a:t>“</a:t>
          </a:r>
          <a:r>
            <a:rPr lang="it-IT" sz="2000" b="1" dirty="0" err="1" smtClean="0">
              <a:solidFill>
                <a:srgbClr val="FFFF00"/>
              </a:solidFill>
            </a:rPr>
            <a:t>Health</a:t>
          </a:r>
          <a:r>
            <a:rPr lang="it-IT" sz="2000" b="1" dirty="0" smtClean="0">
              <a:solidFill>
                <a:schemeClr val="bg1"/>
              </a:solidFill>
            </a:rPr>
            <a:t>”</a:t>
          </a:r>
          <a:r>
            <a:rPr lang="it-IT" sz="2000" dirty="0" smtClean="0">
              <a:solidFill>
                <a:srgbClr val="FFFF00"/>
              </a:solidFill>
            </a:rPr>
            <a:t>: </a:t>
          </a:r>
          <a:r>
            <a:rPr lang="it-IT" sz="2000" dirty="0" smtClean="0"/>
            <a:t>livello di salute della popolazione; esiti ottenuti a seguito di un intervento (</a:t>
          </a:r>
          <a:r>
            <a:rPr lang="it-IT" sz="2000" i="1" dirty="0" err="1" smtClean="0"/>
            <a:t>efficacy</a:t>
          </a:r>
          <a:r>
            <a:rPr lang="it-IT" sz="2000" dirty="0" smtClean="0"/>
            <a:t>)</a:t>
          </a:r>
          <a:endParaRPr lang="it-IT" sz="2000" dirty="0"/>
        </a:p>
      </dgm:t>
    </dgm:pt>
    <dgm:pt modelId="{11857BC4-7618-40CF-8E21-DF0178172014}" type="parTrans" cxnId="{67B1FA5F-9468-4955-ACD5-D37E61D96CF9}">
      <dgm:prSet/>
      <dgm:spPr/>
      <dgm:t>
        <a:bodyPr/>
        <a:lstStyle/>
        <a:p>
          <a:endParaRPr lang="it-IT"/>
        </a:p>
      </dgm:t>
    </dgm:pt>
    <dgm:pt modelId="{EF0798BF-81F8-49A0-AEF5-929F6755D7D8}" type="sibTrans" cxnId="{67B1FA5F-9468-4955-ACD5-D37E61D96CF9}">
      <dgm:prSet/>
      <dgm:spPr/>
      <dgm:t>
        <a:bodyPr/>
        <a:lstStyle/>
        <a:p>
          <a:endParaRPr lang="it-IT"/>
        </a:p>
      </dgm:t>
    </dgm:pt>
    <dgm:pt modelId="{D31271E8-5ABC-4BCF-B093-2593A31D6F3B}">
      <dgm:prSet custT="1"/>
      <dgm:spPr/>
      <dgm:t>
        <a:bodyPr/>
        <a:lstStyle/>
        <a:p>
          <a:pPr rtl="0"/>
          <a:r>
            <a:rPr lang="it-IT" sz="2000" b="1" dirty="0" smtClean="0"/>
            <a:t>“</a:t>
          </a:r>
          <a:r>
            <a:rPr lang="it-IT" sz="2000" b="1" dirty="0" err="1" smtClean="0">
              <a:solidFill>
                <a:srgbClr val="FFFF00"/>
              </a:solidFill>
            </a:rPr>
            <a:t>Responsiveness</a:t>
          </a:r>
          <a:r>
            <a:rPr lang="it-IT" sz="2000" b="1" dirty="0" smtClean="0"/>
            <a:t>”</a:t>
          </a:r>
          <a:r>
            <a:rPr lang="it-IT" sz="2000" dirty="0" smtClean="0"/>
            <a:t>:</a:t>
          </a:r>
          <a:r>
            <a:rPr lang="it-IT" sz="2000" b="1" dirty="0" smtClean="0"/>
            <a:t>  	</a:t>
          </a:r>
          <a:r>
            <a:rPr lang="it-IT" sz="2000" dirty="0" smtClean="0"/>
            <a:t>capacità del sistema di rispondere ai bisogni della popolazione nel rispetto 				della  dignità, autonomia e privacy della persona.</a:t>
          </a:r>
          <a:endParaRPr lang="it-IT" sz="2000" dirty="0"/>
        </a:p>
      </dgm:t>
    </dgm:pt>
    <dgm:pt modelId="{348FC626-5683-423B-8B40-AA01C7EAE9EB}" type="parTrans" cxnId="{C89EAD6E-31BB-47E5-A6C9-9D140980B41A}">
      <dgm:prSet/>
      <dgm:spPr/>
      <dgm:t>
        <a:bodyPr/>
        <a:lstStyle/>
        <a:p>
          <a:endParaRPr lang="it-IT"/>
        </a:p>
      </dgm:t>
    </dgm:pt>
    <dgm:pt modelId="{BDA7B446-0CC5-4365-8E7B-02EBDC29F708}" type="sibTrans" cxnId="{C89EAD6E-31BB-47E5-A6C9-9D140980B41A}">
      <dgm:prSet/>
      <dgm:spPr/>
      <dgm:t>
        <a:bodyPr/>
        <a:lstStyle/>
        <a:p>
          <a:endParaRPr lang="it-IT"/>
        </a:p>
      </dgm:t>
    </dgm:pt>
    <dgm:pt modelId="{BDDCB44C-2071-4607-9964-9A25C7D6C26F}">
      <dgm:prSet custT="1"/>
      <dgm:spPr/>
      <dgm:t>
        <a:bodyPr/>
        <a:lstStyle/>
        <a:p>
          <a:pPr rtl="0"/>
          <a:r>
            <a:rPr lang="it-IT" sz="2000" b="1" dirty="0" smtClean="0"/>
            <a:t>“</a:t>
          </a:r>
          <a:r>
            <a:rPr lang="it-IT" sz="2000" b="1" dirty="0" smtClean="0">
              <a:solidFill>
                <a:srgbClr val="FFFF00"/>
              </a:solidFill>
            </a:rPr>
            <a:t>Financial </a:t>
          </a:r>
          <a:r>
            <a:rPr lang="it-IT" sz="2000" b="1" dirty="0" err="1" smtClean="0">
              <a:solidFill>
                <a:srgbClr val="FFFF00"/>
              </a:solidFill>
            </a:rPr>
            <a:t>Protection</a:t>
          </a:r>
          <a:r>
            <a:rPr lang="it-IT" sz="2000" b="1" dirty="0" smtClean="0"/>
            <a:t>”</a:t>
          </a:r>
          <a:r>
            <a:rPr lang="it-IT" sz="2000" dirty="0" smtClean="0"/>
            <a:t>:</a:t>
          </a:r>
          <a:r>
            <a:rPr lang="it-IT" sz="2000" b="1" dirty="0" smtClean="0"/>
            <a:t> </a:t>
          </a:r>
          <a:r>
            <a:rPr lang="it-IT" sz="2000" dirty="0" smtClean="0"/>
            <a:t>la misura in cui il sistema “protegge” da eventuali difficoltà finanziarie in </a:t>
          </a:r>
          <a:r>
            <a:rPr lang="it-IT" sz="2000" smtClean="0"/>
            <a:t>caso di </a:t>
          </a:r>
          <a:r>
            <a:rPr lang="it-IT" sz="2000" dirty="0" smtClean="0"/>
            <a:t>malattia</a:t>
          </a:r>
          <a:endParaRPr lang="it-IT" sz="2000" dirty="0"/>
        </a:p>
      </dgm:t>
    </dgm:pt>
    <dgm:pt modelId="{1631C55D-1395-43DC-8BE3-1493911A6C77}" type="parTrans" cxnId="{642B284D-DF35-4A3F-BAA0-A1FC737DBA7B}">
      <dgm:prSet/>
      <dgm:spPr/>
      <dgm:t>
        <a:bodyPr/>
        <a:lstStyle/>
        <a:p>
          <a:endParaRPr lang="it-IT"/>
        </a:p>
      </dgm:t>
    </dgm:pt>
    <dgm:pt modelId="{2A4FE8F4-3DFA-4610-AC38-CDF2D16C6ED0}" type="sibTrans" cxnId="{642B284D-DF35-4A3F-BAA0-A1FC737DBA7B}">
      <dgm:prSet/>
      <dgm:spPr/>
      <dgm:t>
        <a:bodyPr/>
        <a:lstStyle/>
        <a:p>
          <a:endParaRPr lang="it-IT"/>
        </a:p>
      </dgm:t>
    </dgm:pt>
    <dgm:pt modelId="{D77CD3EF-4835-473A-BCD6-9C65A6565F7A}">
      <dgm:prSet custT="1"/>
      <dgm:spPr/>
      <dgm:t>
        <a:bodyPr/>
        <a:lstStyle/>
        <a:p>
          <a:pPr rtl="0"/>
          <a:r>
            <a:rPr lang="it-IT" sz="2000" b="1" dirty="0" smtClean="0"/>
            <a:t>“</a:t>
          </a:r>
          <a:r>
            <a:rPr lang="it-IT" sz="2000" b="1" dirty="0" err="1" smtClean="0">
              <a:solidFill>
                <a:srgbClr val="FFFF00"/>
              </a:solidFill>
            </a:rPr>
            <a:t>Effectiveness</a:t>
          </a:r>
          <a:r>
            <a:rPr lang="it-IT" sz="2000" b="1" dirty="0" smtClean="0"/>
            <a:t>”</a:t>
          </a:r>
          <a:r>
            <a:rPr lang="it-IT" sz="2000" dirty="0" smtClean="0"/>
            <a:t>: la misura in cui le risorse del sistema vengono utilizzate in modo efficiente</a:t>
          </a:r>
          <a:endParaRPr lang="it-IT" sz="2000" dirty="0"/>
        </a:p>
      </dgm:t>
    </dgm:pt>
    <dgm:pt modelId="{962DF434-B2B6-43E6-8C70-71A19118F3B2}" type="parTrans" cxnId="{B4B8F4BE-8D41-45E0-8C27-D5875990FEC4}">
      <dgm:prSet/>
      <dgm:spPr/>
      <dgm:t>
        <a:bodyPr/>
        <a:lstStyle/>
        <a:p>
          <a:endParaRPr lang="it-IT"/>
        </a:p>
      </dgm:t>
    </dgm:pt>
    <dgm:pt modelId="{6DF9953E-1B59-440A-BF20-022BF4EFB498}" type="sibTrans" cxnId="{B4B8F4BE-8D41-45E0-8C27-D5875990FEC4}">
      <dgm:prSet/>
      <dgm:spPr/>
      <dgm:t>
        <a:bodyPr/>
        <a:lstStyle/>
        <a:p>
          <a:endParaRPr lang="it-IT"/>
        </a:p>
      </dgm:t>
    </dgm:pt>
    <dgm:pt modelId="{8F89E942-2EB0-47B6-8117-C5811682D71B}">
      <dgm:prSet custT="1"/>
      <dgm:spPr/>
      <dgm:t>
        <a:bodyPr/>
        <a:lstStyle/>
        <a:p>
          <a:pPr rtl="0"/>
          <a:r>
            <a:rPr lang="it-IT" sz="2000" b="1" dirty="0" smtClean="0"/>
            <a:t>“</a:t>
          </a:r>
          <a:r>
            <a:rPr lang="it-IT" sz="2000" b="1" dirty="0" err="1" smtClean="0">
              <a:solidFill>
                <a:srgbClr val="FFFF00"/>
              </a:solidFill>
            </a:rPr>
            <a:t>Equity</a:t>
          </a:r>
          <a:r>
            <a:rPr lang="it-IT" sz="2000" b="1" dirty="0" smtClean="0">
              <a:solidFill>
                <a:srgbClr val="FFFF00"/>
              </a:solidFill>
            </a:rPr>
            <a:t>”</a:t>
          </a:r>
          <a:r>
            <a:rPr lang="it-IT" sz="2000" dirty="0" smtClean="0">
              <a:solidFill>
                <a:srgbClr val="FFFF00"/>
              </a:solidFill>
            </a:rPr>
            <a:t>: </a:t>
          </a:r>
          <a:r>
            <a:rPr lang="it-IT" sz="2000" dirty="0" smtClean="0">
              <a:solidFill>
                <a:srgbClr val="FFFFFF"/>
              </a:solidFill>
            </a:rPr>
            <a:t>la </a:t>
          </a:r>
          <a:r>
            <a:rPr lang="it-IT" sz="2000" dirty="0" smtClean="0">
              <a:solidFill>
                <a:srgbClr val="FFFFFF"/>
              </a:solidFill>
              <a:effectLst/>
            </a:rPr>
            <a:t>distribuzione dei livelli di “</a:t>
          </a:r>
          <a:r>
            <a:rPr lang="it-IT" sz="2000" i="1" dirty="0" err="1" smtClean="0">
              <a:solidFill>
                <a:srgbClr val="FFFFFF"/>
              </a:solidFill>
              <a:effectLst/>
            </a:rPr>
            <a:t>Health</a:t>
          </a:r>
          <a:r>
            <a:rPr lang="it-IT" sz="2000" i="1" dirty="0" smtClean="0">
              <a:solidFill>
                <a:srgbClr val="FFFFFF"/>
              </a:solidFill>
              <a:effectLst/>
            </a:rPr>
            <a:t>,</a:t>
          </a:r>
          <a:r>
            <a:rPr lang="it-IT" sz="2000" dirty="0" smtClean="0">
              <a:solidFill>
                <a:srgbClr val="FFFFFF"/>
              </a:solidFill>
              <a:effectLst/>
            </a:rPr>
            <a:t> </a:t>
          </a:r>
          <a:r>
            <a:rPr lang="it-IT" sz="2000" i="1" dirty="0" err="1" smtClean="0">
              <a:solidFill>
                <a:srgbClr val="FFFFFF"/>
              </a:solidFill>
              <a:effectLst/>
            </a:rPr>
            <a:t>Responsiveness</a:t>
          </a:r>
          <a:r>
            <a:rPr lang="it-IT" sz="2000" dirty="0" smtClean="0">
              <a:solidFill>
                <a:srgbClr val="FFFFFF"/>
              </a:solidFill>
              <a:effectLst/>
            </a:rPr>
            <a:t> e </a:t>
          </a:r>
          <a:r>
            <a:rPr lang="it-IT" sz="2000" i="1" dirty="0" smtClean="0">
              <a:solidFill>
                <a:srgbClr val="FFFFFF"/>
              </a:solidFill>
              <a:effectLst/>
            </a:rPr>
            <a:t>Financial </a:t>
          </a:r>
          <a:r>
            <a:rPr lang="it-IT" sz="2000" i="1" dirty="0" err="1" smtClean="0">
              <a:solidFill>
                <a:srgbClr val="FFFFFF"/>
              </a:solidFill>
              <a:effectLst/>
            </a:rPr>
            <a:t>Protection</a:t>
          </a:r>
          <a:r>
            <a:rPr lang="it-IT" sz="2000" dirty="0" smtClean="0">
              <a:solidFill>
                <a:srgbClr val="FFFFFF"/>
              </a:solidFill>
              <a:effectLst/>
            </a:rPr>
            <a:t>” nella 			    popolazione rappresentano l’equità totale di un sistema sanitario.</a:t>
          </a:r>
          <a:endParaRPr lang="it-IT" sz="2000" dirty="0">
            <a:solidFill>
              <a:srgbClr val="FFFFFF"/>
            </a:solidFill>
            <a:effectLst/>
          </a:endParaRPr>
        </a:p>
      </dgm:t>
    </dgm:pt>
    <dgm:pt modelId="{54C79BE8-A050-41CF-A250-E69E748B06E0}" type="parTrans" cxnId="{8D660787-CBB2-48CE-847A-4D710B4978E4}">
      <dgm:prSet/>
      <dgm:spPr/>
      <dgm:t>
        <a:bodyPr/>
        <a:lstStyle/>
        <a:p>
          <a:endParaRPr lang="it-IT"/>
        </a:p>
      </dgm:t>
    </dgm:pt>
    <dgm:pt modelId="{8F5478F9-F868-4998-8C4A-EDCE5D2B1607}" type="sibTrans" cxnId="{8D660787-CBB2-48CE-847A-4D710B4978E4}">
      <dgm:prSet/>
      <dgm:spPr/>
      <dgm:t>
        <a:bodyPr/>
        <a:lstStyle/>
        <a:p>
          <a:endParaRPr lang="it-IT"/>
        </a:p>
      </dgm:t>
    </dgm:pt>
    <dgm:pt modelId="{98FF1864-60AE-4F35-B00E-56C8E54585CC}" type="pres">
      <dgm:prSet presAssocID="{2581B8B6-A2D6-47FB-870B-F843F5A84B8D}" presName="linear" presStyleCnt="0">
        <dgm:presLayoutVars>
          <dgm:animLvl val="lvl"/>
          <dgm:resizeHandles val="exact"/>
        </dgm:presLayoutVars>
      </dgm:prSet>
      <dgm:spPr/>
      <dgm:t>
        <a:bodyPr/>
        <a:lstStyle/>
        <a:p>
          <a:endParaRPr lang="it-IT"/>
        </a:p>
      </dgm:t>
    </dgm:pt>
    <dgm:pt modelId="{6F02196C-D75E-4614-BF61-4CD97EFDB897}" type="pres">
      <dgm:prSet presAssocID="{C2909FD9-14E7-449A-BCC6-18F7D5E8226A}" presName="parentText" presStyleLbl="node1" presStyleIdx="0" presStyleCnt="6" custLinFactNeighborX="1707">
        <dgm:presLayoutVars>
          <dgm:chMax val="0"/>
          <dgm:bulletEnabled val="1"/>
        </dgm:presLayoutVars>
      </dgm:prSet>
      <dgm:spPr/>
      <dgm:t>
        <a:bodyPr/>
        <a:lstStyle/>
        <a:p>
          <a:endParaRPr lang="it-IT"/>
        </a:p>
      </dgm:t>
    </dgm:pt>
    <dgm:pt modelId="{50B1465E-8654-4E0D-A3C8-E60FA5B33FAC}" type="pres">
      <dgm:prSet presAssocID="{1DE83C90-897F-44BF-B70A-90F4F6044E9D}" presName="spacer" presStyleCnt="0"/>
      <dgm:spPr/>
    </dgm:pt>
    <dgm:pt modelId="{EAAA3740-5505-4E9E-865C-3E22A0F573A1}" type="pres">
      <dgm:prSet presAssocID="{992E04C7-364F-48A4-BF3E-9470FBBA45C8}" presName="parentText" presStyleLbl="node1" presStyleIdx="1" presStyleCnt="6">
        <dgm:presLayoutVars>
          <dgm:chMax val="0"/>
          <dgm:bulletEnabled val="1"/>
        </dgm:presLayoutVars>
      </dgm:prSet>
      <dgm:spPr/>
      <dgm:t>
        <a:bodyPr/>
        <a:lstStyle/>
        <a:p>
          <a:endParaRPr lang="it-IT"/>
        </a:p>
      </dgm:t>
    </dgm:pt>
    <dgm:pt modelId="{6A787346-AF6B-4138-843C-76FBE9AF0ACC}" type="pres">
      <dgm:prSet presAssocID="{EF0798BF-81F8-49A0-AEF5-929F6755D7D8}" presName="spacer" presStyleCnt="0"/>
      <dgm:spPr/>
    </dgm:pt>
    <dgm:pt modelId="{9B869FE5-DF4D-4F28-BB36-CB8DA4B56831}" type="pres">
      <dgm:prSet presAssocID="{D31271E8-5ABC-4BCF-B093-2593A31D6F3B}" presName="parentText" presStyleLbl="node1" presStyleIdx="2" presStyleCnt="6">
        <dgm:presLayoutVars>
          <dgm:chMax val="0"/>
          <dgm:bulletEnabled val="1"/>
        </dgm:presLayoutVars>
      </dgm:prSet>
      <dgm:spPr/>
      <dgm:t>
        <a:bodyPr/>
        <a:lstStyle/>
        <a:p>
          <a:endParaRPr lang="it-IT"/>
        </a:p>
      </dgm:t>
    </dgm:pt>
    <dgm:pt modelId="{9593E480-BAF9-4E6D-A23E-84DB991384DD}" type="pres">
      <dgm:prSet presAssocID="{BDA7B446-0CC5-4365-8E7B-02EBDC29F708}" presName="spacer" presStyleCnt="0"/>
      <dgm:spPr/>
    </dgm:pt>
    <dgm:pt modelId="{738A1640-D171-449A-A95B-BBCE8E2AB9C7}" type="pres">
      <dgm:prSet presAssocID="{BDDCB44C-2071-4607-9964-9A25C7D6C26F}" presName="parentText" presStyleLbl="node1" presStyleIdx="3" presStyleCnt="6">
        <dgm:presLayoutVars>
          <dgm:chMax val="0"/>
          <dgm:bulletEnabled val="1"/>
        </dgm:presLayoutVars>
      </dgm:prSet>
      <dgm:spPr/>
      <dgm:t>
        <a:bodyPr/>
        <a:lstStyle/>
        <a:p>
          <a:endParaRPr lang="it-IT"/>
        </a:p>
      </dgm:t>
    </dgm:pt>
    <dgm:pt modelId="{0EE5B1A5-BF5D-4326-94D5-F30AA3BE69E3}" type="pres">
      <dgm:prSet presAssocID="{2A4FE8F4-3DFA-4610-AC38-CDF2D16C6ED0}" presName="spacer" presStyleCnt="0"/>
      <dgm:spPr/>
    </dgm:pt>
    <dgm:pt modelId="{9060D25F-088D-4EF7-A5C8-B00684A88DD3}" type="pres">
      <dgm:prSet presAssocID="{D77CD3EF-4835-473A-BCD6-9C65A6565F7A}" presName="parentText" presStyleLbl="node1" presStyleIdx="4" presStyleCnt="6">
        <dgm:presLayoutVars>
          <dgm:chMax val="0"/>
          <dgm:bulletEnabled val="1"/>
        </dgm:presLayoutVars>
      </dgm:prSet>
      <dgm:spPr/>
      <dgm:t>
        <a:bodyPr/>
        <a:lstStyle/>
        <a:p>
          <a:endParaRPr lang="it-IT"/>
        </a:p>
      </dgm:t>
    </dgm:pt>
    <dgm:pt modelId="{9207583E-FACB-47D9-AD79-1D9A0870A352}" type="pres">
      <dgm:prSet presAssocID="{6DF9953E-1B59-440A-BF20-022BF4EFB498}" presName="spacer" presStyleCnt="0"/>
      <dgm:spPr/>
    </dgm:pt>
    <dgm:pt modelId="{7C76B24F-16EB-4AC2-97A3-3D91DF63376E}" type="pres">
      <dgm:prSet presAssocID="{8F89E942-2EB0-47B6-8117-C5811682D71B}" presName="parentText" presStyleLbl="node1" presStyleIdx="5" presStyleCnt="6">
        <dgm:presLayoutVars>
          <dgm:chMax val="0"/>
          <dgm:bulletEnabled val="1"/>
        </dgm:presLayoutVars>
      </dgm:prSet>
      <dgm:spPr/>
      <dgm:t>
        <a:bodyPr/>
        <a:lstStyle/>
        <a:p>
          <a:endParaRPr lang="it-IT"/>
        </a:p>
      </dgm:t>
    </dgm:pt>
  </dgm:ptLst>
  <dgm:cxnLst>
    <dgm:cxn modelId="{C89EAD6E-31BB-47E5-A6C9-9D140980B41A}" srcId="{2581B8B6-A2D6-47FB-870B-F843F5A84B8D}" destId="{D31271E8-5ABC-4BCF-B093-2593A31D6F3B}" srcOrd="2" destOrd="0" parTransId="{348FC626-5683-423B-8B40-AA01C7EAE9EB}" sibTransId="{BDA7B446-0CC5-4365-8E7B-02EBDC29F708}"/>
    <dgm:cxn modelId="{8D660787-CBB2-48CE-847A-4D710B4978E4}" srcId="{2581B8B6-A2D6-47FB-870B-F843F5A84B8D}" destId="{8F89E942-2EB0-47B6-8117-C5811682D71B}" srcOrd="5" destOrd="0" parTransId="{54C79BE8-A050-41CF-A250-E69E748B06E0}" sibTransId="{8F5478F9-F868-4998-8C4A-EDCE5D2B1607}"/>
    <dgm:cxn modelId="{FBCA6222-4A20-4074-8E62-DE907B5577D0}" type="presOf" srcId="{BDDCB44C-2071-4607-9964-9A25C7D6C26F}" destId="{738A1640-D171-449A-A95B-BBCE8E2AB9C7}" srcOrd="0" destOrd="0" presId="urn:microsoft.com/office/officeart/2005/8/layout/vList2"/>
    <dgm:cxn modelId="{642B284D-DF35-4A3F-BAA0-A1FC737DBA7B}" srcId="{2581B8B6-A2D6-47FB-870B-F843F5A84B8D}" destId="{BDDCB44C-2071-4607-9964-9A25C7D6C26F}" srcOrd="3" destOrd="0" parTransId="{1631C55D-1395-43DC-8BE3-1493911A6C77}" sibTransId="{2A4FE8F4-3DFA-4610-AC38-CDF2D16C6ED0}"/>
    <dgm:cxn modelId="{E617B390-EA15-4433-9020-D4C54947E65C}" type="presOf" srcId="{2581B8B6-A2D6-47FB-870B-F843F5A84B8D}" destId="{98FF1864-60AE-4F35-B00E-56C8E54585CC}" srcOrd="0" destOrd="0" presId="urn:microsoft.com/office/officeart/2005/8/layout/vList2"/>
    <dgm:cxn modelId="{9C8DAEEB-DF7F-4E45-8684-DCE7AA0D2550}" type="presOf" srcId="{D77CD3EF-4835-473A-BCD6-9C65A6565F7A}" destId="{9060D25F-088D-4EF7-A5C8-B00684A88DD3}" srcOrd="0" destOrd="0" presId="urn:microsoft.com/office/officeart/2005/8/layout/vList2"/>
    <dgm:cxn modelId="{0C47EBD9-70F1-4711-A462-1F8ADA9C2448}" srcId="{2581B8B6-A2D6-47FB-870B-F843F5A84B8D}" destId="{C2909FD9-14E7-449A-BCC6-18F7D5E8226A}" srcOrd="0" destOrd="0" parTransId="{29BCEBBE-C75A-420B-92EB-1CED563381B0}" sibTransId="{1DE83C90-897F-44BF-B70A-90F4F6044E9D}"/>
    <dgm:cxn modelId="{02C661AC-F882-4F71-8FD5-914FA5A54734}" type="presOf" srcId="{8F89E942-2EB0-47B6-8117-C5811682D71B}" destId="{7C76B24F-16EB-4AC2-97A3-3D91DF63376E}" srcOrd="0" destOrd="0" presId="urn:microsoft.com/office/officeart/2005/8/layout/vList2"/>
    <dgm:cxn modelId="{02CC4258-D3AA-4D2C-AFCD-848A35E3E6E9}" type="presOf" srcId="{992E04C7-364F-48A4-BF3E-9470FBBA45C8}" destId="{EAAA3740-5505-4E9E-865C-3E22A0F573A1}" srcOrd="0" destOrd="0" presId="urn:microsoft.com/office/officeart/2005/8/layout/vList2"/>
    <dgm:cxn modelId="{B4B8F4BE-8D41-45E0-8C27-D5875990FEC4}" srcId="{2581B8B6-A2D6-47FB-870B-F843F5A84B8D}" destId="{D77CD3EF-4835-473A-BCD6-9C65A6565F7A}" srcOrd="4" destOrd="0" parTransId="{962DF434-B2B6-43E6-8C70-71A19118F3B2}" sibTransId="{6DF9953E-1B59-440A-BF20-022BF4EFB498}"/>
    <dgm:cxn modelId="{21A9FA22-4271-43A8-87CB-23760B9929F0}" type="presOf" srcId="{C2909FD9-14E7-449A-BCC6-18F7D5E8226A}" destId="{6F02196C-D75E-4614-BF61-4CD97EFDB897}" srcOrd="0" destOrd="0" presId="urn:microsoft.com/office/officeart/2005/8/layout/vList2"/>
    <dgm:cxn modelId="{D8E22AFF-7F26-4FAA-B90F-95CB2E1E5589}" type="presOf" srcId="{D31271E8-5ABC-4BCF-B093-2593A31D6F3B}" destId="{9B869FE5-DF4D-4F28-BB36-CB8DA4B56831}" srcOrd="0" destOrd="0" presId="urn:microsoft.com/office/officeart/2005/8/layout/vList2"/>
    <dgm:cxn modelId="{67B1FA5F-9468-4955-ACD5-D37E61D96CF9}" srcId="{2581B8B6-A2D6-47FB-870B-F843F5A84B8D}" destId="{992E04C7-364F-48A4-BF3E-9470FBBA45C8}" srcOrd="1" destOrd="0" parTransId="{11857BC4-7618-40CF-8E21-DF0178172014}" sibTransId="{EF0798BF-81F8-49A0-AEF5-929F6755D7D8}"/>
    <dgm:cxn modelId="{3875891C-F492-4CED-BCB6-9BDD5C75E881}" type="presParOf" srcId="{98FF1864-60AE-4F35-B00E-56C8E54585CC}" destId="{6F02196C-D75E-4614-BF61-4CD97EFDB897}" srcOrd="0" destOrd="0" presId="urn:microsoft.com/office/officeart/2005/8/layout/vList2"/>
    <dgm:cxn modelId="{80339AC6-45D4-4949-9F14-6DD24669D8BD}" type="presParOf" srcId="{98FF1864-60AE-4F35-B00E-56C8E54585CC}" destId="{50B1465E-8654-4E0D-A3C8-E60FA5B33FAC}" srcOrd="1" destOrd="0" presId="urn:microsoft.com/office/officeart/2005/8/layout/vList2"/>
    <dgm:cxn modelId="{7F94F3FE-3171-422C-8FB0-CFC480568BFD}" type="presParOf" srcId="{98FF1864-60AE-4F35-B00E-56C8E54585CC}" destId="{EAAA3740-5505-4E9E-865C-3E22A0F573A1}" srcOrd="2" destOrd="0" presId="urn:microsoft.com/office/officeart/2005/8/layout/vList2"/>
    <dgm:cxn modelId="{F6C410D5-00EA-461E-A87F-216CAC5EA1BF}" type="presParOf" srcId="{98FF1864-60AE-4F35-B00E-56C8E54585CC}" destId="{6A787346-AF6B-4138-843C-76FBE9AF0ACC}" srcOrd="3" destOrd="0" presId="urn:microsoft.com/office/officeart/2005/8/layout/vList2"/>
    <dgm:cxn modelId="{299C878F-D0C2-4620-BDCF-A984C6437C54}" type="presParOf" srcId="{98FF1864-60AE-4F35-B00E-56C8E54585CC}" destId="{9B869FE5-DF4D-4F28-BB36-CB8DA4B56831}" srcOrd="4" destOrd="0" presId="urn:microsoft.com/office/officeart/2005/8/layout/vList2"/>
    <dgm:cxn modelId="{AF6182ED-D222-4FE7-96B1-6163C6E8A53C}" type="presParOf" srcId="{98FF1864-60AE-4F35-B00E-56C8E54585CC}" destId="{9593E480-BAF9-4E6D-A23E-84DB991384DD}" srcOrd="5" destOrd="0" presId="urn:microsoft.com/office/officeart/2005/8/layout/vList2"/>
    <dgm:cxn modelId="{9FF099F6-EAC7-4975-85CD-0CB93DDB87FA}" type="presParOf" srcId="{98FF1864-60AE-4F35-B00E-56C8E54585CC}" destId="{738A1640-D171-449A-A95B-BBCE8E2AB9C7}" srcOrd="6" destOrd="0" presId="urn:microsoft.com/office/officeart/2005/8/layout/vList2"/>
    <dgm:cxn modelId="{DBCF3CC5-A73A-4DA0-A3C0-87FA38F6C3EF}" type="presParOf" srcId="{98FF1864-60AE-4F35-B00E-56C8E54585CC}" destId="{0EE5B1A5-BF5D-4326-94D5-F30AA3BE69E3}" srcOrd="7" destOrd="0" presId="urn:microsoft.com/office/officeart/2005/8/layout/vList2"/>
    <dgm:cxn modelId="{DD9FBC1A-010B-4372-8A97-D3D9EA61E2DC}" type="presParOf" srcId="{98FF1864-60AE-4F35-B00E-56C8E54585CC}" destId="{9060D25F-088D-4EF7-A5C8-B00684A88DD3}" srcOrd="8" destOrd="0" presId="urn:microsoft.com/office/officeart/2005/8/layout/vList2"/>
    <dgm:cxn modelId="{5DDC7026-21B8-46A5-8D17-A4FE66434314}" type="presParOf" srcId="{98FF1864-60AE-4F35-B00E-56C8E54585CC}" destId="{9207583E-FACB-47D9-AD79-1D9A0870A352}" srcOrd="9" destOrd="0" presId="urn:microsoft.com/office/officeart/2005/8/layout/vList2"/>
    <dgm:cxn modelId="{9B35E569-52D3-4591-BB31-D53D47F6179F}" type="presParOf" srcId="{98FF1864-60AE-4F35-B00E-56C8E54585CC}" destId="{7C76B24F-16EB-4AC2-97A3-3D91DF63376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1C63E2-92BA-4DDA-A084-3F108F2A7F4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it-IT"/>
        </a:p>
      </dgm:t>
    </dgm:pt>
    <dgm:pt modelId="{5F259ED9-694B-4ED9-A31B-3A6CCCD469A3}">
      <dgm:prSet custT="1"/>
      <dgm:spPr/>
      <dgm:t>
        <a:bodyPr/>
        <a:lstStyle/>
        <a:p>
          <a:pPr rtl="0"/>
          <a:endParaRPr lang="it-IT" sz="1800" dirty="0" smtClean="0">
            <a:latin typeface="Tahoma" panose="020B0604030504040204" pitchFamily="34" charset="0"/>
            <a:ea typeface="Tahoma" panose="020B0604030504040204" pitchFamily="34" charset="0"/>
            <a:cs typeface="Tahoma" panose="020B0604030504040204" pitchFamily="34" charset="0"/>
          </a:endParaRPr>
        </a:p>
        <a:p>
          <a:pPr rtl="0"/>
          <a:r>
            <a:rPr lang="it-IT" sz="1800" dirty="0" smtClean="0">
              <a:latin typeface="Tahoma" panose="020B0604030504040204" pitchFamily="34" charset="0"/>
              <a:ea typeface="Tahoma" panose="020B0604030504040204" pitchFamily="34" charset="0"/>
              <a:cs typeface="Tahoma" panose="020B0604030504040204" pitchFamily="34" charset="0"/>
            </a:rPr>
            <a:t>Approccio basato sull’efficienza tecnica produttiva, che non considera fattori come gli esiti di salute e l’appropriatezza delle cure.</a:t>
          </a:r>
        </a:p>
        <a:p>
          <a:pPr rtl="0"/>
          <a:r>
            <a:rPr lang="it-IT" sz="1800" dirty="0" smtClean="0">
              <a:latin typeface="Tahoma" panose="020B0604030504040204" pitchFamily="34" charset="0"/>
              <a:ea typeface="Tahoma" panose="020B0604030504040204" pitchFamily="34" charset="0"/>
              <a:cs typeface="Tahoma" panose="020B0604030504040204" pitchFamily="34" charset="0"/>
            </a:rPr>
            <a:t> Propone di correggere il riparto del FSN in base all’efficienza della spesa ed alle risorse necessarie per soddisfare i bisogni di salute espressi.</a:t>
          </a:r>
          <a:endParaRPr lang="it-IT" sz="1800" dirty="0">
            <a:latin typeface="Tahoma" panose="020B0604030504040204" pitchFamily="34" charset="0"/>
            <a:ea typeface="Tahoma" panose="020B0604030504040204" pitchFamily="34" charset="0"/>
            <a:cs typeface="Tahoma" panose="020B0604030504040204" pitchFamily="34" charset="0"/>
          </a:endParaRPr>
        </a:p>
      </dgm:t>
    </dgm:pt>
    <dgm:pt modelId="{347C876D-7884-4BFA-9596-18DB0E331A97}" type="parTrans" cxnId="{208297E3-DEFB-4429-9A43-42179A13ACE8}">
      <dgm:prSet/>
      <dgm:spPr/>
      <dgm:t>
        <a:bodyPr/>
        <a:lstStyle/>
        <a:p>
          <a:endParaRPr lang="it-IT"/>
        </a:p>
      </dgm:t>
    </dgm:pt>
    <dgm:pt modelId="{C3060BC5-ABF1-4A42-802B-3D75356C706F}" type="sibTrans" cxnId="{208297E3-DEFB-4429-9A43-42179A13ACE8}">
      <dgm:prSet/>
      <dgm:spPr/>
      <dgm:t>
        <a:bodyPr/>
        <a:lstStyle/>
        <a:p>
          <a:endParaRPr lang="it-IT"/>
        </a:p>
      </dgm:t>
    </dgm:pt>
    <dgm:pt modelId="{BDE4EC51-CB33-4BB8-BEB6-96B3F32EAC82}">
      <dgm:prSet custT="1"/>
      <dgm:spPr/>
      <dgm:t>
        <a:bodyPr/>
        <a:lstStyle/>
        <a:p>
          <a:pPr rtl="0"/>
          <a:endParaRPr lang="it-IT" sz="1800" dirty="0" smtClean="0">
            <a:latin typeface="Tahoma" panose="020B0604030504040204" pitchFamily="34" charset="0"/>
            <a:ea typeface="Tahoma" panose="020B0604030504040204" pitchFamily="34" charset="0"/>
            <a:cs typeface="Tahoma" panose="020B0604030504040204" pitchFamily="34" charset="0"/>
          </a:endParaRPr>
        </a:p>
        <a:p>
          <a:pPr rtl="0"/>
          <a:endParaRPr lang="it-IT" sz="1800" dirty="0" smtClean="0">
            <a:latin typeface="Tahoma" panose="020B0604030504040204" pitchFamily="34" charset="0"/>
            <a:ea typeface="Tahoma" panose="020B0604030504040204" pitchFamily="34" charset="0"/>
            <a:cs typeface="Tahoma" panose="020B0604030504040204" pitchFamily="34" charset="0"/>
          </a:endParaRPr>
        </a:p>
        <a:p>
          <a:pPr rtl="0"/>
          <a:r>
            <a:rPr lang="it-IT" sz="1800" dirty="0" smtClean="0">
              <a:latin typeface="Tahoma" panose="020B0604030504040204" pitchFamily="34" charset="0"/>
              <a:ea typeface="Tahoma" panose="020B0604030504040204" pitchFamily="34" charset="0"/>
              <a:cs typeface="Tahoma" panose="020B0604030504040204" pitchFamily="34" charset="0"/>
            </a:rPr>
            <a:t>Valutazione della performance in sanità basato sulla </a:t>
          </a:r>
          <a:r>
            <a:rPr lang="it-IT" sz="1800" dirty="0" err="1" smtClean="0">
              <a:latin typeface="Tahoma" panose="020B0604030504040204" pitchFamily="34" charset="0"/>
              <a:ea typeface="Tahoma" panose="020B0604030504040204" pitchFamily="34" charset="0"/>
              <a:cs typeface="Tahoma" panose="020B0604030504040204" pitchFamily="34" charset="0"/>
            </a:rPr>
            <a:t>elicitazione</a:t>
          </a:r>
          <a:r>
            <a:rPr lang="it-IT" sz="1800" dirty="0" smtClean="0">
              <a:latin typeface="Tahoma" panose="020B0604030504040204" pitchFamily="34" charset="0"/>
              <a:ea typeface="Tahoma" panose="020B0604030504040204" pitchFamily="34" charset="0"/>
              <a:cs typeface="Tahoma" panose="020B0604030504040204" pitchFamily="34" charset="0"/>
            </a:rPr>
            <a:t> delle preferenze di esperti appartenenti a diversi gruppi di stakeholder. </a:t>
          </a:r>
        </a:p>
        <a:p>
          <a:pPr rtl="0"/>
          <a:r>
            <a:rPr lang="it-IT" sz="1800" dirty="0" smtClean="0">
              <a:latin typeface="Tahoma" panose="020B0604030504040204" pitchFamily="34" charset="0"/>
              <a:ea typeface="Tahoma" panose="020B0604030504040204" pitchFamily="34" charset="0"/>
              <a:cs typeface="Tahoma" panose="020B0604030504040204" pitchFamily="34" charset="0"/>
            </a:rPr>
            <a:t>La dimensione che appare tra le più rilevanti è quella della spesa. </a:t>
          </a:r>
        </a:p>
        <a:p>
          <a:pPr rtl="0"/>
          <a:r>
            <a:rPr lang="it-IT" sz="1800" dirty="0" smtClean="0">
              <a:latin typeface="Tahoma" panose="020B0604030504040204" pitchFamily="34" charset="0"/>
              <a:ea typeface="Tahoma" panose="020B0604030504040204" pitchFamily="34" charset="0"/>
              <a:cs typeface="Tahoma" panose="020B0604030504040204" pitchFamily="34" charset="0"/>
            </a:rPr>
            <a:t>Il concetto di performance è dinamico, essendo legato all’evoluzione del dibattito e dei focus di politica sanitaria.</a:t>
          </a:r>
          <a:endParaRPr lang="it-IT" sz="1800" dirty="0">
            <a:latin typeface="Tahoma" panose="020B0604030504040204" pitchFamily="34" charset="0"/>
            <a:ea typeface="Tahoma" panose="020B0604030504040204" pitchFamily="34" charset="0"/>
            <a:cs typeface="Tahoma" panose="020B0604030504040204" pitchFamily="34" charset="0"/>
          </a:endParaRPr>
        </a:p>
      </dgm:t>
    </dgm:pt>
    <dgm:pt modelId="{B7B07F05-CD26-4017-960E-9160DD2E7D0B}" type="parTrans" cxnId="{404FEB4D-1AC0-46D4-A02B-C382BBF4D442}">
      <dgm:prSet/>
      <dgm:spPr/>
      <dgm:t>
        <a:bodyPr/>
        <a:lstStyle/>
        <a:p>
          <a:endParaRPr lang="it-IT"/>
        </a:p>
      </dgm:t>
    </dgm:pt>
    <dgm:pt modelId="{96352A0E-B4D1-4654-A71A-94C04C524E05}" type="sibTrans" cxnId="{404FEB4D-1AC0-46D4-A02B-C382BBF4D442}">
      <dgm:prSet/>
      <dgm:spPr/>
      <dgm:t>
        <a:bodyPr/>
        <a:lstStyle/>
        <a:p>
          <a:endParaRPr lang="it-IT"/>
        </a:p>
      </dgm:t>
    </dgm:pt>
    <dgm:pt modelId="{3AF7D83B-B171-48BE-82C0-54FC68C0161C}">
      <dgm:prSet custT="1"/>
      <dgm:spPr/>
      <dgm:t>
        <a:bodyPr/>
        <a:lstStyle/>
        <a:p>
          <a:pPr rtl="0"/>
          <a:r>
            <a:rPr lang="it-IT" sz="1800" dirty="0" smtClean="0">
              <a:latin typeface="Tahoma" panose="020B0604030504040204" pitchFamily="34" charset="0"/>
              <a:ea typeface="Tahoma" panose="020B0604030504040204" pitchFamily="34" charset="0"/>
              <a:cs typeface="Tahoma" panose="020B0604030504040204" pitchFamily="34" charset="0"/>
            </a:rPr>
            <a:t>Approccio «descrittivo», guidato dai dati osservati. </a:t>
          </a:r>
        </a:p>
        <a:p>
          <a:pPr rtl="0"/>
          <a:r>
            <a:rPr lang="it-IT" sz="1800" dirty="0" smtClean="0">
              <a:latin typeface="Tahoma" panose="020B0604030504040204" pitchFamily="34" charset="0"/>
              <a:ea typeface="Tahoma" panose="020B0604030504040204" pitchFamily="34" charset="0"/>
              <a:cs typeface="Tahoma" panose="020B0604030504040204" pitchFamily="34" charset="0"/>
            </a:rPr>
            <a:t>La performance viene analizzata attraverso i singoli indicatori e quindi attraverso l’interrelazione dei valori degli indicatori assunti nei diversi contesti regionali adottando un approccio multifattoriale.</a:t>
          </a:r>
          <a:endParaRPr lang="it-IT" sz="1800" dirty="0">
            <a:latin typeface="Tahoma" panose="020B0604030504040204" pitchFamily="34" charset="0"/>
            <a:ea typeface="Tahoma" panose="020B0604030504040204" pitchFamily="34" charset="0"/>
            <a:cs typeface="Tahoma" panose="020B0604030504040204" pitchFamily="34" charset="0"/>
          </a:endParaRPr>
        </a:p>
      </dgm:t>
    </dgm:pt>
    <dgm:pt modelId="{8EDE95FA-088E-426D-9300-5BACFD2693E8}" type="parTrans" cxnId="{5233386E-3434-4B4A-A117-05AEC207F84A}">
      <dgm:prSet/>
      <dgm:spPr/>
      <dgm:t>
        <a:bodyPr/>
        <a:lstStyle/>
        <a:p>
          <a:endParaRPr lang="it-IT"/>
        </a:p>
      </dgm:t>
    </dgm:pt>
    <dgm:pt modelId="{9033AA0B-51AD-4C8F-89A5-E175F30925BC}" type="sibTrans" cxnId="{5233386E-3434-4B4A-A117-05AEC207F84A}">
      <dgm:prSet/>
      <dgm:spPr/>
      <dgm:t>
        <a:bodyPr/>
        <a:lstStyle/>
        <a:p>
          <a:endParaRPr lang="it-IT"/>
        </a:p>
      </dgm:t>
    </dgm:pt>
    <dgm:pt modelId="{EAC0BCCF-9131-4B5B-A5AB-952F3C3D652B}" type="pres">
      <dgm:prSet presAssocID="{2B1C63E2-92BA-4DDA-A084-3F108F2A7F4F}" presName="Name0" presStyleCnt="0">
        <dgm:presLayoutVars>
          <dgm:dir/>
          <dgm:resizeHandles val="exact"/>
        </dgm:presLayoutVars>
      </dgm:prSet>
      <dgm:spPr/>
      <dgm:t>
        <a:bodyPr/>
        <a:lstStyle/>
        <a:p>
          <a:endParaRPr lang="it-IT"/>
        </a:p>
      </dgm:t>
    </dgm:pt>
    <dgm:pt modelId="{9EE3DE09-6AB9-48AF-AE0D-2AA53CE7FAAA}" type="pres">
      <dgm:prSet presAssocID="{2B1C63E2-92BA-4DDA-A084-3F108F2A7F4F}" presName="fgShape" presStyleLbl="fgShp" presStyleIdx="0" presStyleCnt="1" custScaleX="569" custLinFactY="8787" custLinFactNeighborX="-18188" custLinFactNeighborY="100000"/>
      <dgm:spPr/>
      <dgm:t>
        <a:bodyPr/>
        <a:lstStyle/>
        <a:p>
          <a:endParaRPr lang="it-IT"/>
        </a:p>
      </dgm:t>
    </dgm:pt>
    <dgm:pt modelId="{DF1D16A9-6285-4097-81E0-9EF11F407433}" type="pres">
      <dgm:prSet presAssocID="{2B1C63E2-92BA-4DDA-A084-3F108F2A7F4F}" presName="linComp" presStyleCnt="0"/>
      <dgm:spPr/>
    </dgm:pt>
    <dgm:pt modelId="{352BEAC8-C64A-4EFC-A4D8-342C68EB2E28}" type="pres">
      <dgm:prSet presAssocID="{5F259ED9-694B-4ED9-A31B-3A6CCCD469A3}" presName="compNode" presStyleCnt="0"/>
      <dgm:spPr/>
    </dgm:pt>
    <dgm:pt modelId="{EA358AE9-E2DD-458C-ABE3-CDBF9431E929}" type="pres">
      <dgm:prSet presAssocID="{5F259ED9-694B-4ED9-A31B-3A6CCCD469A3}" presName="bkgdShape" presStyleLbl="node1" presStyleIdx="0" presStyleCnt="3"/>
      <dgm:spPr/>
      <dgm:t>
        <a:bodyPr/>
        <a:lstStyle/>
        <a:p>
          <a:endParaRPr lang="it-IT"/>
        </a:p>
      </dgm:t>
    </dgm:pt>
    <dgm:pt modelId="{993E2A2A-8797-4FB4-BC47-B9A1DFA140B6}" type="pres">
      <dgm:prSet presAssocID="{5F259ED9-694B-4ED9-A31B-3A6CCCD469A3}" presName="nodeTx" presStyleLbl="node1" presStyleIdx="0" presStyleCnt="3">
        <dgm:presLayoutVars>
          <dgm:bulletEnabled val="1"/>
        </dgm:presLayoutVars>
      </dgm:prSet>
      <dgm:spPr/>
      <dgm:t>
        <a:bodyPr/>
        <a:lstStyle/>
        <a:p>
          <a:endParaRPr lang="it-IT"/>
        </a:p>
      </dgm:t>
    </dgm:pt>
    <dgm:pt modelId="{57A63A98-D048-4405-B3ED-FAE55F2CFC3D}" type="pres">
      <dgm:prSet presAssocID="{5F259ED9-694B-4ED9-A31B-3A6CCCD469A3}" presName="invisiNode" presStyleLbl="node1" presStyleIdx="0" presStyleCnt="3"/>
      <dgm:spPr/>
    </dgm:pt>
    <dgm:pt modelId="{0C2D681E-88C1-4360-BDB2-DC5C459C4AD4}" type="pres">
      <dgm:prSet presAssocID="{5F259ED9-694B-4ED9-A31B-3A6CCCD469A3}" presName="imagNode" presStyleLbl="fgImgPlace1" presStyleIdx="0" presStyleCnt="3" custScaleX="147011" custScaleY="33336"/>
      <dgm:spPr/>
    </dgm:pt>
    <dgm:pt modelId="{77F77FDE-9121-4F6D-8DC4-6FD1D95FBAAD}" type="pres">
      <dgm:prSet presAssocID="{C3060BC5-ABF1-4A42-802B-3D75356C706F}" presName="sibTrans" presStyleLbl="sibTrans2D1" presStyleIdx="0" presStyleCnt="0"/>
      <dgm:spPr/>
      <dgm:t>
        <a:bodyPr/>
        <a:lstStyle/>
        <a:p>
          <a:endParaRPr lang="it-IT"/>
        </a:p>
      </dgm:t>
    </dgm:pt>
    <dgm:pt modelId="{A8C7C96E-E057-40F4-902C-FC3746EAA752}" type="pres">
      <dgm:prSet presAssocID="{BDE4EC51-CB33-4BB8-BEB6-96B3F32EAC82}" presName="compNode" presStyleCnt="0"/>
      <dgm:spPr/>
    </dgm:pt>
    <dgm:pt modelId="{DDDB59DB-F5BA-487B-873A-078CB1FDD2AC}" type="pres">
      <dgm:prSet presAssocID="{BDE4EC51-CB33-4BB8-BEB6-96B3F32EAC82}" presName="bkgdShape" presStyleLbl="node1" presStyleIdx="1" presStyleCnt="3"/>
      <dgm:spPr/>
      <dgm:t>
        <a:bodyPr/>
        <a:lstStyle/>
        <a:p>
          <a:endParaRPr lang="it-IT"/>
        </a:p>
      </dgm:t>
    </dgm:pt>
    <dgm:pt modelId="{3078CD33-4778-4016-8266-3388DCAA940C}" type="pres">
      <dgm:prSet presAssocID="{BDE4EC51-CB33-4BB8-BEB6-96B3F32EAC82}" presName="nodeTx" presStyleLbl="node1" presStyleIdx="1" presStyleCnt="3">
        <dgm:presLayoutVars>
          <dgm:bulletEnabled val="1"/>
        </dgm:presLayoutVars>
      </dgm:prSet>
      <dgm:spPr/>
      <dgm:t>
        <a:bodyPr/>
        <a:lstStyle/>
        <a:p>
          <a:endParaRPr lang="it-IT"/>
        </a:p>
      </dgm:t>
    </dgm:pt>
    <dgm:pt modelId="{8977D362-F5D2-4A8E-BADE-D0E36BADD679}" type="pres">
      <dgm:prSet presAssocID="{BDE4EC51-CB33-4BB8-BEB6-96B3F32EAC82}" presName="invisiNode" presStyleLbl="node1" presStyleIdx="1" presStyleCnt="3"/>
      <dgm:spPr/>
    </dgm:pt>
    <dgm:pt modelId="{64A40A31-019F-45AD-9507-0151365ABFA8}" type="pres">
      <dgm:prSet presAssocID="{BDE4EC51-CB33-4BB8-BEB6-96B3F32EAC82}" presName="imagNode" presStyleLbl="fgImgPlace1" presStyleIdx="1" presStyleCnt="3"/>
      <dgm:spPr/>
    </dgm:pt>
    <dgm:pt modelId="{FB79EDD7-DA84-4858-9CF9-3480EB06B1D5}" type="pres">
      <dgm:prSet presAssocID="{96352A0E-B4D1-4654-A71A-94C04C524E05}" presName="sibTrans" presStyleLbl="sibTrans2D1" presStyleIdx="0" presStyleCnt="0"/>
      <dgm:spPr/>
      <dgm:t>
        <a:bodyPr/>
        <a:lstStyle/>
        <a:p>
          <a:endParaRPr lang="it-IT"/>
        </a:p>
      </dgm:t>
    </dgm:pt>
    <dgm:pt modelId="{D381FEF2-1A22-40A4-8B5C-19186FC2952D}" type="pres">
      <dgm:prSet presAssocID="{3AF7D83B-B171-48BE-82C0-54FC68C0161C}" presName="compNode" presStyleCnt="0"/>
      <dgm:spPr/>
    </dgm:pt>
    <dgm:pt modelId="{35A364D5-FDB1-47BF-8B5B-1F2C6A07B3E2}" type="pres">
      <dgm:prSet presAssocID="{3AF7D83B-B171-48BE-82C0-54FC68C0161C}" presName="bkgdShape" presStyleLbl="node1" presStyleIdx="2" presStyleCnt="3"/>
      <dgm:spPr/>
      <dgm:t>
        <a:bodyPr/>
        <a:lstStyle/>
        <a:p>
          <a:endParaRPr lang="it-IT"/>
        </a:p>
      </dgm:t>
    </dgm:pt>
    <dgm:pt modelId="{F254E69F-2D4D-4927-AF82-98E9EA718CBF}" type="pres">
      <dgm:prSet presAssocID="{3AF7D83B-B171-48BE-82C0-54FC68C0161C}" presName="nodeTx" presStyleLbl="node1" presStyleIdx="2" presStyleCnt="3">
        <dgm:presLayoutVars>
          <dgm:bulletEnabled val="1"/>
        </dgm:presLayoutVars>
      </dgm:prSet>
      <dgm:spPr/>
      <dgm:t>
        <a:bodyPr/>
        <a:lstStyle/>
        <a:p>
          <a:endParaRPr lang="it-IT"/>
        </a:p>
      </dgm:t>
    </dgm:pt>
    <dgm:pt modelId="{7B21C41E-D242-4E81-BF29-737CFB46C21B}" type="pres">
      <dgm:prSet presAssocID="{3AF7D83B-B171-48BE-82C0-54FC68C0161C}" presName="invisiNode" presStyleLbl="node1" presStyleIdx="2" presStyleCnt="3"/>
      <dgm:spPr/>
    </dgm:pt>
    <dgm:pt modelId="{C53452E3-CC6E-4C60-A194-966DD0FB3A79}" type="pres">
      <dgm:prSet presAssocID="{3AF7D83B-B171-48BE-82C0-54FC68C0161C}" presName="imagNode" presStyleLbl="fgImgPlace1" presStyleIdx="2" presStyleCnt="3" custScaleX="93888" custScaleY="33336"/>
      <dgm:spPr/>
    </dgm:pt>
  </dgm:ptLst>
  <dgm:cxnLst>
    <dgm:cxn modelId="{58909EE0-555F-4332-85E6-4C8FDD8CBB12}" type="presOf" srcId="{BDE4EC51-CB33-4BB8-BEB6-96B3F32EAC82}" destId="{3078CD33-4778-4016-8266-3388DCAA940C}" srcOrd="1" destOrd="0" presId="urn:microsoft.com/office/officeart/2005/8/layout/hList7"/>
    <dgm:cxn modelId="{462A9FF9-0F75-4BAA-8B1C-06BC18D7BA1A}" type="presOf" srcId="{BDE4EC51-CB33-4BB8-BEB6-96B3F32EAC82}" destId="{DDDB59DB-F5BA-487B-873A-078CB1FDD2AC}" srcOrd="0" destOrd="0" presId="urn:microsoft.com/office/officeart/2005/8/layout/hList7"/>
    <dgm:cxn modelId="{B56CA9B0-FC9B-4C3C-8C9A-C5494110F381}" type="presOf" srcId="{5F259ED9-694B-4ED9-A31B-3A6CCCD469A3}" destId="{EA358AE9-E2DD-458C-ABE3-CDBF9431E929}" srcOrd="0" destOrd="0" presId="urn:microsoft.com/office/officeart/2005/8/layout/hList7"/>
    <dgm:cxn modelId="{208297E3-DEFB-4429-9A43-42179A13ACE8}" srcId="{2B1C63E2-92BA-4DDA-A084-3F108F2A7F4F}" destId="{5F259ED9-694B-4ED9-A31B-3A6CCCD469A3}" srcOrd="0" destOrd="0" parTransId="{347C876D-7884-4BFA-9596-18DB0E331A97}" sibTransId="{C3060BC5-ABF1-4A42-802B-3D75356C706F}"/>
    <dgm:cxn modelId="{897863E8-FEB5-4FDD-A9F1-60B0E617A0CF}" type="presOf" srcId="{3AF7D83B-B171-48BE-82C0-54FC68C0161C}" destId="{35A364D5-FDB1-47BF-8B5B-1F2C6A07B3E2}" srcOrd="0" destOrd="0" presId="urn:microsoft.com/office/officeart/2005/8/layout/hList7"/>
    <dgm:cxn modelId="{AEC2A583-6663-4E6A-A690-0224D1AE1BDA}" type="presOf" srcId="{C3060BC5-ABF1-4A42-802B-3D75356C706F}" destId="{77F77FDE-9121-4F6D-8DC4-6FD1D95FBAAD}" srcOrd="0" destOrd="0" presId="urn:microsoft.com/office/officeart/2005/8/layout/hList7"/>
    <dgm:cxn modelId="{5233386E-3434-4B4A-A117-05AEC207F84A}" srcId="{2B1C63E2-92BA-4DDA-A084-3F108F2A7F4F}" destId="{3AF7D83B-B171-48BE-82C0-54FC68C0161C}" srcOrd="2" destOrd="0" parTransId="{8EDE95FA-088E-426D-9300-5BACFD2693E8}" sibTransId="{9033AA0B-51AD-4C8F-89A5-E175F30925BC}"/>
    <dgm:cxn modelId="{F9303D89-6CDB-4909-BE02-C6267872A549}" type="presOf" srcId="{5F259ED9-694B-4ED9-A31B-3A6CCCD469A3}" destId="{993E2A2A-8797-4FB4-BC47-B9A1DFA140B6}" srcOrd="1" destOrd="0" presId="urn:microsoft.com/office/officeart/2005/8/layout/hList7"/>
    <dgm:cxn modelId="{844210A7-3218-40E8-808E-6CF08D1AAB73}" type="presOf" srcId="{96352A0E-B4D1-4654-A71A-94C04C524E05}" destId="{FB79EDD7-DA84-4858-9CF9-3480EB06B1D5}" srcOrd="0" destOrd="0" presId="urn:microsoft.com/office/officeart/2005/8/layout/hList7"/>
    <dgm:cxn modelId="{E7BA0F51-59DB-425F-A1DE-E46295924627}" type="presOf" srcId="{2B1C63E2-92BA-4DDA-A084-3F108F2A7F4F}" destId="{EAC0BCCF-9131-4B5B-A5AB-952F3C3D652B}" srcOrd="0" destOrd="0" presId="urn:microsoft.com/office/officeart/2005/8/layout/hList7"/>
    <dgm:cxn modelId="{A905E1D8-A49A-42FF-86B1-6D32DC2C4FD9}" type="presOf" srcId="{3AF7D83B-B171-48BE-82C0-54FC68C0161C}" destId="{F254E69F-2D4D-4927-AF82-98E9EA718CBF}" srcOrd="1" destOrd="0" presId="urn:microsoft.com/office/officeart/2005/8/layout/hList7"/>
    <dgm:cxn modelId="{404FEB4D-1AC0-46D4-A02B-C382BBF4D442}" srcId="{2B1C63E2-92BA-4DDA-A084-3F108F2A7F4F}" destId="{BDE4EC51-CB33-4BB8-BEB6-96B3F32EAC82}" srcOrd="1" destOrd="0" parTransId="{B7B07F05-CD26-4017-960E-9160DD2E7D0B}" sibTransId="{96352A0E-B4D1-4654-A71A-94C04C524E05}"/>
    <dgm:cxn modelId="{583A1362-F714-4B44-AE28-2296EFE300AD}" type="presParOf" srcId="{EAC0BCCF-9131-4B5B-A5AB-952F3C3D652B}" destId="{9EE3DE09-6AB9-48AF-AE0D-2AA53CE7FAAA}" srcOrd="0" destOrd="0" presId="urn:microsoft.com/office/officeart/2005/8/layout/hList7"/>
    <dgm:cxn modelId="{179885B1-8DC5-49FE-9414-135274E76676}" type="presParOf" srcId="{EAC0BCCF-9131-4B5B-A5AB-952F3C3D652B}" destId="{DF1D16A9-6285-4097-81E0-9EF11F407433}" srcOrd="1" destOrd="0" presId="urn:microsoft.com/office/officeart/2005/8/layout/hList7"/>
    <dgm:cxn modelId="{A288D937-12B5-4781-8CF0-4EC82748F010}" type="presParOf" srcId="{DF1D16A9-6285-4097-81E0-9EF11F407433}" destId="{352BEAC8-C64A-4EFC-A4D8-342C68EB2E28}" srcOrd="0" destOrd="0" presId="urn:microsoft.com/office/officeart/2005/8/layout/hList7"/>
    <dgm:cxn modelId="{76503807-A8F2-4224-8471-4CAD28D30491}" type="presParOf" srcId="{352BEAC8-C64A-4EFC-A4D8-342C68EB2E28}" destId="{EA358AE9-E2DD-458C-ABE3-CDBF9431E929}" srcOrd="0" destOrd="0" presId="urn:microsoft.com/office/officeart/2005/8/layout/hList7"/>
    <dgm:cxn modelId="{F11EA038-099B-41DA-A915-02B7D06A79CE}" type="presParOf" srcId="{352BEAC8-C64A-4EFC-A4D8-342C68EB2E28}" destId="{993E2A2A-8797-4FB4-BC47-B9A1DFA140B6}" srcOrd="1" destOrd="0" presId="urn:microsoft.com/office/officeart/2005/8/layout/hList7"/>
    <dgm:cxn modelId="{41C692B1-787B-49CC-878F-BBA367050250}" type="presParOf" srcId="{352BEAC8-C64A-4EFC-A4D8-342C68EB2E28}" destId="{57A63A98-D048-4405-B3ED-FAE55F2CFC3D}" srcOrd="2" destOrd="0" presId="urn:microsoft.com/office/officeart/2005/8/layout/hList7"/>
    <dgm:cxn modelId="{D81E855E-97D2-4112-8272-29F49E3B8D7D}" type="presParOf" srcId="{352BEAC8-C64A-4EFC-A4D8-342C68EB2E28}" destId="{0C2D681E-88C1-4360-BDB2-DC5C459C4AD4}" srcOrd="3" destOrd="0" presId="urn:microsoft.com/office/officeart/2005/8/layout/hList7"/>
    <dgm:cxn modelId="{F05CCFDB-5B0D-43EB-8625-BD2882294304}" type="presParOf" srcId="{DF1D16A9-6285-4097-81E0-9EF11F407433}" destId="{77F77FDE-9121-4F6D-8DC4-6FD1D95FBAAD}" srcOrd="1" destOrd="0" presId="urn:microsoft.com/office/officeart/2005/8/layout/hList7"/>
    <dgm:cxn modelId="{997BDE51-A392-47C6-BCC6-FA98CF9C70CB}" type="presParOf" srcId="{DF1D16A9-6285-4097-81E0-9EF11F407433}" destId="{A8C7C96E-E057-40F4-902C-FC3746EAA752}" srcOrd="2" destOrd="0" presId="urn:microsoft.com/office/officeart/2005/8/layout/hList7"/>
    <dgm:cxn modelId="{35A196AE-BE9D-41E2-92EE-E06754B6BED4}" type="presParOf" srcId="{A8C7C96E-E057-40F4-902C-FC3746EAA752}" destId="{DDDB59DB-F5BA-487B-873A-078CB1FDD2AC}" srcOrd="0" destOrd="0" presId="urn:microsoft.com/office/officeart/2005/8/layout/hList7"/>
    <dgm:cxn modelId="{E32B0880-9591-4D31-8DD1-722E92222C3E}" type="presParOf" srcId="{A8C7C96E-E057-40F4-902C-FC3746EAA752}" destId="{3078CD33-4778-4016-8266-3388DCAA940C}" srcOrd="1" destOrd="0" presId="urn:microsoft.com/office/officeart/2005/8/layout/hList7"/>
    <dgm:cxn modelId="{1A585B88-1FA5-47F2-A499-D0428D7DF046}" type="presParOf" srcId="{A8C7C96E-E057-40F4-902C-FC3746EAA752}" destId="{8977D362-F5D2-4A8E-BADE-D0E36BADD679}" srcOrd="2" destOrd="0" presId="urn:microsoft.com/office/officeart/2005/8/layout/hList7"/>
    <dgm:cxn modelId="{D46014CA-9E88-40D6-BFFF-E20E0477DADC}" type="presParOf" srcId="{A8C7C96E-E057-40F4-902C-FC3746EAA752}" destId="{64A40A31-019F-45AD-9507-0151365ABFA8}" srcOrd="3" destOrd="0" presId="urn:microsoft.com/office/officeart/2005/8/layout/hList7"/>
    <dgm:cxn modelId="{542BACA0-B8D3-4DE6-A430-E401FDC77417}" type="presParOf" srcId="{DF1D16A9-6285-4097-81E0-9EF11F407433}" destId="{FB79EDD7-DA84-4858-9CF9-3480EB06B1D5}" srcOrd="3" destOrd="0" presId="urn:microsoft.com/office/officeart/2005/8/layout/hList7"/>
    <dgm:cxn modelId="{7A4EE864-AD94-4D89-B84C-B456BBB21E59}" type="presParOf" srcId="{DF1D16A9-6285-4097-81E0-9EF11F407433}" destId="{D381FEF2-1A22-40A4-8B5C-19186FC2952D}" srcOrd="4" destOrd="0" presId="urn:microsoft.com/office/officeart/2005/8/layout/hList7"/>
    <dgm:cxn modelId="{7C1751C7-7D7F-4F3E-A544-B64E0F222669}" type="presParOf" srcId="{D381FEF2-1A22-40A4-8B5C-19186FC2952D}" destId="{35A364D5-FDB1-47BF-8B5B-1F2C6A07B3E2}" srcOrd="0" destOrd="0" presId="urn:microsoft.com/office/officeart/2005/8/layout/hList7"/>
    <dgm:cxn modelId="{FB462AF7-A3AC-419C-8A25-9346D3FB8359}" type="presParOf" srcId="{D381FEF2-1A22-40A4-8B5C-19186FC2952D}" destId="{F254E69F-2D4D-4927-AF82-98E9EA718CBF}" srcOrd="1" destOrd="0" presId="urn:microsoft.com/office/officeart/2005/8/layout/hList7"/>
    <dgm:cxn modelId="{221C2F08-0F40-45CC-AA85-C8AA7EC2E3FF}" type="presParOf" srcId="{D381FEF2-1A22-40A4-8B5C-19186FC2952D}" destId="{7B21C41E-D242-4E81-BF29-737CFB46C21B}" srcOrd="2" destOrd="0" presId="urn:microsoft.com/office/officeart/2005/8/layout/hList7"/>
    <dgm:cxn modelId="{96A919FA-2115-4544-9C65-FA32A68ADDC7}" type="presParOf" srcId="{D381FEF2-1A22-40A4-8B5C-19186FC2952D}" destId="{C53452E3-CC6E-4C60-A194-966DD0FB3A7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2BBDC9-CF04-42ED-A164-52623B1FB8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D9680F31-C97A-43C6-92E8-10F44DF91F1D}">
      <dgm:prSet custT="1"/>
      <dgm:spPr/>
      <dgm:t>
        <a:bodyPr/>
        <a:lstStyle/>
        <a:p>
          <a:pPr rtl="0"/>
          <a:r>
            <a:rPr lang="it-IT" sz="1800" dirty="0" smtClean="0">
              <a:latin typeface="Tahoma" panose="020B0604030504040204" pitchFamily="34" charset="0"/>
              <a:ea typeface="Tahoma" panose="020B0604030504040204" pitchFamily="34" charset="0"/>
              <a:cs typeface="Tahoma" panose="020B0604030504040204" pitchFamily="34" charset="0"/>
            </a:rPr>
            <a:t>La percentuale di persone che dichiarano di aver rinunciato alle cure è stabile (circa il 7,5% corrispondente a circa </a:t>
          </a:r>
          <a:r>
            <a:rPr lang="it-IT" sz="1800" b="0" dirty="0" smtClean="0">
              <a:solidFill>
                <a:srgbClr val="FFFF00"/>
              </a:solidFill>
              <a:latin typeface="Tahoma" panose="020B0604030504040204" pitchFamily="34" charset="0"/>
              <a:ea typeface="Tahoma" panose="020B0604030504040204" pitchFamily="34" charset="0"/>
              <a:cs typeface="Tahoma" panose="020B0604030504040204" pitchFamily="34" charset="0"/>
            </a:rPr>
            <a:t>4,8 mln </a:t>
          </a:r>
          <a:r>
            <a:rPr lang="it-IT" sz="1800" dirty="0" smtClean="0">
              <a:latin typeface="Tahoma" panose="020B0604030504040204" pitchFamily="34" charset="0"/>
              <a:ea typeface="Tahoma" panose="020B0604030504040204" pitchFamily="34" charset="0"/>
              <a:cs typeface="Tahoma" panose="020B0604030504040204" pitchFamily="34" charset="0"/>
            </a:rPr>
            <a:t>di italiani) . Cresce la proporzione di coloro che rinunciano per motivi economici. La stabilità del dato nazionale rivela delle importanti differenze tra le regioni con quelle del centro-nord in flessione e quelle del sud in forte crescita. </a:t>
          </a:r>
          <a:endParaRPr lang="it-IT" sz="1800" dirty="0">
            <a:latin typeface="Tahoma" panose="020B0604030504040204" pitchFamily="34" charset="0"/>
            <a:ea typeface="Tahoma" panose="020B0604030504040204" pitchFamily="34" charset="0"/>
            <a:cs typeface="Tahoma" panose="020B0604030504040204" pitchFamily="34" charset="0"/>
          </a:endParaRPr>
        </a:p>
      </dgm:t>
    </dgm:pt>
    <dgm:pt modelId="{020CCD54-6935-4240-B76D-C7F73CDA7412}" type="parTrans" cxnId="{140EA97E-C9CB-4954-97F1-76B2078DD781}">
      <dgm:prSet/>
      <dgm:spPr/>
      <dgm:t>
        <a:bodyPr/>
        <a:lstStyle/>
        <a:p>
          <a:endParaRPr lang="it-IT"/>
        </a:p>
      </dgm:t>
    </dgm:pt>
    <dgm:pt modelId="{52CA060E-4398-49EF-9623-36F9549DED89}" type="sibTrans" cxnId="{140EA97E-C9CB-4954-97F1-76B2078DD781}">
      <dgm:prSet/>
      <dgm:spPr/>
      <dgm:t>
        <a:bodyPr/>
        <a:lstStyle/>
        <a:p>
          <a:endParaRPr lang="it-IT"/>
        </a:p>
      </dgm:t>
    </dgm:pt>
    <dgm:pt modelId="{C65F49B0-25E0-4B68-AD54-1DB071CBE8F9}">
      <dgm:prSet custT="1"/>
      <dgm:spPr/>
      <dgm:t>
        <a:bodyPr/>
        <a:lstStyle/>
        <a:p>
          <a:pPr rtl="0"/>
          <a:r>
            <a:rPr lang="it-IT" sz="1800" dirty="0" smtClean="0">
              <a:latin typeface="Tahoma" panose="020B0604030504040204" pitchFamily="34" charset="0"/>
              <a:ea typeface="Tahoma" panose="020B0604030504040204" pitchFamily="34" charset="0"/>
              <a:cs typeface="Tahoma" panose="020B0604030504040204" pitchFamily="34" charset="0"/>
            </a:rPr>
            <a:t>Nel Sud il meccanismo di riparto del fondo sanitario nazionale fa sì che la spesa sanitaria pubblica pro-capite sia più bassa che nelle regioni del Nord. Se le regioni del Sud ricevessero una quota pro capite del FSN analogo a quello delle regioni del Nord, avrebbero complessivamente circa </a:t>
          </a:r>
          <a:r>
            <a:rPr lang="it-IT"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3,5 </a:t>
          </a:r>
          <a:r>
            <a:rPr lang="it-IT" sz="1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mld</a:t>
          </a:r>
          <a:r>
            <a:rPr lang="it-IT"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di euro </a:t>
          </a:r>
          <a:r>
            <a:rPr lang="it-IT" sz="1800" dirty="0" smtClean="0">
              <a:latin typeface="Tahoma" panose="020B0604030504040204" pitchFamily="34" charset="0"/>
              <a:ea typeface="Tahoma" panose="020B0604030504040204" pitchFamily="34" charset="0"/>
              <a:cs typeface="Tahoma" panose="020B0604030504040204" pitchFamily="34" charset="0"/>
            </a:rPr>
            <a:t>l’anno in più. Inoltre, circa </a:t>
          </a:r>
          <a:r>
            <a:rPr lang="it-IT"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1 </a:t>
          </a:r>
          <a:r>
            <a:rPr lang="it-IT" sz="1800" b="1"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mld</a:t>
          </a:r>
          <a:r>
            <a:rPr lang="it-IT"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di euro </a:t>
          </a:r>
          <a:r>
            <a:rPr lang="it-IT" sz="1800" dirty="0" smtClean="0">
              <a:latin typeface="Tahoma" panose="020B0604030504040204" pitchFamily="34" charset="0"/>
              <a:ea typeface="Tahoma" panose="020B0604030504040204" pitchFamily="34" charset="0"/>
              <a:cs typeface="Tahoma" panose="020B0604030504040204" pitchFamily="34" charset="0"/>
            </a:rPr>
            <a:t>l’anno corrisponde al valore della mobilità sanitaria a carico delle regioni del Sud per le cure erogate ai loro residenti in altre regioni.</a:t>
          </a:r>
          <a:endParaRPr lang="it-IT" sz="1800" dirty="0">
            <a:latin typeface="Tahoma" panose="020B0604030504040204" pitchFamily="34" charset="0"/>
            <a:ea typeface="Tahoma" panose="020B0604030504040204" pitchFamily="34" charset="0"/>
            <a:cs typeface="Tahoma" panose="020B0604030504040204" pitchFamily="34" charset="0"/>
          </a:endParaRPr>
        </a:p>
      </dgm:t>
    </dgm:pt>
    <dgm:pt modelId="{C17F6E62-FB8E-48C7-A698-CAB04D9EC5B2}" type="parTrans" cxnId="{EE64D6A7-FB63-443D-A185-B30A88C4FFF1}">
      <dgm:prSet/>
      <dgm:spPr/>
      <dgm:t>
        <a:bodyPr/>
        <a:lstStyle/>
        <a:p>
          <a:endParaRPr lang="it-IT"/>
        </a:p>
      </dgm:t>
    </dgm:pt>
    <dgm:pt modelId="{A080FAE7-9389-47D4-A2B8-762478E4DD19}" type="sibTrans" cxnId="{EE64D6A7-FB63-443D-A185-B30A88C4FFF1}">
      <dgm:prSet/>
      <dgm:spPr/>
      <dgm:t>
        <a:bodyPr/>
        <a:lstStyle/>
        <a:p>
          <a:endParaRPr lang="it-IT"/>
        </a:p>
      </dgm:t>
    </dgm:pt>
    <dgm:pt modelId="{7D768892-2D0A-44EF-A46E-B26A8F6A8B32}">
      <dgm:prSet custT="1"/>
      <dgm:spPr/>
      <dgm:t>
        <a:bodyPr/>
        <a:lstStyle/>
        <a:p>
          <a:pPr rtl="0"/>
          <a:r>
            <a:rPr lang="it-IT" sz="1800" dirty="0" smtClean="0">
              <a:latin typeface="Tahoma" panose="020B0604030504040204" pitchFamily="34" charset="0"/>
              <a:ea typeface="Tahoma" panose="020B0604030504040204" pitchFamily="34" charset="0"/>
              <a:cs typeface="Tahoma" panose="020B0604030504040204" pitchFamily="34" charset="0"/>
            </a:rPr>
            <a:t>Se al Sud i consumi out of pocket delle famiglie sono bassi, di contro la quota di persone che dichiarano di non aver soldi per pagarsi le cure  è elevata: </a:t>
          </a:r>
          <a:r>
            <a:rPr lang="it-IT"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una persona su cinque</a:t>
          </a:r>
          <a:r>
            <a:rPr lang="it-IT" sz="1800" dirty="0" smtClean="0">
              <a:latin typeface="Tahoma" panose="020B0604030504040204" pitchFamily="34" charset="0"/>
              <a:ea typeface="Tahoma" panose="020B0604030504040204" pitchFamily="34" charset="0"/>
              <a:cs typeface="Tahoma" panose="020B0604030504040204" pitchFamily="34" charset="0"/>
            </a:rPr>
            <a:t>, pari a quattro volte la percentuale osservata nelle regioni del Nord. </a:t>
          </a:r>
          <a:endParaRPr lang="it-IT" sz="1800" dirty="0">
            <a:latin typeface="Tahoma" panose="020B0604030504040204" pitchFamily="34" charset="0"/>
            <a:ea typeface="Tahoma" panose="020B0604030504040204" pitchFamily="34" charset="0"/>
            <a:cs typeface="Tahoma" panose="020B0604030504040204" pitchFamily="34" charset="0"/>
          </a:endParaRPr>
        </a:p>
      </dgm:t>
    </dgm:pt>
    <dgm:pt modelId="{5A14CEB9-6A3C-4998-9AC1-15772F2F47B4}" type="parTrans" cxnId="{4252DD25-A4D6-4145-A4D5-79471867A14B}">
      <dgm:prSet/>
      <dgm:spPr/>
      <dgm:t>
        <a:bodyPr/>
        <a:lstStyle/>
        <a:p>
          <a:endParaRPr lang="it-IT"/>
        </a:p>
      </dgm:t>
    </dgm:pt>
    <dgm:pt modelId="{7B47ABBA-6A2E-4F78-B117-429C1670F85A}" type="sibTrans" cxnId="{4252DD25-A4D6-4145-A4D5-79471867A14B}">
      <dgm:prSet/>
      <dgm:spPr/>
      <dgm:t>
        <a:bodyPr/>
        <a:lstStyle/>
        <a:p>
          <a:endParaRPr lang="it-IT"/>
        </a:p>
      </dgm:t>
    </dgm:pt>
    <dgm:pt modelId="{722DAADB-D424-4851-89A5-8E65F02A3A35}">
      <dgm:prSet custT="1"/>
      <dgm:spPr/>
      <dgm:t>
        <a:bodyPr/>
        <a:lstStyle/>
        <a:p>
          <a:pPr rtl="0"/>
          <a:r>
            <a:rPr lang="it-IT" sz="1800" dirty="0" smtClean="0">
              <a:latin typeface="Tahoma" panose="020B0604030504040204" pitchFamily="34" charset="0"/>
              <a:ea typeface="Tahoma" panose="020B0604030504040204" pitchFamily="34" charset="0"/>
              <a:cs typeface="Tahoma" panose="020B0604030504040204" pitchFamily="34" charset="0"/>
            </a:rPr>
            <a:t>I cattivi esiti di salute, ed in particolare la mortalità prevenibile attraverso adeguati interventi di sanità pubblica, sono </a:t>
          </a:r>
          <a:r>
            <a:rPr lang="it-IT"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drammaticamente più elevati nelle regioni meridionali</a:t>
          </a:r>
          <a:r>
            <a:rPr lang="it-IT" sz="1800" dirty="0" smtClean="0">
              <a:latin typeface="Tahoma" panose="020B0604030504040204" pitchFamily="34" charset="0"/>
              <a:ea typeface="Tahoma" panose="020B0604030504040204" pitchFamily="34" charset="0"/>
              <a:cs typeface="Tahoma" panose="020B0604030504040204" pitchFamily="34" charset="0"/>
            </a:rPr>
            <a:t>. La Campania e in particolare la Calabria sono le regioni che, nel quadro complessivo delineato dagli indicatori selezionati, mostrano il profilo peggiore</a:t>
          </a:r>
          <a:r>
            <a:rPr lang="it-IT" sz="1600" dirty="0" smtClean="0"/>
            <a:t>. </a:t>
          </a:r>
          <a:endParaRPr lang="it-IT" sz="1600" dirty="0"/>
        </a:p>
      </dgm:t>
    </dgm:pt>
    <dgm:pt modelId="{0309DCD6-4CAB-40E2-8C78-916708C805F4}" type="parTrans" cxnId="{A2FD5E1A-E1E7-4ED1-B023-84F61F9F8EAA}">
      <dgm:prSet/>
      <dgm:spPr/>
      <dgm:t>
        <a:bodyPr/>
        <a:lstStyle/>
        <a:p>
          <a:endParaRPr lang="it-IT"/>
        </a:p>
      </dgm:t>
    </dgm:pt>
    <dgm:pt modelId="{E626D24E-5C69-49C6-A17B-B6C33A90C6DF}" type="sibTrans" cxnId="{A2FD5E1A-E1E7-4ED1-B023-84F61F9F8EAA}">
      <dgm:prSet/>
      <dgm:spPr/>
      <dgm:t>
        <a:bodyPr/>
        <a:lstStyle/>
        <a:p>
          <a:endParaRPr lang="it-IT"/>
        </a:p>
      </dgm:t>
    </dgm:pt>
    <dgm:pt modelId="{34B1A9C2-3D3D-4C13-B137-8B7BC0F0882E}" type="pres">
      <dgm:prSet presAssocID="{F62BBDC9-CF04-42ED-A164-52623B1FB88F}" presName="linear" presStyleCnt="0">
        <dgm:presLayoutVars>
          <dgm:animLvl val="lvl"/>
          <dgm:resizeHandles val="exact"/>
        </dgm:presLayoutVars>
      </dgm:prSet>
      <dgm:spPr/>
      <dgm:t>
        <a:bodyPr/>
        <a:lstStyle/>
        <a:p>
          <a:endParaRPr lang="it-IT"/>
        </a:p>
      </dgm:t>
    </dgm:pt>
    <dgm:pt modelId="{5B00BB17-F681-4662-80EC-20E22D44A95D}" type="pres">
      <dgm:prSet presAssocID="{D9680F31-C97A-43C6-92E8-10F44DF91F1D}" presName="parentText" presStyleLbl="node1" presStyleIdx="0" presStyleCnt="4">
        <dgm:presLayoutVars>
          <dgm:chMax val="0"/>
          <dgm:bulletEnabled val="1"/>
        </dgm:presLayoutVars>
      </dgm:prSet>
      <dgm:spPr/>
      <dgm:t>
        <a:bodyPr/>
        <a:lstStyle/>
        <a:p>
          <a:endParaRPr lang="it-IT"/>
        </a:p>
      </dgm:t>
    </dgm:pt>
    <dgm:pt modelId="{0D8A57B6-CB11-40C2-B6E1-13672A7FCFCF}" type="pres">
      <dgm:prSet presAssocID="{52CA060E-4398-49EF-9623-36F9549DED89}" presName="spacer" presStyleCnt="0"/>
      <dgm:spPr/>
    </dgm:pt>
    <dgm:pt modelId="{813213F4-62C0-4407-9FCC-045EB303B7CB}" type="pres">
      <dgm:prSet presAssocID="{C65F49B0-25E0-4B68-AD54-1DB071CBE8F9}" presName="parentText" presStyleLbl="node1" presStyleIdx="1" presStyleCnt="4">
        <dgm:presLayoutVars>
          <dgm:chMax val="0"/>
          <dgm:bulletEnabled val="1"/>
        </dgm:presLayoutVars>
      </dgm:prSet>
      <dgm:spPr/>
      <dgm:t>
        <a:bodyPr/>
        <a:lstStyle/>
        <a:p>
          <a:endParaRPr lang="it-IT"/>
        </a:p>
      </dgm:t>
    </dgm:pt>
    <dgm:pt modelId="{567A9F51-698B-4435-8194-8688691CEC70}" type="pres">
      <dgm:prSet presAssocID="{A080FAE7-9389-47D4-A2B8-762478E4DD19}" presName="spacer" presStyleCnt="0"/>
      <dgm:spPr/>
    </dgm:pt>
    <dgm:pt modelId="{5348BC49-0D40-4AD4-BCDE-BD93FC41CC0D}" type="pres">
      <dgm:prSet presAssocID="{7D768892-2D0A-44EF-A46E-B26A8F6A8B32}" presName="parentText" presStyleLbl="node1" presStyleIdx="2" presStyleCnt="4">
        <dgm:presLayoutVars>
          <dgm:chMax val="0"/>
          <dgm:bulletEnabled val="1"/>
        </dgm:presLayoutVars>
      </dgm:prSet>
      <dgm:spPr/>
      <dgm:t>
        <a:bodyPr/>
        <a:lstStyle/>
        <a:p>
          <a:endParaRPr lang="it-IT"/>
        </a:p>
      </dgm:t>
    </dgm:pt>
    <dgm:pt modelId="{E7DEB9AB-6C5D-4FFE-BF0F-2A985B116593}" type="pres">
      <dgm:prSet presAssocID="{7B47ABBA-6A2E-4F78-B117-429C1670F85A}" presName="spacer" presStyleCnt="0"/>
      <dgm:spPr/>
    </dgm:pt>
    <dgm:pt modelId="{38C2AEF2-199F-48F6-98B8-C09ED124EB61}" type="pres">
      <dgm:prSet presAssocID="{722DAADB-D424-4851-89A5-8E65F02A3A35}" presName="parentText" presStyleLbl="node1" presStyleIdx="3" presStyleCnt="4">
        <dgm:presLayoutVars>
          <dgm:chMax val="0"/>
          <dgm:bulletEnabled val="1"/>
        </dgm:presLayoutVars>
      </dgm:prSet>
      <dgm:spPr/>
      <dgm:t>
        <a:bodyPr/>
        <a:lstStyle/>
        <a:p>
          <a:endParaRPr lang="it-IT"/>
        </a:p>
      </dgm:t>
    </dgm:pt>
  </dgm:ptLst>
  <dgm:cxnLst>
    <dgm:cxn modelId="{260421C0-13FA-4E4A-9859-2DC2CBC0C05A}" type="presOf" srcId="{722DAADB-D424-4851-89A5-8E65F02A3A35}" destId="{38C2AEF2-199F-48F6-98B8-C09ED124EB61}" srcOrd="0" destOrd="0" presId="urn:microsoft.com/office/officeart/2005/8/layout/vList2"/>
    <dgm:cxn modelId="{EB102F9F-FD12-46D7-AF68-BA06EA77B49F}" type="presOf" srcId="{F62BBDC9-CF04-42ED-A164-52623B1FB88F}" destId="{34B1A9C2-3D3D-4C13-B137-8B7BC0F0882E}" srcOrd="0" destOrd="0" presId="urn:microsoft.com/office/officeart/2005/8/layout/vList2"/>
    <dgm:cxn modelId="{5D176486-A12A-4476-8A0D-994BF4475356}" type="presOf" srcId="{7D768892-2D0A-44EF-A46E-B26A8F6A8B32}" destId="{5348BC49-0D40-4AD4-BCDE-BD93FC41CC0D}" srcOrd="0" destOrd="0" presId="urn:microsoft.com/office/officeart/2005/8/layout/vList2"/>
    <dgm:cxn modelId="{9CE3A048-294F-4A30-8286-9D6FDEA16DB8}" type="presOf" srcId="{C65F49B0-25E0-4B68-AD54-1DB071CBE8F9}" destId="{813213F4-62C0-4407-9FCC-045EB303B7CB}" srcOrd="0" destOrd="0" presId="urn:microsoft.com/office/officeart/2005/8/layout/vList2"/>
    <dgm:cxn modelId="{A2FD5E1A-E1E7-4ED1-B023-84F61F9F8EAA}" srcId="{F62BBDC9-CF04-42ED-A164-52623B1FB88F}" destId="{722DAADB-D424-4851-89A5-8E65F02A3A35}" srcOrd="3" destOrd="0" parTransId="{0309DCD6-4CAB-40E2-8C78-916708C805F4}" sibTransId="{E626D24E-5C69-49C6-A17B-B6C33A90C6DF}"/>
    <dgm:cxn modelId="{140EA97E-C9CB-4954-97F1-76B2078DD781}" srcId="{F62BBDC9-CF04-42ED-A164-52623B1FB88F}" destId="{D9680F31-C97A-43C6-92E8-10F44DF91F1D}" srcOrd="0" destOrd="0" parTransId="{020CCD54-6935-4240-B76D-C7F73CDA7412}" sibTransId="{52CA060E-4398-49EF-9623-36F9549DED89}"/>
    <dgm:cxn modelId="{4252DD25-A4D6-4145-A4D5-79471867A14B}" srcId="{F62BBDC9-CF04-42ED-A164-52623B1FB88F}" destId="{7D768892-2D0A-44EF-A46E-B26A8F6A8B32}" srcOrd="2" destOrd="0" parTransId="{5A14CEB9-6A3C-4998-9AC1-15772F2F47B4}" sibTransId="{7B47ABBA-6A2E-4F78-B117-429C1670F85A}"/>
    <dgm:cxn modelId="{EE64D6A7-FB63-443D-A185-B30A88C4FFF1}" srcId="{F62BBDC9-CF04-42ED-A164-52623B1FB88F}" destId="{C65F49B0-25E0-4B68-AD54-1DB071CBE8F9}" srcOrd="1" destOrd="0" parTransId="{C17F6E62-FB8E-48C7-A698-CAB04D9EC5B2}" sibTransId="{A080FAE7-9389-47D4-A2B8-762478E4DD19}"/>
    <dgm:cxn modelId="{59F3D7A9-3663-42DC-8EFC-0B1F7A266AFD}" type="presOf" srcId="{D9680F31-C97A-43C6-92E8-10F44DF91F1D}" destId="{5B00BB17-F681-4662-80EC-20E22D44A95D}" srcOrd="0" destOrd="0" presId="urn:microsoft.com/office/officeart/2005/8/layout/vList2"/>
    <dgm:cxn modelId="{6B3907ED-C49E-4BC1-A32E-BF54EEE05B4E}" type="presParOf" srcId="{34B1A9C2-3D3D-4C13-B137-8B7BC0F0882E}" destId="{5B00BB17-F681-4662-80EC-20E22D44A95D}" srcOrd="0" destOrd="0" presId="urn:microsoft.com/office/officeart/2005/8/layout/vList2"/>
    <dgm:cxn modelId="{065A6810-5345-4E0E-86E4-8DF49C1EC4EF}" type="presParOf" srcId="{34B1A9C2-3D3D-4C13-B137-8B7BC0F0882E}" destId="{0D8A57B6-CB11-40C2-B6E1-13672A7FCFCF}" srcOrd="1" destOrd="0" presId="urn:microsoft.com/office/officeart/2005/8/layout/vList2"/>
    <dgm:cxn modelId="{DAF86878-B4B3-4BF4-9F45-D53D7045B719}" type="presParOf" srcId="{34B1A9C2-3D3D-4C13-B137-8B7BC0F0882E}" destId="{813213F4-62C0-4407-9FCC-045EB303B7CB}" srcOrd="2" destOrd="0" presId="urn:microsoft.com/office/officeart/2005/8/layout/vList2"/>
    <dgm:cxn modelId="{19B0A471-80DE-4C9A-92AF-ED086295665F}" type="presParOf" srcId="{34B1A9C2-3D3D-4C13-B137-8B7BC0F0882E}" destId="{567A9F51-698B-4435-8194-8688691CEC70}" srcOrd="3" destOrd="0" presId="urn:microsoft.com/office/officeart/2005/8/layout/vList2"/>
    <dgm:cxn modelId="{4439D483-FC21-4147-B069-160DA34CF455}" type="presParOf" srcId="{34B1A9C2-3D3D-4C13-B137-8B7BC0F0882E}" destId="{5348BC49-0D40-4AD4-BCDE-BD93FC41CC0D}" srcOrd="4" destOrd="0" presId="urn:microsoft.com/office/officeart/2005/8/layout/vList2"/>
    <dgm:cxn modelId="{638E09AF-9F6E-4A5F-B682-94F51A444AD2}" type="presParOf" srcId="{34B1A9C2-3D3D-4C13-B137-8B7BC0F0882E}" destId="{E7DEB9AB-6C5D-4FFE-BF0F-2A985B116593}" srcOrd="5" destOrd="0" presId="urn:microsoft.com/office/officeart/2005/8/layout/vList2"/>
    <dgm:cxn modelId="{E86A5E94-63FA-4A78-BE0B-F1F0C16081F6}" type="presParOf" srcId="{34B1A9C2-3D3D-4C13-B137-8B7BC0F0882E}" destId="{38C2AEF2-199F-48F6-98B8-C09ED124EB6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953755-617C-4120-BE49-8DA879E49546}" type="doc">
      <dgm:prSet loTypeId="urn:microsoft.com/office/officeart/2005/8/layout/hProcess9" loCatId="process" qsTypeId="urn:microsoft.com/office/officeart/2005/8/quickstyle/simple1" qsCatId="simple" csTypeId="urn:microsoft.com/office/officeart/2005/8/colors/accent1_2" csCatId="accent1" phldr="1"/>
      <dgm:spPr>
        <a:scene3d>
          <a:camera prst="orthographicFront"/>
          <a:lightRig rig="threePt" dir="t">
            <a:rot lat="0" lon="0" rev="1200000"/>
          </a:lightRig>
        </a:scene3d>
      </dgm:spPr>
      <dgm:t>
        <a:bodyPr/>
        <a:lstStyle/>
        <a:p>
          <a:endParaRPr lang="it-IT"/>
        </a:p>
      </dgm:t>
    </dgm:pt>
    <dgm:pt modelId="{D7FC0BAB-DD6D-411F-9FF5-9883B30DB0D9}">
      <dgm:prSet custT="1"/>
      <dgm:spPr/>
      <dgm:t>
        <a:bodyPr/>
        <a:lstStyle/>
        <a:p>
          <a:pPr rtl="0"/>
          <a:r>
            <a:rPr lang="it-IT"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Bassa performance </a:t>
          </a:r>
          <a:r>
            <a:rPr lang="it-IT" sz="1800" dirty="0" smtClean="0">
              <a:latin typeface="Tahoma" panose="020B0604030504040204" pitchFamily="34" charset="0"/>
              <a:ea typeface="Tahoma" panose="020B0604030504040204" pitchFamily="34" charset="0"/>
              <a:cs typeface="Tahoma" panose="020B0604030504040204" pitchFamily="34" charset="0"/>
            </a:rPr>
            <a:t>(Campania, Sardegna, Sicilia, Calabria e Puglia) </a:t>
          </a:r>
          <a:endParaRPr lang="it-IT" sz="1800" dirty="0">
            <a:latin typeface="Tahoma" panose="020B0604030504040204" pitchFamily="34" charset="0"/>
            <a:ea typeface="Tahoma" panose="020B0604030504040204" pitchFamily="34" charset="0"/>
            <a:cs typeface="Tahoma" panose="020B0604030504040204" pitchFamily="34" charset="0"/>
          </a:endParaRPr>
        </a:p>
      </dgm:t>
    </dgm:pt>
    <dgm:pt modelId="{68C05226-82FF-4B0D-BEA2-5DDEAD8FC797}" type="parTrans" cxnId="{3868A2D7-10A8-4488-A87D-1C88CD850B67}">
      <dgm:prSet/>
      <dgm:spPr/>
      <dgm:t>
        <a:bodyPr/>
        <a:lstStyle/>
        <a:p>
          <a:endParaRPr lang="it-IT"/>
        </a:p>
      </dgm:t>
    </dgm:pt>
    <dgm:pt modelId="{47E474B8-7372-4F4C-83D6-6D251986542D}" type="sibTrans" cxnId="{3868A2D7-10A8-4488-A87D-1C88CD850B67}">
      <dgm:prSet/>
      <dgm:spPr/>
      <dgm:t>
        <a:bodyPr/>
        <a:lstStyle/>
        <a:p>
          <a:endParaRPr lang="it-IT"/>
        </a:p>
      </dgm:t>
    </dgm:pt>
    <dgm:pt modelId="{E6FFD67F-EFA9-4B15-A36B-EF4B5992E0F1}">
      <dgm:prSet custT="1"/>
      <dgm:spPr/>
      <dgm:t>
        <a:bodyPr/>
        <a:lstStyle/>
        <a:p>
          <a:pPr rtl="0"/>
          <a:r>
            <a:rPr lang="it-IT"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Media performance </a:t>
          </a:r>
          <a:r>
            <a:rPr lang="it-IT" sz="1800" dirty="0" smtClean="0">
              <a:latin typeface="Tahoma" panose="020B0604030504040204" pitchFamily="34" charset="0"/>
              <a:ea typeface="Tahoma" panose="020B0604030504040204" pitchFamily="34" charset="0"/>
              <a:cs typeface="Tahoma" panose="020B0604030504040204" pitchFamily="34" charset="0"/>
            </a:rPr>
            <a:t>(Basilicata e Abruzzo – in miglioramento -  Lazio e Molise), </a:t>
          </a:r>
          <a:r>
            <a:rPr lang="it-IT" sz="1500" dirty="0" smtClean="0"/>
            <a:t>	</a:t>
          </a:r>
          <a:endParaRPr lang="it-IT" sz="1500" dirty="0"/>
        </a:p>
      </dgm:t>
    </dgm:pt>
    <dgm:pt modelId="{460F2FCD-335C-45E4-A523-BE2B62773BE9}" type="parTrans" cxnId="{AD7115E7-6DA1-49C4-B30B-0A2256AC30E0}">
      <dgm:prSet/>
      <dgm:spPr/>
      <dgm:t>
        <a:bodyPr/>
        <a:lstStyle/>
        <a:p>
          <a:endParaRPr lang="it-IT"/>
        </a:p>
      </dgm:t>
    </dgm:pt>
    <dgm:pt modelId="{9D6E10BE-F360-4776-B241-F1BAE941C09D}" type="sibTrans" cxnId="{AD7115E7-6DA1-49C4-B30B-0A2256AC30E0}">
      <dgm:prSet/>
      <dgm:spPr/>
      <dgm:t>
        <a:bodyPr/>
        <a:lstStyle/>
        <a:p>
          <a:endParaRPr lang="it-IT"/>
        </a:p>
      </dgm:t>
    </dgm:pt>
    <dgm:pt modelId="{9B689E8D-B3EC-49ED-9E06-D3469A4D1B7C}">
      <dgm:prSet custT="1"/>
      <dgm:spPr/>
      <dgm:t>
        <a:bodyPr/>
        <a:lstStyle/>
        <a:p>
          <a:pPr rtl="0"/>
          <a:r>
            <a:rPr lang="it-IT"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Buona performance ed alta spesa </a:t>
          </a:r>
        </a:p>
        <a:p>
          <a:pPr rtl="0"/>
          <a:r>
            <a:rPr lang="it-IT" sz="1800" dirty="0" smtClean="0">
              <a:latin typeface="Tahoma" panose="020B0604030504040204" pitchFamily="34" charset="0"/>
              <a:ea typeface="Tahoma" panose="020B0604030504040204" pitchFamily="34" charset="0"/>
              <a:cs typeface="Tahoma" panose="020B0604030504040204" pitchFamily="34" charset="0"/>
            </a:rPr>
            <a:t>(Valle d’Aosta, Friuli, Trentino Alto Adige, Piemonte  e Liguria  )</a:t>
          </a:r>
          <a:endParaRPr lang="it-IT" sz="1800" dirty="0">
            <a:latin typeface="Tahoma" panose="020B0604030504040204" pitchFamily="34" charset="0"/>
            <a:ea typeface="Tahoma" panose="020B0604030504040204" pitchFamily="34" charset="0"/>
            <a:cs typeface="Tahoma" panose="020B0604030504040204" pitchFamily="34" charset="0"/>
          </a:endParaRPr>
        </a:p>
      </dgm:t>
    </dgm:pt>
    <dgm:pt modelId="{105C99A2-CB19-4FBF-890D-E18DE642AE9C}" type="parTrans" cxnId="{0322E42B-8405-4DAC-AF97-C97BD95564AF}">
      <dgm:prSet/>
      <dgm:spPr/>
      <dgm:t>
        <a:bodyPr/>
        <a:lstStyle/>
        <a:p>
          <a:endParaRPr lang="it-IT"/>
        </a:p>
      </dgm:t>
    </dgm:pt>
    <dgm:pt modelId="{152A1AE6-E746-4917-BF76-EE99DC2224EE}" type="sibTrans" cxnId="{0322E42B-8405-4DAC-AF97-C97BD95564AF}">
      <dgm:prSet/>
      <dgm:spPr/>
      <dgm:t>
        <a:bodyPr/>
        <a:lstStyle/>
        <a:p>
          <a:endParaRPr lang="it-IT"/>
        </a:p>
      </dgm:t>
    </dgm:pt>
    <dgm:pt modelId="{E35F9316-8ABB-4408-90CA-E30445E3D19A}">
      <dgm:prSet custT="1"/>
      <dgm:spPr/>
      <dgm:t>
        <a:bodyPr/>
        <a:lstStyle/>
        <a:p>
          <a:pPr rtl="0"/>
          <a:r>
            <a:rPr lang="it-IT" sz="1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Alta performance </a:t>
          </a:r>
          <a:r>
            <a:rPr lang="it-IT" sz="1800" dirty="0" smtClean="0">
              <a:latin typeface="Tahoma" panose="020B0604030504040204" pitchFamily="34" charset="0"/>
              <a:ea typeface="Tahoma" panose="020B0604030504040204" pitchFamily="34" charset="0"/>
              <a:cs typeface="Tahoma" panose="020B0604030504040204" pitchFamily="34" charset="0"/>
            </a:rPr>
            <a:t>(Umbria   Marche   Lombardia, Emilia-	Romagna, Toscana e Veneto). </a:t>
          </a:r>
          <a:endParaRPr lang="it-IT" sz="1800" dirty="0">
            <a:latin typeface="Tahoma" panose="020B0604030504040204" pitchFamily="34" charset="0"/>
            <a:ea typeface="Tahoma" panose="020B0604030504040204" pitchFamily="34" charset="0"/>
            <a:cs typeface="Tahoma" panose="020B0604030504040204" pitchFamily="34" charset="0"/>
          </a:endParaRPr>
        </a:p>
      </dgm:t>
    </dgm:pt>
    <dgm:pt modelId="{349B5E8E-85A0-4011-BA15-D3104FCDD1F2}" type="parTrans" cxnId="{C922CBC8-33B9-4588-8C81-AB68E0BA989F}">
      <dgm:prSet/>
      <dgm:spPr/>
      <dgm:t>
        <a:bodyPr/>
        <a:lstStyle/>
        <a:p>
          <a:endParaRPr lang="it-IT"/>
        </a:p>
      </dgm:t>
    </dgm:pt>
    <dgm:pt modelId="{949A72DC-C408-46A2-A100-9D4AD2599D4B}" type="sibTrans" cxnId="{C922CBC8-33B9-4588-8C81-AB68E0BA989F}">
      <dgm:prSet/>
      <dgm:spPr/>
      <dgm:t>
        <a:bodyPr/>
        <a:lstStyle/>
        <a:p>
          <a:endParaRPr lang="it-IT"/>
        </a:p>
      </dgm:t>
    </dgm:pt>
    <dgm:pt modelId="{B0A3DF34-8926-4441-90F5-77B0AF845A86}" type="pres">
      <dgm:prSet presAssocID="{79953755-617C-4120-BE49-8DA879E49546}" presName="CompostProcess" presStyleCnt="0">
        <dgm:presLayoutVars>
          <dgm:dir/>
          <dgm:resizeHandles val="exact"/>
        </dgm:presLayoutVars>
      </dgm:prSet>
      <dgm:spPr/>
      <dgm:t>
        <a:bodyPr/>
        <a:lstStyle/>
        <a:p>
          <a:endParaRPr lang="it-IT"/>
        </a:p>
      </dgm:t>
    </dgm:pt>
    <dgm:pt modelId="{B89146A8-5A33-4B49-A531-F104B73FA13D}" type="pres">
      <dgm:prSet presAssocID="{79953755-617C-4120-BE49-8DA879E49546}" presName="arrow" presStyleLbl="bgShp" presStyleIdx="0" presStyleCnt="1"/>
      <dgm:spPr/>
      <dgm:t>
        <a:bodyPr/>
        <a:lstStyle/>
        <a:p>
          <a:endParaRPr lang="it-IT"/>
        </a:p>
      </dgm:t>
    </dgm:pt>
    <dgm:pt modelId="{5FC3EB55-3D46-42E0-BC49-4D2C847B2579}" type="pres">
      <dgm:prSet presAssocID="{79953755-617C-4120-BE49-8DA879E49546}" presName="linearProcess" presStyleCnt="0"/>
      <dgm:spPr/>
      <dgm:t>
        <a:bodyPr/>
        <a:lstStyle/>
        <a:p>
          <a:endParaRPr lang="it-IT"/>
        </a:p>
      </dgm:t>
    </dgm:pt>
    <dgm:pt modelId="{B8953CEC-786A-41B0-A4E9-26FDB8553B20}" type="pres">
      <dgm:prSet presAssocID="{D7FC0BAB-DD6D-411F-9FF5-9883B30DB0D9}" presName="textNode" presStyleLbl="node1" presStyleIdx="0" presStyleCnt="4">
        <dgm:presLayoutVars>
          <dgm:bulletEnabled val="1"/>
        </dgm:presLayoutVars>
      </dgm:prSet>
      <dgm:spPr/>
      <dgm:t>
        <a:bodyPr/>
        <a:lstStyle/>
        <a:p>
          <a:endParaRPr lang="it-IT"/>
        </a:p>
      </dgm:t>
    </dgm:pt>
    <dgm:pt modelId="{1E05E67F-24DA-4879-B288-093BE2BAF7C9}" type="pres">
      <dgm:prSet presAssocID="{47E474B8-7372-4F4C-83D6-6D251986542D}" presName="sibTrans" presStyleCnt="0"/>
      <dgm:spPr/>
      <dgm:t>
        <a:bodyPr/>
        <a:lstStyle/>
        <a:p>
          <a:endParaRPr lang="it-IT"/>
        </a:p>
      </dgm:t>
    </dgm:pt>
    <dgm:pt modelId="{3DEBFDA2-36DF-41EE-9344-9117790D61B9}" type="pres">
      <dgm:prSet presAssocID="{E6FFD67F-EFA9-4B15-A36B-EF4B5992E0F1}" presName="textNode" presStyleLbl="node1" presStyleIdx="1" presStyleCnt="4">
        <dgm:presLayoutVars>
          <dgm:bulletEnabled val="1"/>
        </dgm:presLayoutVars>
      </dgm:prSet>
      <dgm:spPr/>
      <dgm:t>
        <a:bodyPr/>
        <a:lstStyle/>
        <a:p>
          <a:endParaRPr lang="it-IT"/>
        </a:p>
      </dgm:t>
    </dgm:pt>
    <dgm:pt modelId="{55971C59-B7B9-4FEB-8D52-949F17A9EC80}" type="pres">
      <dgm:prSet presAssocID="{9D6E10BE-F360-4776-B241-F1BAE941C09D}" presName="sibTrans" presStyleCnt="0"/>
      <dgm:spPr/>
      <dgm:t>
        <a:bodyPr/>
        <a:lstStyle/>
        <a:p>
          <a:endParaRPr lang="it-IT"/>
        </a:p>
      </dgm:t>
    </dgm:pt>
    <dgm:pt modelId="{FCDD3FBD-A3C5-416F-9767-3A1D8A8D1906}" type="pres">
      <dgm:prSet presAssocID="{9B689E8D-B3EC-49ED-9E06-D3469A4D1B7C}" presName="textNode" presStyleLbl="node1" presStyleIdx="2" presStyleCnt="4">
        <dgm:presLayoutVars>
          <dgm:bulletEnabled val="1"/>
        </dgm:presLayoutVars>
      </dgm:prSet>
      <dgm:spPr/>
      <dgm:t>
        <a:bodyPr/>
        <a:lstStyle/>
        <a:p>
          <a:endParaRPr lang="it-IT"/>
        </a:p>
      </dgm:t>
    </dgm:pt>
    <dgm:pt modelId="{31E5D3BB-6B20-4173-BDC1-92F59F7BDAFA}" type="pres">
      <dgm:prSet presAssocID="{152A1AE6-E746-4917-BF76-EE99DC2224EE}" presName="sibTrans" presStyleCnt="0"/>
      <dgm:spPr/>
      <dgm:t>
        <a:bodyPr/>
        <a:lstStyle/>
        <a:p>
          <a:endParaRPr lang="it-IT"/>
        </a:p>
      </dgm:t>
    </dgm:pt>
    <dgm:pt modelId="{F7A78838-1700-4A5A-B7DF-F266C4EA7BF4}" type="pres">
      <dgm:prSet presAssocID="{E35F9316-8ABB-4408-90CA-E30445E3D19A}" presName="textNode" presStyleLbl="node1" presStyleIdx="3" presStyleCnt="4" custLinFactNeighborX="-4419" custLinFactNeighborY="-1314">
        <dgm:presLayoutVars>
          <dgm:bulletEnabled val="1"/>
        </dgm:presLayoutVars>
      </dgm:prSet>
      <dgm:spPr/>
      <dgm:t>
        <a:bodyPr/>
        <a:lstStyle/>
        <a:p>
          <a:endParaRPr lang="it-IT"/>
        </a:p>
      </dgm:t>
    </dgm:pt>
  </dgm:ptLst>
  <dgm:cxnLst>
    <dgm:cxn modelId="{B04341CF-70A3-4B84-9DBE-35089A653E62}" type="presOf" srcId="{E6FFD67F-EFA9-4B15-A36B-EF4B5992E0F1}" destId="{3DEBFDA2-36DF-41EE-9344-9117790D61B9}" srcOrd="0" destOrd="0" presId="urn:microsoft.com/office/officeart/2005/8/layout/hProcess9"/>
    <dgm:cxn modelId="{AC4B6815-8AB1-46ED-97C9-501302F18CFF}" type="presOf" srcId="{9B689E8D-B3EC-49ED-9E06-D3469A4D1B7C}" destId="{FCDD3FBD-A3C5-416F-9767-3A1D8A8D1906}" srcOrd="0" destOrd="0" presId="urn:microsoft.com/office/officeart/2005/8/layout/hProcess9"/>
    <dgm:cxn modelId="{4FCA11B9-1727-456F-A83E-D89507F656A4}" type="presOf" srcId="{D7FC0BAB-DD6D-411F-9FF5-9883B30DB0D9}" destId="{B8953CEC-786A-41B0-A4E9-26FDB8553B20}" srcOrd="0" destOrd="0" presId="urn:microsoft.com/office/officeart/2005/8/layout/hProcess9"/>
    <dgm:cxn modelId="{AD7115E7-6DA1-49C4-B30B-0A2256AC30E0}" srcId="{79953755-617C-4120-BE49-8DA879E49546}" destId="{E6FFD67F-EFA9-4B15-A36B-EF4B5992E0F1}" srcOrd="1" destOrd="0" parTransId="{460F2FCD-335C-45E4-A523-BE2B62773BE9}" sibTransId="{9D6E10BE-F360-4776-B241-F1BAE941C09D}"/>
    <dgm:cxn modelId="{4851E1A3-31D4-43F4-9FFB-AF091121C102}" type="presOf" srcId="{79953755-617C-4120-BE49-8DA879E49546}" destId="{B0A3DF34-8926-4441-90F5-77B0AF845A86}" srcOrd="0" destOrd="0" presId="urn:microsoft.com/office/officeart/2005/8/layout/hProcess9"/>
    <dgm:cxn modelId="{0322E42B-8405-4DAC-AF97-C97BD95564AF}" srcId="{79953755-617C-4120-BE49-8DA879E49546}" destId="{9B689E8D-B3EC-49ED-9E06-D3469A4D1B7C}" srcOrd="2" destOrd="0" parTransId="{105C99A2-CB19-4FBF-890D-E18DE642AE9C}" sibTransId="{152A1AE6-E746-4917-BF76-EE99DC2224EE}"/>
    <dgm:cxn modelId="{3868A2D7-10A8-4488-A87D-1C88CD850B67}" srcId="{79953755-617C-4120-BE49-8DA879E49546}" destId="{D7FC0BAB-DD6D-411F-9FF5-9883B30DB0D9}" srcOrd="0" destOrd="0" parTransId="{68C05226-82FF-4B0D-BEA2-5DDEAD8FC797}" sibTransId="{47E474B8-7372-4F4C-83D6-6D251986542D}"/>
    <dgm:cxn modelId="{9F45FFA2-E768-4DA0-B202-0947F5E1DE21}" type="presOf" srcId="{E35F9316-8ABB-4408-90CA-E30445E3D19A}" destId="{F7A78838-1700-4A5A-B7DF-F266C4EA7BF4}" srcOrd="0" destOrd="0" presId="urn:microsoft.com/office/officeart/2005/8/layout/hProcess9"/>
    <dgm:cxn modelId="{C922CBC8-33B9-4588-8C81-AB68E0BA989F}" srcId="{79953755-617C-4120-BE49-8DA879E49546}" destId="{E35F9316-8ABB-4408-90CA-E30445E3D19A}" srcOrd="3" destOrd="0" parTransId="{349B5E8E-85A0-4011-BA15-D3104FCDD1F2}" sibTransId="{949A72DC-C408-46A2-A100-9D4AD2599D4B}"/>
    <dgm:cxn modelId="{7AE3EF8D-21BF-4F25-B811-716E56B27998}" type="presParOf" srcId="{B0A3DF34-8926-4441-90F5-77B0AF845A86}" destId="{B89146A8-5A33-4B49-A531-F104B73FA13D}" srcOrd="0" destOrd="0" presId="urn:microsoft.com/office/officeart/2005/8/layout/hProcess9"/>
    <dgm:cxn modelId="{FF0C44CA-97A8-45F7-AD79-58229FF81744}" type="presParOf" srcId="{B0A3DF34-8926-4441-90F5-77B0AF845A86}" destId="{5FC3EB55-3D46-42E0-BC49-4D2C847B2579}" srcOrd="1" destOrd="0" presId="urn:microsoft.com/office/officeart/2005/8/layout/hProcess9"/>
    <dgm:cxn modelId="{9D1CA474-C672-4E75-A860-562A759D2AB5}" type="presParOf" srcId="{5FC3EB55-3D46-42E0-BC49-4D2C847B2579}" destId="{B8953CEC-786A-41B0-A4E9-26FDB8553B20}" srcOrd="0" destOrd="0" presId="urn:microsoft.com/office/officeart/2005/8/layout/hProcess9"/>
    <dgm:cxn modelId="{A5A54E9E-63B5-4ECE-9089-CF15C4D5B1C4}" type="presParOf" srcId="{5FC3EB55-3D46-42E0-BC49-4D2C847B2579}" destId="{1E05E67F-24DA-4879-B288-093BE2BAF7C9}" srcOrd="1" destOrd="0" presId="urn:microsoft.com/office/officeart/2005/8/layout/hProcess9"/>
    <dgm:cxn modelId="{90576DF0-F905-4A7A-92D6-CDCBA06CB5E9}" type="presParOf" srcId="{5FC3EB55-3D46-42E0-BC49-4D2C847B2579}" destId="{3DEBFDA2-36DF-41EE-9344-9117790D61B9}" srcOrd="2" destOrd="0" presId="urn:microsoft.com/office/officeart/2005/8/layout/hProcess9"/>
    <dgm:cxn modelId="{7219F3F5-E922-40CF-A627-6866D5906041}" type="presParOf" srcId="{5FC3EB55-3D46-42E0-BC49-4D2C847B2579}" destId="{55971C59-B7B9-4FEB-8D52-949F17A9EC80}" srcOrd="3" destOrd="0" presId="urn:microsoft.com/office/officeart/2005/8/layout/hProcess9"/>
    <dgm:cxn modelId="{A52F927E-0120-497B-AACC-DA94F2FED94D}" type="presParOf" srcId="{5FC3EB55-3D46-42E0-BC49-4D2C847B2579}" destId="{FCDD3FBD-A3C5-416F-9767-3A1D8A8D1906}" srcOrd="4" destOrd="0" presId="urn:microsoft.com/office/officeart/2005/8/layout/hProcess9"/>
    <dgm:cxn modelId="{15F54E92-0CF8-4DD9-B7B5-9B6A5BFFEFAC}" type="presParOf" srcId="{5FC3EB55-3D46-42E0-BC49-4D2C847B2579}" destId="{31E5D3BB-6B20-4173-BDC1-92F59F7BDAFA}" srcOrd="5" destOrd="0" presId="urn:microsoft.com/office/officeart/2005/8/layout/hProcess9"/>
    <dgm:cxn modelId="{783B89CD-01B3-4633-B376-9D97F921A107}" type="presParOf" srcId="{5FC3EB55-3D46-42E0-BC49-4D2C847B2579}" destId="{F7A78838-1700-4A5A-B7DF-F266C4EA7BF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A55497-E02D-4137-AB97-071334DF52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00C02EBD-8515-4AC9-BB75-9AB2F4EADB8A}">
      <dgm:prSet/>
      <dgm:spPr/>
      <dgm:t>
        <a:bodyPr/>
        <a:lstStyle/>
        <a:p>
          <a:pPr rtl="0"/>
          <a:r>
            <a:rPr lang="it-IT" smtClean="0"/>
            <a:t>Il metodo applicato in questo studio ha consentito di sintetizzare in maniera adeguata le informazioni disponibili. Tale approccio ha permesso di descrivere la “posizione” dei SSR rispetto alla performance, così come scaturisce dalla relazione tra i valori degli indicatori selezionati</a:t>
          </a:r>
          <a:endParaRPr lang="it-IT"/>
        </a:p>
      </dgm:t>
    </dgm:pt>
    <dgm:pt modelId="{F591A61E-541B-4392-B2C5-C514FE44E2AC}" type="parTrans" cxnId="{04AFC00B-7C4E-4ACB-B75F-2863E86AC497}">
      <dgm:prSet/>
      <dgm:spPr/>
      <dgm:t>
        <a:bodyPr/>
        <a:lstStyle/>
        <a:p>
          <a:endParaRPr lang="it-IT"/>
        </a:p>
      </dgm:t>
    </dgm:pt>
    <dgm:pt modelId="{EE49F1A2-3E15-43C9-BFB3-3A4A89E20730}" type="sibTrans" cxnId="{04AFC00B-7C4E-4ACB-B75F-2863E86AC497}">
      <dgm:prSet/>
      <dgm:spPr/>
      <dgm:t>
        <a:bodyPr/>
        <a:lstStyle/>
        <a:p>
          <a:endParaRPr lang="it-IT"/>
        </a:p>
      </dgm:t>
    </dgm:pt>
    <dgm:pt modelId="{D75FFF53-D5BC-4B36-8EC3-EE228468D32A}">
      <dgm:prSet/>
      <dgm:spPr/>
      <dgm:t>
        <a:bodyPr/>
        <a:lstStyle/>
        <a:p>
          <a:pPr rtl="0"/>
          <a:r>
            <a:rPr lang="it-IT" dirty="0" smtClean="0"/>
            <a:t>Il quadro nazionale della performance in sanità rileva situazioni buona copertura dei SSR nel Centro-Nord, mentre per il Sud appare urgente un forte intervento sul piano dell’accesso alle cure e dell’efficienza del sistema. </a:t>
          </a:r>
          <a:endParaRPr lang="it-IT" dirty="0"/>
        </a:p>
      </dgm:t>
    </dgm:pt>
    <dgm:pt modelId="{48DBE1AE-F0E7-44A4-838D-5B1165B481E2}" type="parTrans" cxnId="{3B2AE6A8-4A13-4829-80DF-871F07F79513}">
      <dgm:prSet/>
      <dgm:spPr/>
      <dgm:t>
        <a:bodyPr/>
        <a:lstStyle/>
        <a:p>
          <a:endParaRPr lang="it-IT"/>
        </a:p>
      </dgm:t>
    </dgm:pt>
    <dgm:pt modelId="{488E8067-7723-4030-922D-B977C6D164AA}" type="sibTrans" cxnId="{3B2AE6A8-4A13-4829-80DF-871F07F79513}">
      <dgm:prSet/>
      <dgm:spPr/>
      <dgm:t>
        <a:bodyPr/>
        <a:lstStyle/>
        <a:p>
          <a:endParaRPr lang="it-IT"/>
        </a:p>
      </dgm:t>
    </dgm:pt>
    <dgm:pt modelId="{BA2FA4FC-19E0-4216-A01B-337C3DF2BAB2}">
      <dgm:prSet/>
      <dgm:spPr/>
      <dgm:t>
        <a:bodyPr/>
        <a:lstStyle/>
        <a:p>
          <a:pPr rtl="0"/>
          <a:r>
            <a:rPr lang="it-IT" dirty="0" smtClean="0"/>
            <a:t>Qualsiasi tentativo sistematico di comprendere la performance dei sistemi sanitari deve includere uno studio dei fattori che potenzialmente lo spiegano. Ci sono, tuttavia, fattori al di fuori del sistema sanitario che ne influenzeranno le performance (sistema giudiziario, politico, amministrativo) </a:t>
          </a:r>
          <a:endParaRPr lang="it-IT" dirty="0"/>
        </a:p>
      </dgm:t>
    </dgm:pt>
    <dgm:pt modelId="{66D5DDBD-6609-4FA3-A875-B7070D0C1FE8}" type="parTrans" cxnId="{1AEC8372-4B0C-4A91-8506-D9D0F3C99154}">
      <dgm:prSet/>
      <dgm:spPr/>
      <dgm:t>
        <a:bodyPr/>
        <a:lstStyle/>
        <a:p>
          <a:endParaRPr lang="it-IT"/>
        </a:p>
      </dgm:t>
    </dgm:pt>
    <dgm:pt modelId="{C1106763-0101-4F40-A973-0F9C9564419B}" type="sibTrans" cxnId="{1AEC8372-4B0C-4A91-8506-D9D0F3C99154}">
      <dgm:prSet/>
      <dgm:spPr/>
      <dgm:t>
        <a:bodyPr/>
        <a:lstStyle/>
        <a:p>
          <a:endParaRPr lang="it-IT"/>
        </a:p>
      </dgm:t>
    </dgm:pt>
    <dgm:pt modelId="{E68F259B-C5F0-4AB8-975B-2B31400DFFCF}" type="pres">
      <dgm:prSet presAssocID="{70A55497-E02D-4137-AB97-071334DF5271}" presName="linear" presStyleCnt="0">
        <dgm:presLayoutVars>
          <dgm:animLvl val="lvl"/>
          <dgm:resizeHandles val="exact"/>
        </dgm:presLayoutVars>
      </dgm:prSet>
      <dgm:spPr/>
      <dgm:t>
        <a:bodyPr/>
        <a:lstStyle/>
        <a:p>
          <a:endParaRPr lang="it-IT"/>
        </a:p>
      </dgm:t>
    </dgm:pt>
    <dgm:pt modelId="{81CD8E60-766B-4F62-97A2-12E9A18C01DC}" type="pres">
      <dgm:prSet presAssocID="{00C02EBD-8515-4AC9-BB75-9AB2F4EADB8A}" presName="parentText" presStyleLbl="node1" presStyleIdx="0" presStyleCnt="3">
        <dgm:presLayoutVars>
          <dgm:chMax val="0"/>
          <dgm:bulletEnabled val="1"/>
        </dgm:presLayoutVars>
      </dgm:prSet>
      <dgm:spPr/>
      <dgm:t>
        <a:bodyPr/>
        <a:lstStyle/>
        <a:p>
          <a:endParaRPr lang="it-IT"/>
        </a:p>
      </dgm:t>
    </dgm:pt>
    <dgm:pt modelId="{D914E444-08DD-47E7-84F4-D8D306CE6B78}" type="pres">
      <dgm:prSet presAssocID="{EE49F1A2-3E15-43C9-BFB3-3A4A89E20730}" presName="spacer" presStyleCnt="0"/>
      <dgm:spPr/>
    </dgm:pt>
    <dgm:pt modelId="{55063877-48D6-4627-BD5C-AAD2E48A7890}" type="pres">
      <dgm:prSet presAssocID="{D75FFF53-D5BC-4B36-8EC3-EE228468D32A}" presName="parentText" presStyleLbl="node1" presStyleIdx="1" presStyleCnt="3">
        <dgm:presLayoutVars>
          <dgm:chMax val="0"/>
          <dgm:bulletEnabled val="1"/>
        </dgm:presLayoutVars>
      </dgm:prSet>
      <dgm:spPr/>
      <dgm:t>
        <a:bodyPr/>
        <a:lstStyle/>
        <a:p>
          <a:endParaRPr lang="it-IT"/>
        </a:p>
      </dgm:t>
    </dgm:pt>
    <dgm:pt modelId="{A5D6CE6C-9680-45CA-85D7-D58035DA21E5}" type="pres">
      <dgm:prSet presAssocID="{488E8067-7723-4030-922D-B977C6D164AA}" presName="spacer" presStyleCnt="0"/>
      <dgm:spPr/>
    </dgm:pt>
    <dgm:pt modelId="{D1A34DB2-3B9A-4C45-B386-D7C75D287C80}" type="pres">
      <dgm:prSet presAssocID="{BA2FA4FC-19E0-4216-A01B-337C3DF2BAB2}" presName="parentText" presStyleLbl="node1" presStyleIdx="2" presStyleCnt="3">
        <dgm:presLayoutVars>
          <dgm:chMax val="0"/>
          <dgm:bulletEnabled val="1"/>
        </dgm:presLayoutVars>
      </dgm:prSet>
      <dgm:spPr/>
      <dgm:t>
        <a:bodyPr/>
        <a:lstStyle/>
        <a:p>
          <a:endParaRPr lang="it-IT"/>
        </a:p>
      </dgm:t>
    </dgm:pt>
  </dgm:ptLst>
  <dgm:cxnLst>
    <dgm:cxn modelId="{3B2AE6A8-4A13-4829-80DF-871F07F79513}" srcId="{70A55497-E02D-4137-AB97-071334DF5271}" destId="{D75FFF53-D5BC-4B36-8EC3-EE228468D32A}" srcOrd="1" destOrd="0" parTransId="{48DBE1AE-F0E7-44A4-838D-5B1165B481E2}" sibTransId="{488E8067-7723-4030-922D-B977C6D164AA}"/>
    <dgm:cxn modelId="{AE5BB1CF-B609-40E9-B643-920C8E9557A8}" type="presOf" srcId="{D75FFF53-D5BC-4B36-8EC3-EE228468D32A}" destId="{55063877-48D6-4627-BD5C-AAD2E48A7890}" srcOrd="0" destOrd="0" presId="urn:microsoft.com/office/officeart/2005/8/layout/vList2"/>
    <dgm:cxn modelId="{851180E2-51A1-4F42-910F-ABE3876801EC}" type="presOf" srcId="{BA2FA4FC-19E0-4216-A01B-337C3DF2BAB2}" destId="{D1A34DB2-3B9A-4C45-B386-D7C75D287C80}" srcOrd="0" destOrd="0" presId="urn:microsoft.com/office/officeart/2005/8/layout/vList2"/>
    <dgm:cxn modelId="{699721D7-F6B9-4E11-A1D4-831E760B8997}" type="presOf" srcId="{70A55497-E02D-4137-AB97-071334DF5271}" destId="{E68F259B-C5F0-4AB8-975B-2B31400DFFCF}" srcOrd="0" destOrd="0" presId="urn:microsoft.com/office/officeart/2005/8/layout/vList2"/>
    <dgm:cxn modelId="{1AEC8372-4B0C-4A91-8506-D9D0F3C99154}" srcId="{70A55497-E02D-4137-AB97-071334DF5271}" destId="{BA2FA4FC-19E0-4216-A01B-337C3DF2BAB2}" srcOrd="2" destOrd="0" parTransId="{66D5DDBD-6609-4FA3-A875-B7070D0C1FE8}" sibTransId="{C1106763-0101-4F40-A973-0F9C9564419B}"/>
    <dgm:cxn modelId="{073ED2FF-9E66-4DF8-9D4E-ACDCFEE5E7B0}" type="presOf" srcId="{00C02EBD-8515-4AC9-BB75-9AB2F4EADB8A}" destId="{81CD8E60-766B-4F62-97A2-12E9A18C01DC}" srcOrd="0" destOrd="0" presId="urn:microsoft.com/office/officeart/2005/8/layout/vList2"/>
    <dgm:cxn modelId="{04AFC00B-7C4E-4ACB-B75F-2863E86AC497}" srcId="{70A55497-E02D-4137-AB97-071334DF5271}" destId="{00C02EBD-8515-4AC9-BB75-9AB2F4EADB8A}" srcOrd="0" destOrd="0" parTransId="{F591A61E-541B-4392-B2C5-C514FE44E2AC}" sibTransId="{EE49F1A2-3E15-43C9-BFB3-3A4A89E20730}"/>
    <dgm:cxn modelId="{F9497393-A69B-4393-9665-288E9C5B8AD6}" type="presParOf" srcId="{E68F259B-C5F0-4AB8-975B-2B31400DFFCF}" destId="{81CD8E60-766B-4F62-97A2-12E9A18C01DC}" srcOrd="0" destOrd="0" presId="urn:microsoft.com/office/officeart/2005/8/layout/vList2"/>
    <dgm:cxn modelId="{8F5A1E0C-9F50-49B1-85BB-8DAE4C647E12}" type="presParOf" srcId="{E68F259B-C5F0-4AB8-975B-2B31400DFFCF}" destId="{D914E444-08DD-47E7-84F4-D8D306CE6B78}" srcOrd="1" destOrd="0" presId="urn:microsoft.com/office/officeart/2005/8/layout/vList2"/>
    <dgm:cxn modelId="{490A35A4-15AF-43D4-8024-93A34CA63CC9}" type="presParOf" srcId="{E68F259B-C5F0-4AB8-975B-2B31400DFFCF}" destId="{55063877-48D6-4627-BD5C-AAD2E48A7890}" srcOrd="2" destOrd="0" presId="urn:microsoft.com/office/officeart/2005/8/layout/vList2"/>
    <dgm:cxn modelId="{0E70B1C2-63FD-402F-8424-2CCE825D5D40}" type="presParOf" srcId="{E68F259B-C5F0-4AB8-975B-2B31400DFFCF}" destId="{A5D6CE6C-9680-45CA-85D7-D58035DA21E5}" srcOrd="3" destOrd="0" presId="urn:microsoft.com/office/officeart/2005/8/layout/vList2"/>
    <dgm:cxn modelId="{BA65E4F0-7D0B-40B8-890C-DC9880AC8B2B}" type="presParOf" srcId="{E68F259B-C5F0-4AB8-975B-2B31400DFFCF}" destId="{D1A34DB2-3B9A-4C45-B386-D7C75D287C8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198AD-AB19-4D68-A7A9-6B21C7A95C69}">
      <dsp:nvSpPr>
        <dsp:cNvPr id="0" name=""/>
        <dsp:cNvSpPr/>
      </dsp:nvSpPr>
      <dsp:spPr>
        <a:xfrm>
          <a:off x="5781" y="0"/>
          <a:ext cx="11828777" cy="28247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it-IT" sz="2600" kern="1200" dirty="0" smtClean="0">
              <a:solidFill>
                <a:srgbClr val="FFFF00"/>
              </a:solidFill>
            </a:rPr>
            <a:t>Altre definizioni del termine performance</a:t>
          </a:r>
          <a:r>
            <a:rPr lang="it-IT" sz="2600" kern="1200" dirty="0" smtClean="0"/>
            <a:t>:</a:t>
          </a:r>
          <a:endParaRPr lang="it-IT" sz="2600" kern="1200" dirty="0"/>
        </a:p>
        <a:p>
          <a:pPr marL="228600" lvl="1" indent="-228600" algn="l" defTabSz="889000" rtl="0">
            <a:lnSpc>
              <a:spcPct val="90000"/>
            </a:lnSpc>
            <a:spcBef>
              <a:spcPct val="0"/>
            </a:spcBef>
            <a:spcAft>
              <a:spcPct val="15000"/>
            </a:spcAft>
            <a:buChar char="••"/>
          </a:pPr>
          <a:r>
            <a:rPr lang="it-IT" sz="2000" kern="1200" smtClean="0"/>
            <a:t>“conseguimento di un dato incarico, misurato su standard prefissati di accuratezza, completezza, costo e rapidità” -</a:t>
          </a:r>
          <a:r>
            <a:rPr lang="it-IT" sz="2000" i="1" kern="1200" smtClean="0"/>
            <a:t>Business Dictionary </a:t>
          </a:r>
          <a:r>
            <a:rPr lang="it-IT" sz="2000" kern="1200" smtClean="0"/>
            <a:t>-</a:t>
          </a:r>
          <a:endParaRPr lang="it-IT" sz="2000" kern="1200"/>
        </a:p>
        <a:p>
          <a:pPr marL="228600" lvl="1" indent="-228600" algn="l" defTabSz="889000" rtl="0">
            <a:lnSpc>
              <a:spcPct val="90000"/>
            </a:lnSpc>
            <a:spcBef>
              <a:spcPct val="0"/>
            </a:spcBef>
            <a:spcAft>
              <a:spcPct val="15000"/>
            </a:spcAft>
            <a:buChar char="••"/>
          </a:pPr>
          <a:r>
            <a:rPr lang="it-IT" sz="2000" kern="1200" smtClean="0"/>
            <a:t>Descritta da alcuni autori come </a:t>
          </a:r>
          <a:r>
            <a:rPr lang="it-IT" sz="2000" i="1" kern="1200" smtClean="0"/>
            <a:t>“l’agire, il risultato dell’agire e l’esito di tale risultato in confronto ad un valore benchmark”</a:t>
          </a:r>
          <a:r>
            <a:rPr lang="it-IT" sz="2000" kern="1200" smtClean="0"/>
            <a:t>.</a:t>
          </a:r>
          <a:endParaRPr lang="it-IT" sz="2000" kern="1200"/>
        </a:p>
        <a:p>
          <a:pPr marL="228600" lvl="1" indent="-228600" algn="l" defTabSz="889000" rtl="0">
            <a:lnSpc>
              <a:spcPct val="90000"/>
            </a:lnSpc>
            <a:spcBef>
              <a:spcPct val="0"/>
            </a:spcBef>
            <a:spcAft>
              <a:spcPct val="15000"/>
            </a:spcAft>
            <a:buChar char="••"/>
          </a:pPr>
          <a:r>
            <a:rPr lang="it-IT" sz="2000" kern="1200" smtClean="0"/>
            <a:t>Frequentemente viene identificata con i concetti di </a:t>
          </a:r>
          <a:r>
            <a:rPr lang="it-IT" sz="2000" b="1" kern="1200" smtClean="0"/>
            <a:t>efficacia</a:t>
          </a:r>
          <a:r>
            <a:rPr lang="it-IT" sz="2000" kern="1200" smtClean="0"/>
            <a:t> ed </a:t>
          </a:r>
          <a:r>
            <a:rPr lang="it-IT" sz="2000" b="1" kern="1200" smtClean="0"/>
            <a:t>efficienza</a:t>
          </a:r>
          <a:r>
            <a:rPr lang="it-IT" sz="2000" kern="1200" smtClean="0"/>
            <a:t>;</a:t>
          </a:r>
          <a:endParaRPr lang="it-IT" sz="2000" kern="1200"/>
        </a:p>
        <a:p>
          <a:pPr marL="228600" lvl="1" indent="-228600" algn="l" defTabSz="889000" rtl="0">
            <a:lnSpc>
              <a:spcPct val="90000"/>
            </a:lnSpc>
            <a:spcBef>
              <a:spcPct val="0"/>
            </a:spcBef>
            <a:spcAft>
              <a:spcPct val="15000"/>
            </a:spcAft>
            <a:buChar char="••"/>
          </a:pPr>
          <a:r>
            <a:rPr lang="it-IT" sz="2000" kern="1200" smtClean="0"/>
            <a:t>Concetto complesso e multidimensionale che assume significato specifico in base al contesto, all’interno di un processo di </a:t>
          </a:r>
          <a:r>
            <a:rPr lang="it-IT" sz="2000" b="1" i="1" kern="1200" smtClean="0"/>
            <a:t>decision-making</a:t>
          </a:r>
          <a:r>
            <a:rPr lang="it-IT" sz="2000" kern="1200" smtClean="0"/>
            <a:t>;</a:t>
          </a:r>
          <a:endParaRPr lang="it-IT" sz="2000" kern="1200"/>
        </a:p>
      </dsp:txBody>
      <dsp:txXfrm>
        <a:off x="88515" y="82734"/>
        <a:ext cx="11663309" cy="2659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114B8-1D8E-4C18-ADD0-BE0DA96B4FDE}">
      <dsp:nvSpPr>
        <dsp:cNvPr id="0" name=""/>
        <dsp:cNvSpPr/>
      </dsp:nvSpPr>
      <dsp:spPr>
        <a:xfrm>
          <a:off x="0" y="26506"/>
          <a:ext cx="11840339" cy="1689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smtClean="0"/>
            <a:t>La prima dimensione della copertura sanitaria riguarda chi è coperto. La seconda dimensione si riferisce invece a cosa viene garantito dalla copertura assicurativa.</a:t>
          </a:r>
          <a:endParaRPr lang="it-IT" sz="2500" kern="1200"/>
        </a:p>
      </dsp:txBody>
      <dsp:txXfrm>
        <a:off x="82459" y="108965"/>
        <a:ext cx="11675421" cy="1524269"/>
      </dsp:txXfrm>
    </dsp:sp>
    <dsp:sp modelId="{B21801B9-F598-4AAE-A1FF-B47F3C8304CE}">
      <dsp:nvSpPr>
        <dsp:cNvPr id="0" name=""/>
        <dsp:cNvSpPr/>
      </dsp:nvSpPr>
      <dsp:spPr>
        <a:xfrm>
          <a:off x="0" y="1787693"/>
          <a:ext cx="11840339" cy="1689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dirty="0" smtClean="0"/>
            <a:t>In Italia, il 100% della popolazione gode di una copertura sanitaria. Le fonti pubbliche coprono il 95% della spesa ospedaliera, ma solo il 60% della spesa per prestazioni ambulatoriali e il 65% delle spese di assistenza di lungo termine nelle strutture residenziali» (</a:t>
          </a:r>
          <a:r>
            <a:rPr lang="it-IT" sz="2500" kern="1200" dirty="0" err="1" smtClean="0"/>
            <a:t>Cergas</a:t>
          </a:r>
          <a:r>
            <a:rPr lang="it-IT" sz="2500" kern="1200" dirty="0" smtClean="0"/>
            <a:t>, 2017)</a:t>
          </a:r>
          <a:endParaRPr lang="it-IT" sz="2500" kern="1200" dirty="0"/>
        </a:p>
      </dsp:txBody>
      <dsp:txXfrm>
        <a:off x="82459" y="1870152"/>
        <a:ext cx="11675421" cy="1524269"/>
      </dsp:txXfrm>
    </dsp:sp>
    <dsp:sp modelId="{55D916AB-E268-4D91-A120-413E9880862C}">
      <dsp:nvSpPr>
        <dsp:cNvPr id="0" name=""/>
        <dsp:cNvSpPr/>
      </dsp:nvSpPr>
      <dsp:spPr>
        <a:xfrm>
          <a:off x="0" y="3548881"/>
          <a:ext cx="11840339" cy="1689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dirty="0" smtClean="0"/>
            <a:t>Tra i 28 paesi UE l’Italia è 13° in termini di quota di spesa out of pocket (di poco superiore alla media UE) ed la 7° con la quota più alta di persone che dichiarano di aver rinunciato ad una prestazione sanitaria di cui avevano bisogno, quasi il doppio della media UE. (</a:t>
          </a:r>
          <a:r>
            <a:rPr lang="it-IT" sz="2500" kern="1200" dirty="0" err="1" smtClean="0"/>
            <a:t>Toth</a:t>
          </a:r>
          <a:r>
            <a:rPr lang="it-IT" sz="2500" kern="1200" dirty="0" smtClean="0"/>
            <a:t>, 2016)</a:t>
          </a:r>
          <a:endParaRPr lang="it-IT" sz="2500" kern="1200" dirty="0"/>
        </a:p>
      </dsp:txBody>
      <dsp:txXfrm>
        <a:off x="82459" y="3631340"/>
        <a:ext cx="11675421" cy="1524269"/>
      </dsp:txXfrm>
    </dsp:sp>
    <dsp:sp modelId="{0EFAC68C-5E4E-4A5E-834C-48D5E1B70973}">
      <dsp:nvSpPr>
        <dsp:cNvPr id="0" name=""/>
        <dsp:cNvSpPr/>
      </dsp:nvSpPr>
      <dsp:spPr>
        <a:xfrm>
          <a:off x="0" y="5238068"/>
          <a:ext cx="1184033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931" tIns="31750" rIns="177800" bIns="31750" numCol="1" spcCol="1270" anchor="t" anchorCtr="0">
          <a:noAutofit/>
        </a:bodyPr>
        <a:lstStyle/>
        <a:p>
          <a:pPr marL="228600" lvl="1" indent="-228600" algn="l" defTabSz="889000" rtl="0">
            <a:lnSpc>
              <a:spcPct val="90000"/>
            </a:lnSpc>
            <a:spcBef>
              <a:spcPct val="0"/>
            </a:spcBef>
            <a:spcAft>
              <a:spcPct val="20000"/>
            </a:spcAft>
            <a:buChar char="••"/>
          </a:pPr>
          <a:endParaRPr lang="it-IT" sz="2000" kern="1200"/>
        </a:p>
      </dsp:txBody>
      <dsp:txXfrm>
        <a:off x="0" y="5238068"/>
        <a:ext cx="11840339" cy="41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2196C-D75E-4614-BF61-4CD97EFDB897}">
      <dsp:nvSpPr>
        <dsp:cNvPr id="0" name=""/>
        <dsp:cNvSpPr/>
      </dsp:nvSpPr>
      <dsp:spPr>
        <a:xfrm>
          <a:off x="0" y="1438"/>
          <a:ext cx="11799370" cy="7050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it-IT" sz="2800" b="1" i="1" kern="1200" dirty="0" smtClean="0">
              <a:solidFill>
                <a:srgbClr val="FFFF00"/>
              </a:solidFill>
            </a:rPr>
            <a:t>Le dimensioni della performance in sanità</a:t>
          </a:r>
          <a:endParaRPr lang="it-IT" sz="2800" i="1" kern="1200" dirty="0">
            <a:solidFill>
              <a:srgbClr val="FFFF00"/>
            </a:solidFill>
          </a:endParaRPr>
        </a:p>
      </dsp:txBody>
      <dsp:txXfrm>
        <a:off x="34418" y="35856"/>
        <a:ext cx="11730534" cy="636211"/>
      </dsp:txXfrm>
    </dsp:sp>
    <dsp:sp modelId="{EAAA3740-5505-4E9E-865C-3E22A0F573A1}">
      <dsp:nvSpPr>
        <dsp:cNvPr id="0" name=""/>
        <dsp:cNvSpPr/>
      </dsp:nvSpPr>
      <dsp:spPr>
        <a:xfrm>
          <a:off x="0" y="719887"/>
          <a:ext cx="11799370" cy="7050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b="1" kern="1200" dirty="0" smtClean="0">
              <a:solidFill>
                <a:schemeClr val="bg1"/>
              </a:solidFill>
            </a:rPr>
            <a:t>“</a:t>
          </a:r>
          <a:r>
            <a:rPr lang="it-IT" sz="2000" b="1" kern="1200" dirty="0" err="1" smtClean="0">
              <a:solidFill>
                <a:srgbClr val="FFFF00"/>
              </a:solidFill>
            </a:rPr>
            <a:t>Health</a:t>
          </a:r>
          <a:r>
            <a:rPr lang="it-IT" sz="2000" b="1" kern="1200" dirty="0" smtClean="0">
              <a:solidFill>
                <a:schemeClr val="bg1"/>
              </a:solidFill>
            </a:rPr>
            <a:t>”</a:t>
          </a:r>
          <a:r>
            <a:rPr lang="it-IT" sz="2000" kern="1200" dirty="0" smtClean="0">
              <a:solidFill>
                <a:srgbClr val="FFFF00"/>
              </a:solidFill>
            </a:rPr>
            <a:t>: </a:t>
          </a:r>
          <a:r>
            <a:rPr lang="it-IT" sz="2000" kern="1200" dirty="0" smtClean="0"/>
            <a:t>livello di salute della popolazione; esiti ottenuti a seguito di un intervento (</a:t>
          </a:r>
          <a:r>
            <a:rPr lang="it-IT" sz="2000" i="1" kern="1200" dirty="0" err="1" smtClean="0"/>
            <a:t>efficacy</a:t>
          </a:r>
          <a:r>
            <a:rPr lang="it-IT" sz="2000" kern="1200" dirty="0" smtClean="0"/>
            <a:t>)</a:t>
          </a:r>
          <a:endParaRPr lang="it-IT" sz="2000" kern="1200" dirty="0"/>
        </a:p>
      </dsp:txBody>
      <dsp:txXfrm>
        <a:off x="34418" y="754305"/>
        <a:ext cx="11730534" cy="636211"/>
      </dsp:txXfrm>
    </dsp:sp>
    <dsp:sp modelId="{9B869FE5-DF4D-4F28-BB36-CB8DA4B56831}">
      <dsp:nvSpPr>
        <dsp:cNvPr id="0" name=""/>
        <dsp:cNvSpPr/>
      </dsp:nvSpPr>
      <dsp:spPr>
        <a:xfrm>
          <a:off x="0" y="1438336"/>
          <a:ext cx="11799370" cy="7050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b="1" kern="1200" dirty="0" smtClean="0"/>
            <a:t>“</a:t>
          </a:r>
          <a:r>
            <a:rPr lang="it-IT" sz="2000" b="1" kern="1200" dirty="0" err="1" smtClean="0">
              <a:solidFill>
                <a:srgbClr val="FFFF00"/>
              </a:solidFill>
            </a:rPr>
            <a:t>Responsiveness</a:t>
          </a:r>
          <a:r>
            <a:rPr lang="it-IT" sz="2000" b="1" kern="1200" dirty="0" smtClean="0"/>
            <a:t>”</a:t>
          </a:r>
          <a:r>
            <a:rPr lang="it-IT" sz="2000" kern="1200" dirty="0" smtClean="0"/>
            <a:t>:</a:t>
          </a:r>
          <a:r>
            <a:rPr lang="it-IT" sz="2000" b="1" kern="1200" dirty="0" smtClean="0"/>
            <a:t>  	</a:t>
          </a:r>
          <a:r>
            <a:rPr lang="it-IT" sz="2000" kern="1200" dirty="0" smtClean="0"/>
            <a:t>capacità del sistema di rispondere ai bisogni della popolazione nel rispetto 				della  dignità, autonomia e privacy della persona.</a:t>
          </a:r>
          <a:endParaRPr lang="it-IT" sz="2000" kern="1200" dirty="0"/>
        </a:p>
      </dsp:txBody>
      <dsp:txXfrm>
        <a:off x="34418" y="1472754"/>
        <a:ext cx="11730534" cy="636211"/>
      </dsp:txXfrm>
    </dsp:sp>
    <dsp:sp modelId="{738A1640-D171-449A-A95B-BBCE8E2AB9C7}">
      <dsp:nvSpPr>
        <dsp:cNvPr id="0" name=""/>
        <dsp:cNvSpPr/>
      </dsp:nvSpPr>
      <dsp:spPr>
        <a:xfrm>
          <a:off x="0" y="2156786"/>
          <a:ext cx="11799370" cy="7050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b="1" kern="1200" dirty="0" smtClean="0"/>
            <a:t>“</a:t>
          </a:r>
          <a:r>
            <a:rPr lang="it-IT" sz="2000" b="1" kern="1200" dirty="0" smtClean="0">
              <a:solidFill>
                <a:srgbClr val="FFFF00"/>
              </a:solidFill>
            </a:rPr>
            <a:t>Financial </a:t>
          </a:r>
          <a:r>
            <a:rPr lang="it-IT" sz="2000" b="1" kern="1200" dirty="0" err="1" smtClean="0">
              <a:solidFill>
                <a:srgbClr val="FFFF00"/>
              </a:solidFill>
            </a:rPr>
            <a:t>Protection</a:t>
          </a:r>
          <a:r>
            <a:rPr lang="it-IT" sz="2000" b="1" kern="1200" dirty="0" smtClean="0"/>
            <a:t>”</a:t>
          </a:r>
          <a:r>
            <a:rPr lang="it-IT" sz="2000" kern="1200" dirty="0" smtClean="0"/>
            <a:t>:</a:t>
          </a:r>
          <a:r>
            <a:rPr lang="it-IT" sz="2000" b="1" kern="1200" dirty="0" smtClean="0"/>
            <a:t> </a:t>
          </a:r>
          <a:r>
            <a:rPr lang="it-IT" sz="2000" kern="1200" dirty="0" smtClean="0"/>
            <a:t>la misura in cui il sistema “protegge” da eventuali difficoltà finanziarie in </a:t>
          </a:r>
          <a:r>
            <a:rPr lang="it-IT" sz="2000" kern="1200" smtClean="0"/>
            <a:t>caso di </a:t>
          </a:r>
          <a:r>
            <a:rPr lang="it-IT" sz="2000" kern="1200" dirty="0" smtClean="0"/>
            <a:t>malattia</a:t>
          </a:r>
          <a:endParaRPr lang="it-IT" sz="2000" kern="1200" dirty="0"/>
        </a:p>
      </dsp:txBody>
      <dsp:txXfrm>
        <a:off x="34418" y="2191204"/>
        <a:ext cx="11730534" cy="636211"/>
      </dsp:txXfrm>
    </dsp:sp>
    <dsp:sp modelId="{9060D25F-088D-4EF7-A5C8-B00684A88DD3}">
      <dsp:nvSpPr>
        <dsp:cNvPr id="0" name=""/>
        <dsp:cNvSpPr/>
      </dsp:nvSpPr>
      <dsp:spPr>
        <a:xfrm>
          <a:off x="0" y="2875235"/>
          <a:ext cx="11799370" cy="7050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b="1" kern="1200" dirty="0" smtClean="0"/>
            <a:t>“</a:t>
          </a:r>
          <a:r>
            <a:rPr lang="it-IT" sz="2000" b="1" kern="1200" dirty="0" err="1" smtClean="0">
              <a:solidFill>
                <a:srgbClr val="FFFF00"/>
              </a:solidFill>
            </a:rPr>
            <a:t>Effectiveness</a:t>
          </a:r>
          <a:r>
            <a:rPr lang="it-IT" sz="2000" b="1" kern="1200" dirty="0" smtClean="0"/>
            <a:t>”</a:t>
          </a:r>
          <a:r>
            <a:rPr lang="it-IT" sz="2000" kern="1200" dirty="0" smtClean="0"/>
            <a:t>: la misura in cui le risorse del sistema vengono utilizzate in modo efficiente</a:t>
          </a:r>
          <a:endParaRPr lang="it-IT" sz="2000" kern="1200" dirty="0"/>
        </a:p>
      </dsp:txBody>
      <dsp:txXfrm>
        <a:off x="34418" y="2909653"/>
        <a:ext cx="11730534" cy="636211"/>
      </dsp:txXfrm>
    </dsp:sp>
    <dsp:sp modelId="{7C76B24F-16EB-4AC2-97A3-3D91DF63376E}">
      <dsp:nvSpPr>
        <dsp:cNvPr id="0" name=""/>
        <dsp:cNvSpPr/>
      </dsp:nvSpPr>
      <dsp:spPr>
        <a:xfrm>
          <a:off x="0" y="3593685"/>
          <a:ext cx="11799370" cy="7050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b="1" kern="1200" dirty="0" smtClean="0"/>
            <a:t>“</a:t>
          </a:r>
          <a:r>
            <a:rPr lang="it-IT" sz="2000" b="1" kern="1200" dirty="0" err="1" smtClean="0">
              <a:solidFill>
                <a:srgbClr val="FFFF00"/>
              </a:solidFill>
            </a:rPr>
            <a:t>Equity</a:t>
          </a:r>
          <a:r>
            <a:rPr lang="it-IT" sz="2000" b="1" kern="1200" dirty="0" smtClean="0">
              <a:solidFill>
                <a:srgbClr val="FFFF00"/>
              </a:solidFill>
            </a:rPr>
            <a:t>”</a:t>
          </a:r>
          <a:r>
            <a:rPr lang="it-IT" sz="2000" kern="1200" dirty="0" smtClean="0">
              <a:solidFill>
                <a:srgbClr val="FFFF00"/>
              </a:solidFill>
            </a:rPr>
            <a:t>: </a:t>
          </a:r>
          <a:r>
            <a:rPr lang="it-IT" sz="2000" kern="1200" dirty="0" smtClean="0">
              <a:solidFill>
                <a:srgbClr val="FFFFFF"/>
              </a:solidFill>
            </a:rPr>
            <a:t>la </a:t>
          </a:r>
          <a:r>
            <a:rPr lang="it-IT" sz="2000" kern="1200" dirty="0" smtClean="0">
              <a:solidFill>
                <a:srgbClr val="FFFFFF"/>
              </a:solidFill>
              <a:effectLst/>
            </a:rPr>
            <a:t>distribuzione dei livelli di “</a:t>
          </a:r>
          <a:r>
            <a:rPr lang="it-IT" sz="2000" i="1" kern="1200" dirty="0" err="1" smtClean="0">
              <a:solidFill>
                <a:srgbClr val="FFFFFF"/>
              </a:solidFill>
              <a:effectLst/>
            </a:rPr>
            <a:t>Health</a:t>
          </a:r>
          <a:r>
            <a:rPr lang="it-IT" sz="2000" i="1" kern="1200" dirty="0" smtClean="0">
              <a:solidFill>
                <a:srgbClr val="FFFFFF"/>
              </a:solidFill>
              <a:effectLst/>
            </a:rPr>
            <a:t>,</a:t>
          </a:r>
          <a:r>
            <a:rPr lang="it-IT" sz="2000" kern="1200" dirty="0" smtClean="0">
              <a:solidFill>
                <a:srgbClr val="FFFFFF"/>
              </a:solidFill>
              <a:effectLst/>
            </a:rPr>
            <a:t> </a:t>
          </a:r>
          <a:r>
            <a:rPr lang="it-IT" sz="2000" i="1" kern="1200" dirty="0" err="1" smtClean="0">
              <a:solidFill>
                <a:srgbClr val="FFFFFF"/>
              </a:solidFill>
              <a:effectLst/>
            </a:rPr>
            <a:t>Responsiveness</a:t>
          </a:r>
          <a:r>
            <a:rPr lang="it-IT" sz="2000" kern="1200" dirty="0" smtClean="0">
              <a:solidFill>
                <a:srgbClr val="FFFFFF"/>
              </a:solidFill>
              <a:effectLst/>
            </a:rPr>
            <a:t> e </a:t>
          </a:r>
          <a:r>
            <a:rPr lang="it-IT" sz="2000" i="1" kern="1200" dirty="0" smtClean="0">
              <a:solidFill>
                <a:srgbClr val="FFFFFF"/>
              </a:solidFill>
              <a:effectLst/>
            </a:rPr>
            <a:t>Financial </a:t>
          </a:r>
          <a:r>
            <a:rPr lang="it-IT" sz="2000" i="1" kern="1200" dirty="0" err="1" smtClean="0">
              <a:solidFill>
                <a:srgbClr val="FFFFFF"/>
              </a:solidFill>
              <a:effectLst/>
            </a:rPr>
            <a:t>Protection</a:t>
          </a:r>
          <a:r>
            <a:rPr lang="it-IT" sz="2000" kern="1200" dirty="0" smtClean="0">
              <a:solidFill>
                <a:srgbClr val="FFFFFF"/>
              </a:solidFill>
              <a:effectLst/>
            </a:rPr>
            <a:t>” nella 			    popolazione rappresentano l’equità totale di un sistema sanitario.</a:t>
          </a:r>
          <a:endParaRPr lang="it-IT" sz="2000" kern="1200" dirty="0">
            <a:solidFill>
              <a:srgbClr val="FFFFFF"/>
            </a:solidFill>
            <a:effectLst/>
          </a:endParaRPr>
        </a:p>
      </dsp:txBody>
      <dsp:txXfrm>
        <a:off x="34418" y="3628103"/>
        <a:ext cx="11730534" cy="6362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146A8-5A33-4B49-A531-F104B73FA13D}">
      <dsp:nvSpPr>
        <dsp:cNvPr id="0" name=""/>
        <dsp:cNvSpPr/>
      </dsp:nvSpPr>
      <dsp:spPr>
        <a:xfrm>
          <a:off x="776378" y="0"/>
          <a:ext cx="8798961" cy="52197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53CEC-786A-41B0-A4E9-26FDB8553B20}">
      <dsp:nvSpPr>
        <dsp:cNvPr id="0" name=""/>
        <dsp:cNvSpPr/>
      </dsp:nvSpPr>
      <dsp:spPr>
        <a:xfrm>
          <a:off x="3538" y="1565910"/>
          <a:ext cx="2298809" cy="2087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rot lat="0" lon="0" rev="12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1" kern="1200" dirty="0" smtClean="0">
              <a:solidFill>
                <a:srgbClr val="FFFF00"/>
              </a:solidFill>
              <a:latin typeface="Tahoma" panose="020B0604030504040204" pitchFamily="34" charset="0"/>
              <a:ea typeface="Tahoma" panose="020B0604030504040204" pitchFamily="34" charset="0"/>
              <a:cs typeface="Tahoma" panose="020B0604030504040204" pitchFamily="34" charset="0"/>
            </a:rPr>
            <a:t>Bassa performance </a:t>
          </a:r>
          <a:r>
            <a:rPr lang="it-IT" sz="1800" kern="1200" dirty="0" smtClean="0">
              <a:latin typeface="Tahoma" panose="020B0604030504040204" pitchFamily="34" charset="0"/>
              <a:ea typeface="Tahoma" panose="020B0604030504040204" pitchFamily="34" charset="0"/>
              <a:cs typeface="Tahoma" panose="020B0604030504040204" pitchFamily="34" charset="0"/>
            </a:rPr>
            <a:t>(Campania, Sardegna, Sicilia, Calabria e Puglia) </a:t>
          </a:r>
          <a:endParaRPr lang="it-IT" sz="1800" kern="1200" dirty="0">
            <a:latin typeface="Tahoma" panose="020B0604030504040204" pitchFamily="34" charset="0"/>
            <a:ea typeface="Tahoma" panose="020B0604030504040204" pitchFamily="34" charset="0"/>
            <a:cs typeface="Tahoma" panose="020B0604030504040204" pitchFamily="34" charset="0"/>
          </a:endParaRPr>
        </a:p>
      </dsp:txBody>
      <dsp:txXfrm>
        <a:off x="105460" y="1667832"/>
        <a:ext cx="2094965" cy="1884036"/>
      </dsp:txXfrm>
    </dsp:sp>
    <dsp:sp modelId="{3DEBFDA2-36DF-41EE-9344-9117790D61B9}">
      <dsp:nvSpPr>
        <dsp:cNvPr id="0" name=""/>
        <dsp:cNvSpPr/>
      </dsp:nvSpPr>
      <dsp:spPr>
        <a:xfrm>
          <a:off x="2685482" y="1565910"/>
          <a:ext cx="2298809" cy="2087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rot lat="0" lon="0" rev="12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1" kern="1200" dirty="0" smtClean="0">
              <a:solidFill>
                <a:srgbClr val="FFFF00"/>
              </a:solidFill>
              <a:latin typeface="Tahoma" panose="020B0604030504040204" pitchFamily="34" charset="0"/>
              <a:ea typeface="Tahoma" panose="020B0604030504040204" pitchFamily="34" charset="0"/>
              <a:cs typeface="Tahoma" panose="020B0604030504040204" pitchFamily="34" charset="0"/>
            </a:rPr>
            <a:t>Media performance </a:t>
          </a:r>
          <a:r>
            <a:rPr lang="it-IT" sz="1800" kern="1200" dirty="0" smtClean="0">
              <a:latin typeface="Tahoma" panose="020B0604030504040204" pitchFamily="34" charset="0"/>
              <a:ea typeface="Tahoma" panose="020B0604030504040204" pitchFamily="34" charset="0"/>
              <a:cs typeface="Tahoma" panose="020B0604030504040204" pitchFamily="34" charset="0"/>
            </a:rPr>
            <a:t>(Basilicata e Abruzzo – in miglioramento -  Lazio e Molise), </a:t>
          </a:r>
          <a:r>
            <a:rPr lang="it-IT" sz="1500" kern="1200" dirty="0" smtClean="0"/>
            <a:t>	</a:t>
          </a:r>
          <a:endParaRPr lang="it-IT" sz="1500" kern="1200" dirty="0"/>
        </a:p>
      </dsp:txBody>
      <dsp:txXfrm>
        <a:off x="2787404" y="1667832"/>
        <a:ext cx="2094965" cy="1884036"/>
      </dsp:txXfrm>
    </dsp:sp>
    <dsp:sp modelId="{FCDD3FBD-A3C5-416F-9767-3A1D8A8D1906}">
      <dsp:nvSpPr>
        <dsp:cNvPr id="0" name=""/>
        <dsp:cNvSpPr/>
      </dsp:nvSpPr>
      <dsp:spPr>
        <a:xfrm>
          <a:off x="5367426" y="1565910"/>
          <a:ext cx="2298809" cy="2087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rot lat="0" lon="0" rev="12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1" kern="1200" dirty="0" smtClean="0">
              <a:solidFill>
                <a:srgbClr val="FFFF00"/>
              </a:solidFill>
              <a:latin typeface="Tahoma" panose="020B0604030504040204" pitchFamily="34" charset="0"/>
              <a:ea typeface="Tahoma" panose="020B0604030504040204" pitchFamily="34" charset="0"/>
              <a:cs typeface="Tahoma" panose="020B0604030504040204" pitchFamily="34" charset="0"/>
            </a:rPr>
            <a:t>Buona performance ed alta spesa </a:t>
          </a:r>
        </a:p>
        <a:p>
          <a:pPr lvl="0" algn="ctr" defTabSz="800100" rtl="0">
            <a:lnSpc>
              <a:spcPct val="90000"/>
            </a:lnSpc>
            <a:spcBef>
              <a:spcPct val="0"/>
            </a:spcBef>
            <a:spcAft>
              <a:spcPct val="35000"/>
            </a:spcAft>
          </a:pPr>
          <a:r>
            <a:rPr lang="it-IT" sz="1800" kern="1200" dirty="0" smtClean="0">
              <a:latin typeface="Tahoma" panose="020B0604030504040204" pitchFamily="34" charset="0"/>
              <a:ea typeface="Tahoma" panose="020B0604030504040204" pitchFamily="34" charset="0"/>
              <a:cs typeface="Tahoma" panose="020B0604030504040204" pitchFamily="34" charset="0"/>
            </a:rPr>
            <a:t>(Valle d’Aosta, Friuli, Trentino Alto Adige, Piemonte  e Liguria  )</a:t>
          </a:r>
          <a:endParaRPr lang="it-IT" sz="1800" kern="1200" dirty="0">
            <a:latin typeface="Tahoma" panose="020B0604030504040204" pitchFamily="34" charset="0"/>
            <a:ea typeface="Tahoma" panose="020B0604030504040204" pitchFamily="34" charset="0"/>
            <a:cs typeface="Tahoma" panose="020B0604030504040204" pitchFamily="34" charset="0"/>
          </a:endParaRPr>
        </a:p>
      </dsp:txBody>
      <dsp:txXfrm>
        <a:off x="5469348" y="1667832"/>
        <a:ext cx="2094965" cy="1884036"/>
      </dsp:txXfrm>
    </dsp:sp>
    <dsp:sp modelId="{F7A78838-1700-4A5A-B7DF-F266C4EA7BF4}">
      <dsp:nvSpPr>
        <dsp:cNvPr id="0" name=""/>
        <dsp:cNvSpPr/>
      </dsp:nvSpPr>
      <dsp:spPr>
        <a:xfrm>
          <a:off x="8032440" y="1538475"/>
          <a:ext cx="2298809" cy="2087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rot lat="0" lon="0" rev="12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1" kern="1200" dirty="0" smtClean="0">
              <a:solidFill>
                <a:srgbClr val="FFFF00"/>
              </a:solidFill>
              <a:latin typeface="Tahoma" panose="020B0604030504040204" pitchFamily="34" charset="0"/>
              <a:ea typeface="Tahoma" panose="020B0604030504040204" pitchFamily="34" charset="0"/>
              <a:cs typeface="Tahoma" panose="020B0604030504040204" pitchFamily="34" charset="0"/>
            </a:rPr>
            <a:t>Alta performance </a:t>
          </a:r>
          <a:r>
            <a:rPr lang="it-IT" sz="1800" kern="1200" dirty="0" smtClean="0">
              <a:latin typeface="Tahoma" panose="020B0604030504040204" pitchFamily="34" charset="0"/>
              <a:ea typeface="Tahoma" panose="020B0604030504040204" pitchFamily="34" charset="0"/>
              <a:cs typeface="Tahoma" panose="020B0604030504040204" pitchFamily="34" charset="0"/>
            </a:rPr>
            <a:t>(Umbria   Marche   Lombardia, Emilia-	Romagna, Toscana e Veneto). </a:t>
          </a:r>
          <a:endParaRPr lang="it-IT" sz="1800" kern="1200" dirty="0">
            <a:latin typeface="Tahoma" panose="020B0604030504040204" pitchFamily="34" charset="0"/>
            <a:ea typeface="Tahoma" panose="020B0604030504040204" pitchFamily="34" charset="0"/>
            <a:cs typeface="Tahoma" panose="020B0604030504040204" pitchFamily="34" charset="0"/>
          </a:endParaRPr>
        </a:p>
      </dsp:txBody>
      <dsp:txXfrm>
        <a:off x="8134362" y="1640397"/>
        <a:ext cx="2094965" cy="1884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D8E60-766B-4F62-97A2-12E9A18C01DC}">
      <dsp:nvSpPr>
        <dsp:cNvPr id="0" name=""/>
        <dsp:cNvSpPr/>
      </dsp:nvSpPr>
      <dsp:spPr>
        <a:xfrm>
          <a:off x="0" y="71394"/>
          <a:ext cx="10351719" cy="1357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smtClean="0"/>
            <a:t>Il metodo applicato in questo studio ha consentito di sintetizzare in maniera adeguata le informazioni disponibili. Tale approccio ha permesso di descrivere la “posizione” dei SSR rispetto alla performance, così come scaturisce dalla relazione tra i valori degli indicatori selezionati</a:t>
          </a:r>
          <a:endParaRPr lang="it-IT" sz="2000" kern="1200"/>
        </a:p>
      </dsp:txBody>
      <dsp:txXfrm>
        <a:off x="66253" y="137647"/>
        <a:ext cx="10219213" cy="1224694"/>
      </dsp:txXfrm>
    </dsp:sp>
    <dsp:sp modelId="{55063877-48D6-4627-BD5C-AAD2E48A7890}">
      <dsp:nvSpPr>
        <dsp:cNvPr id="0" name=""/>
        <dsp:cNvSpPr/>
      </dsp:nvSpPr>
      <dsp:spPr>
        <a:xfrm>
          <a:off x="0" y="1486194"/>
          <a:ext cx="10351719" cy="1357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smtClean="0"/>
            <a:t>Il quadro nazionale della performance in sanità rileva situazioni buona copertura dei SSR nel Centro-Nord, mentre per il Sud appare urgente un forte intervento sul piano dell’accesso alle cure e dell’efficienza del sistema. </a:t>
          </a:r>
          <a:endParaRPr lang="it-IT" sz="2000" kern="1200" dirty="0"/>
        </a:p>
      </dsp:txBody>
      <dsp:txXfrm>
        <a:off x="66253" y="1552447"/>
        <a:ext cx="10219213" cy="1224694"/>
      </dsp:txXfrm>
    </dsp:sp>
    <dsp:sp modelId="{D1A34DB2-3B9A-4C45-B386-D7C75D287C80}">
      <dsp:nvSpPr>
        <dsp:cNvPr id="0" name=""/>
        <dsp:cNvSpPr/>
      </dsp:nvSpPr>
      <dsp:spPr>
        <a:xfrm>
          <a:off x="0" y="2900994"/>
          <a:ext cx="10351719" cy="1357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t-IT" sz="2000" kern="1200" dirty="0" smtClean="0"/>
            <a:t>Qualsiasi tentativo sistematico di comprendere la performance dei sistemi sanitari deve includere uno studio dei fattori che potenzialmente lo spiegano. Ci sono, tuttavia, fattori al di fuori del sistema sanitario che ne influenzeranno le performance (sistema giudiziario, politico, amministrativo) </a:t>
          </a:r>
          <a:endParaRPr lang="it-IT" sz="2000" kern="1200" dirty="0"/>
        </a:p>
      </dsp:txBody>
      <dsp:txXfrm>
        <a:off x="66253" y="2967247"/>
        <a:ext cx="10219213" cy="12246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193EF819-8EF4-4943-8B51-8397EB575552}" type="datetimeFigureOut">
              <a:rPr lang="it-IT" smtClean="0"/>
              <a:t>15/12/2017</a:t>
            </a:fld>
            <a:endParaRPr lang="it-IT"/>
          </a:p>
        </p:txBody>
      </p:sp>
      <p:sp>
        <p:nvSpPr>
          <p:cNvPr id="4" name="Segnaposto immagine diapositiva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5CD94F8E-189D-485A-8DF7-4A0DA6BBF67C}" type="slidenum">
              <a:rPr lang="it-IT" smtClean="0"/>
              <a:t>‹N›</a:t>
            </a:fld>
            <a:endParaRPr lang="it-IT"/>
          </a:p>
        </p:txBody>
      </p:sp>
    </p:spTree>
    <p:extLst>
      <p:ext uri="{BB962C8B-B14F-4D97-AF65-F5344CB8AC3E}">
        <p14:creationId xmlns:p14="http://schemas.microsoft.com/office/powerpoint/2010/main" val="186668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1</a:t>
            </a:fld>
            <a:endParaRPr lang="it-IT"/>
          </a:p>
        </p:txBody>
      </p:sp>
    </p:spTree>
    <p:extLst>
      <p:ext uri="{BB962C8B-B14F-4D97-AF65-F5344CB8AC3E}">
        <p14:creationId xmlns:p14="http://schemas.microsoft.com/office/powerpoint/2010/main" val="2320505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10</a:t>
            </a:fld>
            <a:endParaRPr lang="it-IT"/>
          </a:p>
        </p:txBody>
      </p:sp>
    </p:spTree>
    <p:extLst>
      <p:ext uri="{BB962C8B-B14F-4D97-AF65-F5344CB8AC3E}">
        <p14:creationId xmlns:p14="http://schemas.microsoft.com/office/powerpoint/2010/main" val="395617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11</a:t>
            </a:fld>
            <a:endParaRPr lang="it-IT"/>
          </a:p>
        </p:txBody>
      </p:sp>
    </p:spTree>
    <p:extLst>
      <p:ext uri="{BB962C8B-B14F-4D97-AF65-F5344CB8AC3E}">
        <p14:creationId xmlns:p14="http://schemas.microsoft.com/office/powerpoint/2010/main" val="186153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12</a:t>
            </a:fld>
            <a:endParaRPr lang="it-IT"/>
          </a:p>
        </p:txBody>
      </p:sp>
    </p:spTree>
    <p:extLst>
      <p:ext uri="{BB962C8B-B14F-4D97-AF65-F5344CB8AC3E}">
        <p14:creationId xmlns:p14="http://schemas.microsoft.com/office/powerpoint/2010/main" val="342760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13</a:t>
            </a:fld>
            <a:endParaRPr lang="it-IT"/>
          </a:p>
        </p:txBody>
      </p:sp>
    </p:spTree>
    <p:extLst>
      <p:ext uri="{BB962C8B-B14F-4D97-AF65-F5344CB8AC3E}">
        <p14:creationId xmlns:p14="http://schemas.microsoft.com/office/powerpoint/2010/main" val="4216137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14</a:t>
            </a:fld>
            <a:endParaRPr lang="it-IT"/>
          </a:p>
        </p:txBody>
      </p:sp>
    </p:spTree>
    <p:extLst>
      <p:ext uri="{BB962C8B-B14F-4D97-AF65-F5344CB8AC3E}">
        <p14:creationId xmlns:p14="http://schemas.microsoft.com/office/powerpoint/2010/main" val="1474254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15</a:t>
            </a:fld>
            <a:endParaRPr lang="it-IT"/>
          </a:p>
        </p:txBody>
      </p:sp>
    </p:spTree>
    <p:extLst>
      <p:ext uri="{BB962C8B-B14F-4D97-AF65-F5344CB8AC3E}">
        <p14:creationId xmlns:p14="http://schemas.microsoft.com/office/powerpoint/2010/main" val="597383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Si tratta comunque della rinuncia ad una prestazioni sanitaria ritenuta necessaria che non può essere interpretata come rinuncia alle cure tout court.</a:t>
            </a:r>
          </a:p>
          <a:p>
            <a:endParaRPr lang="it-IT" dirty="0"/>
          </a:p>
        </p:txBody>
      </p:sp>
      <p:sp>
        <p:nvSpPr>
          <p:cNvPr id="4" name="Segnaposto numero diapositiva 3"/>
          <p:cNvSpPr>
            <a:spLocks noGrp="1"/>
          </p:cNvSpPr>
          <p:nvPr>
            <p:ph type="sldNum" sz="quarter" idx="10"/>
          </p:nvPr>
        </p:nvSpPr>
        <p:spPr/>
        <p:txBody>
          <a:bodyPr/>
          <a:lstStyle/>
          <a:p>
            <a:fld id="{5CD94F8E-189D-485A-8DF7-4A0DA6BBF67C}" type="slidenum">
              <a:rPr lang="it-IT" smtClean="0"/>
              <a:t>16</a:t>
            </a:fld>
            <a:endParaRPr lang="it-IT"/>
          </a:p>
        </p:txBody>
      </p:sp>
    </p:spTree>
    <p:extLst>
      <p:ext uri="{BB962C8B-B14F-4D97-AF65-F5344CB8AC3E}">
        <p14:creationId xmlns:p14="http://schemas.microsoft.com/office/powerpoint/2010/main" val="2759894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CD94F8E-189D-485A-8DF7-4A0DA6BBF67C}" type="slidenum">
              <a:rPr lang="it-IT" smtClean="0"/>
              <a:t>17</a:t>
            </a:fld>
            <a:endParaRPr lang="it-IT"/>
          </a:p>
        </p:txBody>
      </p:sp>
    </p:spTree>
    <p:extLst>
      <p:ext uri="{BB962C8B-B14F-4D97-AF65-F5344CB8AC3E}">
        <p14:creationId xmlns:p14="http://schemas.microsoft.com/office/powerpoint/2010/main" val="2872739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2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C’è poi l’aspetto legato alla corruzione e alle infiltrazioni della criminalità organizzata nella sanità italiana. Complessivamente, la spesa in eccesso non giustificata, riferita alle voci comprese all’interno dei modelli CE, alla base delle decisioni di carattere economico-finanziario, è stimabile essere pari a circa 5,5 miliardi di Euro </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numero diapositiva 3"/>
          <p:cNvSpPr>
            <a:spLocks noGrp="1"/>
          </p:cNvSpPr>
          <p:nvPr>
            <p:ph type="sldNum" sz="quarter" idx="10"/>
          </p:nvPr>
        </p:nvSpPr>
        <p:spPr/>
        <p:txBody>
          <a:bodyPr/>
          <a:lstStyle/>
          <a:p>
            <a:fld id="{5CD94F8E-189D-485A-8DF7-4A0DA6BBF67C}" type="slidenum">
              <a:rPr lang="it-IT" smtClean="0"/>
              <a:t>18</a:t>
            </a:fld>
            <a:endParaRPr lang="it-IT"/>
          </a:p>
        </p:txBody>
      </p:sp>
    </p:spTree>
    <p:extLst>
      <p:ext uri="{BB962C8B-B14F-4D97-AF65-F5344CB8AC3E}">
        <p14:creationId xmlns:p14="http://schemas.microsoft.com/office/powerpoint/2010/main" val="1681734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19</a:t>
            </a:fld>
            <a:endParaRPr lang="it-IT"/>
          </a:p>
        </p:txBody>
      </p:sp>
    </p:spTree>
    <p:extLst>
      <p:ext uri="{BB962C8B-B14F-4D97-AF65-F5344CB8AC3E}">
        <p14:creationId xmlns:p14="http://schemas.microsoft.com/office/powerpoint/2010/main" val="29282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2</a:t>
            </a:fld>
            <a:endParaRPr lang="it-IT"/>
          </a:p>
        </p:txBody>
      </p:sp>
    </p:spTree>
    <p:extLst>
      <p:ext uri="{BB962C8B-B14F-4D97-AF65-F5344CB8AC3E}">
        <p14:creationId xmlns:p14="http://schemas.microsoft.com/office/powerpoint/2010/main" val="79460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3</a:t>
            </a:fld>
            <a:endParaRPr lang="it-IT"/>
          </a:p>
        </p:txBody>
      </p:sp>
    </p:spTree>
    <p:extLst>
      <p:ext uri="{BB962C8B-B14F-4D97-AF65-F5344CB8AC3E}">
        <p14:creationId xmlns:p14="http://schemas.microsoft.com/office/powerpoint/2010/main" val="83225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“spesa sanitaria privata</a:t>
            </a:r>
            <a:r>
              <a:rPr lang="it-IT" dirty="0" smtClean="0"/>
              <a:t>” (35 </a:t>
            </a:r>
            <a:r>
              <a:rPr lang="it-IT" dirty="0" err="1" smtClean="0"/>
              <a:t>mld</a:t>
            </a:r>
            <a:r>
              <a:rPr lang="it-IT" dirty="0" smtClean="0"/>
              <a:t> complessivamente, circa il 23% della spesa sanitaria complessiva pari a 15 </a:t>
            </a:r>
            <a:r>
              <a:rPr lang="it-IT" dirty="0" err="1" smtClean="0"/>
              <a:t>mld</a:t>
            </a:r>
            <a:r>
              <a:rPr lang="it-IT" dirty="0" smtClean="0"/>
              <a:t>)  </a:t>
            </a:r>
            <a:r>
              <a:rPr lang="it-IT" dirty="0" err="1"/>
              <a:t>procapite</a:t>
            </a:r>
            <a:r>
              <a:rPr lang="it-IT" dirty="0"/>
              <a:t> sia fortemente</a:t>
            </a:r>
            <a:r>
              <a:rPr lang="it-IT" b="1" dirty="0"/>
              <a:t> legata al reddito delle famiglie e alla qualità dell’offerta pubblica</a:t>
            </a:r>
            <a:r>
              <a:rPr lang="it-IT" dirty="0"/>
              <a:t>. In base a queste considerazioni si scopre che a guidare la classifica delle regioni con la spesa privata sanitaria più alta troviamo la Lombardia (608 euro), l’Emilia Romagna (581) e il Friuli Venezia Giulia (551), che vantano anche strutture sanitarie pubbliche con standard qualitativi più elevati delle altre regioni. Calabria (274 euro), Campania (263) e Sicilia (245) chiudono questa speciale graduatoria, che appare ormai invariata da 10 anni</a:t>
            </a:r>
            <a:r>
              <a:rPr lang="it-IT" dirty="0" smtClean="0"/>
              <a:t>.</a:t>
            </a:r>
          </a:p>
          <a:p>
            <a:endParaRPr lang="it-IT" dirty="0"/>
          </a:p>
          <a:p>
            <a:r>
              <a:rPr lang="it-IT" dirty="0"/>
              <a:t>L’incidenza della spesa privata pro-capite su quella totale è pari al 30,5% in Valle d'Aosta e del 16,0% in </a:t>
            </a:r>
            <a:r>
              <a:rPr lang="it-IT" dirty="0" smtClean="0"/>
              <a:t>Sardegna</a:t>
            </a:r>
          </a:p>
          <a:p>
            <a:endParaRPr lang="it-IT" dirty="0"/>
          </a:p>
          <a:p>
            <a:r>
              <a:rPr lang="it-IT" dirty="0"/>
              <a:t>La spesa sanitaria italiana è complessivamente inferiore del 32,5% rispetto a quella dell'Europa Occidentale. In rapporto al </a:t>
            </a:r>
            <a:r>
              <a:rPr lang="it-IT" dirty="0" err="1"/>
              <a:t>Pil</a:t>
            </a:r>
            <a:r>
              <a:rPr lang="it-IT" dirty="0"/>
              <a:t> l’Italia è al 9,4%, contro il 10,4% dell’Europa Occidentale. Negli ultimi 10 anni la spesa sanitaria pubblica italiana è cresciuta dell’1% medio annuo contro il 3,8% degli altri Paesi dell'Europa Occidentale: un quarto, peraltro come il </a:t>
            </a:r>
            <a:r>
              <a:rPr lang="it-IT" dirty="0" err="1"/>
              <a:t>Pil</a:t>
            </a:r>
            <a:r>
              <a:rPr lang="it-IT" dirty="0"/>
              <a:t>; questo porta la spesa sanitaria pubblica italiana ad essere inferiore del 36% a quella degli altri Paesi considerati.</a:t>
            </a:r>
          </a:p>
        </p:txBody>
      </p:sp>
      <p:sp>
        <p:nvSpPr>
          <p:cNvPr id="4" name="Segnaposto numero diapositiva 3"/>
          <p:cNvSpPr>
            <a:spLocks noGrp="1"/>
          </p:cNvSpPr>
          <p:nvPr>
            <p:ph type="sldNum" sz="quarter" idx="10"/>
          </p:nvPr>
        </p:nvSpPr>
        <p:spPr/>
        <p:txBody>
          <a:bodyPr/>
          <a:lstStyle/>
          <a:p>
            <a:fld id="{5CD94F8E-189D-485A-8DF7-4A0DA6BBF67C}" type="slidenum">
              <a:rPr lang="it-IT" smtClean="0"/>
              <a:t>4</a:t>
            </a:fld>
            <a:endParaRPr lang="it-IT"/>
          </a:p>
        </p:txBody>
      </p:sp>
    </p:spTree>
    <p:extLst>
      <p:ext uri="{BB962C8B-B14F-4D97-AF65-F5344CB8AC3E}">
        <p14:creationId xmlns:p14="http://schemas.microsoft.com/office/powerpoint/2010/main" val="174848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“spesa sanitaria privata</a:t>
            </a:r>
            <a:r>
              <a:rPr lang="it-IT" dirty="0" smtClean="0"/>
              <a:t>” (35 </a:t>
            </a:r>
            <a:r>
              <a:rPr lang="it-IT" dirty="0" err="1" smtClean="0"/>
              <a:t>mld</a:t>
            </a:r>
            <a:r>
              <a:rPr lang="it-IT" dirty="0" smtClean="0"/>
              <a:t> complessivamente, circa il 23% della spesa sanitaria complessiva pari a 15 </a:t>
            </a:r>
            <a:r>
              <a:rPr lang="it-IT" dirty="0" err="1" smtClean="0"/>
              <a:t>mld</a:t>
            </a:r>
            <a:r>
              <a:rPr lang="it-IT" dirty="0" smtClean="0"/>
              <a:t>)  </a:t>
            </a:r>
            <a:r>
              <a:rPr lang="it-IT" dirty="0" err="1"/>
              <a:t>procapite</a:t>
            </a:r>
            <a:r>
              <a:rPr lang="it-IT" dirty="0"/>
              <a:t> sia fortemente</a:t>
            </a:r>
            <a:r>
              <a:rPr lang="it-IT" b="1" dirty="0"/>
              <a:t> legata al reddito delle famiglie e alla qualità dell’offerta pubblica</a:t>
            </a:r>
            <a:r>
              <a:rPr lang="it-IT" dirty="0"/>
              <a:t>. In base a queste considerazioni si scopre che a guidare la classifica delle regioni con la spesa privata sanitaria più alta troviamo la Lombardia (608 euro), l’Emilia Romagna (581) e il Friuli Venezia Giulia (551), che vantano anche strutture sanitarie pubbliche con standard qualitativi più elevati delle altre regioni. Calabria (274 euro), Campania (263) e Sicilia (245) chiudono questa speciale graduatoria, che appare ormai invariata da 10 anni</a:t>
            </a:r>
            <a:r>
              <a:rPr lang="it-IT" dirty="0" smtClean="0"/>
              <a:t>.</a:t>
            </a:r>
          </a:p>
          <a:p>
            <a:endParaRPr lang="it-IT" dirty="0"/>
          </a:p>
          <a:p>
            <a:r>
              <a:rPr lang="it-IT" dirty="0"/>
              <a:t>L’incidenza della spesa privata pro-capite su quella totale è pari al 30,5% in Valle d'Aosta e del 16,0% in </a:t>
            </a:r>
            <a:r>
              <a:rPr lang="it-IT" dirty="0" smtClean="0"/>
              <a:t>Sardegna</a:t>
            </a:r>
          </a:p>
          <a:p>
            <a:endParaRPr lang="it-IT" dirty="0"/>
          </a:p>
          <a:p>
            <a:r>
              <a:rPr lang="it-IT" dirty="0"/>
              <a:t>La spesa sanitaria italiana è complessivamente inferiore del 32,5% rispetto a quella dell'Europa Occidentale. In rapporto al </a:t>
            </a:r>
            <a:r>
              <a:rPr lang="it-IT" dirty="0" err="1"/>
              <a:t>Pil</a:t>
            </a:r>
            <a:r>
              <a:rPr lang="it-IT" dirty="0"/>
              <a:t> l’Italia è al 9,4%, contro il 10,4% dell’Europa Occidentale. Negli ultimi 10 anni la spesa sanitaria pubblica italiana è cresciuta dell’1% medio annuo contro il 3,8% degli altri Paesi dell'Europa Occidentale: un quarto, peraltro come il </a:t>
            </a:r>
            <a:r>
              <a:rPr lang="it-IT" dirty="0" err="1"/>
              <a:t>Pil</a:t>
            </a:r>
            <a:r>
              <a:rPr lang="it-IT" dirty="0"/>
              <a:t>; questo porta la spesa sanitaria pubblica italiana ad essere inferiore del 36% a quella degli altri Paesi considerati.</a:t>
            </a:r>
          </a:p>
        </p:txBody>
      </p:sp>
      <p:sp>
        <p:nvSpPr>
          <p:cNvPr id="4" name="Segnaposto numero diapositiva 3"/>
          <p:cNvSpPr>
            <a:spLocks noGrp="1"/>
          </p:cNvSpPr>
          <p:nvPr>
            <p:ph type="sldNum" sz="quarter" idx="10"/>
          </p:nvPr>
        </p:nvSpPr>
        <p:spPr/>
        <p:txBody>
          <a:bodyPr/>
          <a:lstStyle/>
          <a:p>
            <a:fld id="{5CD94F8E-189D-485A-8DF7-4A0DA6BBF67C}" type="slidenum">
              <a:rPr lang="it-IT" smtClean="0"/>
              <a:t>5</a:t>
            </a:fld>
            <a:endParaRPr lang="it-IT"/>
          </a:p>
        </p:txBody>
      </p:sp>
    </p:spTree>
    <p:extLst>
      <p:ext uri="{BB962C8B-B14F-4D97-AF65-F5344CB8AC3E}">
        <p14:creationId xmlns:p14="http://schemas.microsoft.com/office/powerpoint/2010/main" val="182708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6</a:t>
            </a:fld>
            <a:endParaRPr lang="it-IT"/>
          </a:p>
        </p:txBody>
      </p:sp>
    </p:spTree>
    <p:extLst>
      <p:ext uri="{BB962C8B-B14F-4D97-AF65-F5344CB8AC3E}">
        <p14:creationId xmlns:p14="http://schemas.microsoft.com/office/powerpoint/2010/main" val="65243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7</a:t>
            </a:fld>
            <a:endParaRPr lang="it-IT"/>
          </a:p>
        </p:txBody>
      </p:sp>
    </p:spTree>
    <p:extLst>
      <p:ext uri="{BB962C8B-B14F-4D97-AF65-F5344CB8AC3E}">
        <p14:creationId xmlns:p14="http://schemas.microsoft.com/office/powerpoint/2010/main" val="126643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CD94F8E-189D-485A-8DF7-4A0DA6BBF67C}" type="slidenum">
              <a:rPr lang="it-IT" smtClean="0"/>
              <a:t>8</a:t>
            </a:fld>
            <a:endParaRPr lang="it-IT"/>
          </a:p>
        </p:txBody>
      </p:sp>
    </p:spTree>
    <p:extLst>
      <p:ext uri="{BB962C8B-B14F-4D97-AF65-F5344CB8AC3E}">
        <p14:creationId xmlns:p14="http://schemas.microsoft.com/office/powerpoint/2010/main" val="421406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lnSpc>
                <a:spcPct val="100000"/>
              </a:lnSpc>
              <a:spcBef>
                <a:spcPts val="500"/>
              </a:spcBef>
              <a:spcAft>
                <a:spcPts val="500"/>
              </a:spcAft>
            </a:pPr>
            <a:r>
              <a:rPr lang="it-IT" dirty="0" smtClean="0">
                <a:solidFill>
                  <a:schemeClr val="tx1">
                    <a:lumMod val="85000"/>
                    <a:lumOff val="15000"/>
                  </a:schemeClr>
                </a:solidFill>
                <a:latin typeface="Tahoma" pitchFamily="34" charset="0"/>
                <a:ea typeface="Tahoma" pitchFamily="34" charset="0"/>
                <a:cs typeface="Tahoma" pitchFamily="34" charset="0"/>
              </a:rPr>
              <a:t>Mentre sulle dimensioni della performance in sanità si può affermare che in letteratura c’è un sostanziale accordo, sugli approcci utilizzati per definire un indice sintetico, in grado di misurare la performance di un sistema sanitario o su quali siano gli aspetti cui dare maggior rilievo, esistono diversità di vedute. 	</a:t>
            </a:r>
          </a:p>
          <a:p>
            <a:pPr marL="285750" indent="-285750">
              <a:lnSpc>
                <a:spcPct val="100000"/>
              </a:lnSpc>
              <a:spcBef>
                <a:spcPts val="500"/>
              </a:spcBef>
              <a:spcAft>
                <a:spcPts val="500"/>
              </a:spcAft>
            </a:pPr>
            <a:r>
              <a:rPr lang="it-IT" dirty="0" smtClean="0">
                <a:solidFill>
                  <a:schemeClr val="tx1">
                    <a:lumMod val="85000"/>
                    <a:lumOff val="15000"/>
                  </a:schemeClr>
                </a:solidFill>
                <a:latin typeface="Tahoma" pitchFamily="34" charset="0"/>
                <a:ea typeface="Tahoma" pitchFamily="34" charset="0"/>
                <a:cs typeface="Tahoma" pitchFamily="34" charset="0"/>
              </a:rPr>
              <a:t>	</a:t>
            </a:r>
            <a:endParaRPr lang="it-IT" kern="1200" dirty="0" smtClean="0">
              <a:solidFill>
                <a:schemeClr val="tx1"/>
              </a:solidFill>
              <a:effectLst/>
            </a:endParaRPr>
          </a:p>
          <a:p>
            <a:r>
              <a:rPr lang="it-IT" kern="1200" dirty="0" smtClean="0">
                <a:solidFill>
                  <a:schemeClr val="tx1"/>
                </a:solidFill>
                <a:effectLst/>
              </a:rPr>
              <a:t>BOCCONI: Con tale approccio la regione Calabria dovrebbe patire una riduzione superiore al 15%, la Lombardia una riduzione di poco eccedente il 2%, mentre regioni come Umbria, Marche e Toscana vedrebbero una spesa standard corretta superiore a quella vigente. Questo approccio, dichiaratamente, non considera fattori come gli esiti di salute e l’appropriatezza delle cure. Con tale approccio la regione Calabria dovrebbe patire una riduzione superiore al 15%, la Lombardia una riduzione di poco eccedente il 2%, mentre regioni come Umbria, Marche e Toscana vedrebbero una spesa standard corretta superiore a quella vigente. Questo approccio, dichiaratamente, non considera fattori come gli esiti di salute e l’appropriatezza delle cure. </a:t>
            </a:r>
          </a:p>
          <a:p>
            <a:endParaRPr lang="it-IT" kern="1200" dirty="0" smtClean="0">
              <a:solidFill>
                <a:schemeClr val="tx1"/>
              </a:solidFill>
              <a:effectLst/>
            </a:endParaRPr>
          </a:p>
          <a:p>
            <a:r>
              <a:rPr lang="it-IT" kern="1200" dirty="0" smtClean="0">
                <a:solidFill>
                  <a:schemeClr val="tx1"/>
                </a:solidFill>
                <a:effectLst/>
              </a:rPr>
              <a:t>CEIS:   rappresentanti del  Management aziendale, Professioni sanitarie, Istituzioni,  Utenti e Industria medicale. </a:t>
            </a:r>
            <a:endParaRPr lang="it-IT" dirty="0"/>
          </a:p>
        </p:txBody>
      </p:sp>
      <p:sp>
        <p:nvSpPr>
          <p:cNvPr id="4" name="Segnaposto numero diapositiva 3"/>
          <p:cNvSpPr>
            <a:spLocks noGrp="1"/>
          </p:cNvSpPr>
          <p:nvPr>
            <p:ph type="sldNum" sz="quarter" idx="10"/>
          </p:nvPr>
        </p:nvSpPr>
        <p:spPr/>
        <p:txBody>
          <a:bodyPr/>
          <a:lstStyle/>
          <a:p>
            <a:fld id="{5CD94F8E-189D-485A-8DF7-4A0DA6BBF67C}" type="slidenum">
              <a:rPr lang="it-IT" smtClean="0"/>
              <a:t>9</a:t>
            </a:fld>
            <a:endParaRPr lang="it-IT"/>
          </a:p>
        </p:txBody>
      </p:sp>
    </p:spTree>
    <p:extLst>
      <p:ext uri="{BB962C8B-B14F-4D97-AF65-F5344CB8AC3E}">
        <p14:creationId xmlns:p14="http://schemas.microsoft.com/office/powerpoint/2010/main" val="3391024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ttangolo 7"/>
          <p:cNvSpPr/>
          <p:nvPr userDrawn="1"/>
        </p:nvSpPr>
        <p:spPr>
          <a:xfrm>
            <a:off x="551688" y="316992"/>
            <a:ext cx="11088624" cy="654100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Immagine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5291" y="605532"/>
            <a:ext cx="2941061" cy="1280160"/>
          </a:xfrm>
          <a:prstGeom prst="rect">
            <a:avLst/>
          </a:prstGeom>
        </p:spPr>
      </p:pic>
      <p:pic>
        <p:nvPicPr>
          <p:cNvPr id="12" name="Picture 2" descr="Università Cattolica del Sacro Cuore di Milan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29742" y="841242"/>
            <a:ext cx="1946967" cy="80874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CasellaDiTesto 12"/>
          <p:cNvSpPr txBox="1"/>
          <p:nvPr userDrawn="1"/>
        </p:nvSpPr>
        <p:spPr>
          <a:xfrm>
            <a:off x="7764185" y="1076335"/>
            <a:ext cx="1565557" cy="338554"/>
          </a:xfrm>
          <a:prstGeom prst="rect">
            <a:avLst/>
          </a:prstGeom>
          <a:noFill/>
        </p:spPr>
        <p:txBody>
          <a:bodyPr wrap="none" rtlCol="0">
            <a:spAutoFit/>
          </a:bodyPr>
          <a:lstStyle/>
          <a:p>
            <a:r>
              <a:rPr lang="it-IT" sz="1600" i="1" dirty="0">
                <a:latin typeface="+mn-lt"/>
                <a:ea typeface="Open Sans" panose="020B0606030504020204" pitchFamily="34" charset="0"/>
                <a:cs typeface="Open Sans" panose="020B0606030504020204" pitchFamily="34" charset="0"/>
              </a:rPr>
              <a:t>Un </a:t>
            </a:r>
            <a:r>
              <a:rPr lang="it-IT" sz="1600" i="1" dirty="0">
                <a:solidFill>
                  <a:schemeClr val="tx1"/>
                </a:solidFill>
                <a:latin typeface="+mn-lt"/>
                <a:ea typeface="Open Sans" panose="020B0606030504020204" pitchFamily="34" charset="0"/>
                <a:cs typeface="Open Sans" panose="020B0606030504020204" pitchFamily="34" charset="0"/>
              </a:rPr>
              <a:t>progetto</a:t>
            </a:r>
            <a:r>
              <a:rPr lang="it-IT" sz="1600" i="1" dirty="0">
                <a:latin typeface="+mn-lt"/>
                <a:ea typeface="Open Sans" panose="020B0606030504020204" pitchFamily="34" charset="0"/>
                <a:cs typeface="Open Sans" panose="020B0606030504020204" pitchFamily="34" charset="0"/>
              </a:rPr>
              <a:t> di</a:t>
            </a:r>
          </a:p>
        </p:txBody>
      </p:sp>
      <p:sp>
        <p:nvSpPr>
          <p:cNvPr id="15" name="CasellaDiTesto 14"/>
          <p:cNvSpPr txBox="1"/>
          <p:nvPr userDrawn="1"/>
        </p:nvSpPr>
        <p:spPr>
          <a:xfrm>
            <a:off x="915291" y="6052699"/>
            <a:ext cx="2954463" cy="338554"/>
          </a:xfrm>
          <a:prstGeom prst="rect">
            <a:avLst/>
          </a:prstGeom>
          <a:noFill/>
        </p:spPr>
        <p:txBody>
          <a:bodyPr wrap="none" rtlCol="0">
            <a:spAutoFit/>
          </a:bodyPr>
          <a:lstStyle/>
          <a:p>
            <a:r>
              <a:rPr lang="it-IT" sz="1600" i="1" dirty="0">
                <a:solidFill>
                  <a:schemeClr val="tx1"/>
                </a:solidFill>
                <a:latin typeface="+mn-lt"/>
                <a:ea typeface="Open Sans" panose="020B0606030504020204" pitchFamily="34" charset="0"/>
                <a:cs typeface="Open Sans" panose="020B0606030504020204" pitchFamily="34" charset="0"/>
              </a:rPr>
              <a:t>www.osservatoriosullasalute.it</a:t>
            </a:r>
          </a:p>
        </p:txBody>
      </p:sp>
      <p:sp>
        <p:nvSpPr>
          <p:cNvPr id="2" name="Titolo 1"/>
          <p:cNvSpPr>
            <a:spLocks noGrp="1"/>
          </p:cNvSpPr>
          <p:nvPr>
            <p:ph type="ctrTitle"/>
          </p:nvPr>
        </p:nvSpPr>
        <p:spPr>
          <a:xfrm>
            <a:off x="915291" y="2614461"/>
            <a:ext cx="10361418" cy="1735957"/>
          </a:xfrm>
        </p:spPr>
        <p:txBody>
          <a:bodyPr anchor="b">
            <a:normAutofit/>
          </a:bodyPr>
          <a:lstStyle>
            <a:lvl1pPr algn="l">
              <a:defRPr lang="it-IT" sz="4400" b="1" kern="1200" spc="-120" baseline="0" dirty="0">
                <a:solidFill>
                  <a:srgbClr val="EDA242"/>
                </a:solidFill>
                <a:latin typeface="+mj-lt"/>
                <a:ea typeface="+mj-ea"/>
                <a:cs typeface="+mj-cs"/>
              </a:defRPr>
            </a:lvl1pPr>
          </a:lstStyle>
          <a:p>
            <a:r>
              <a:rPr lang="it-IT" dirty="0"/>
              <a:t>Fare clic per modificare lo stile del titolo</a:t>
            </a:r>
          </a:p>
        </p:txBody>
      </p:sp>
      <p:sp>
        <p:nvSpPr>
          <p:cNvPr id="3" name="Sottotitolo 2"/>
          <p:cNvSpPr>
            <a:spLocks noGrp="1"/>
          </p:cNvSpPr>
          <p:nvPr>
            <p:ph type="subTitle" idx="1"/>
          </p:nvPr>
        </p:nvSpPr>
        <p:spPr>
          <a:xfrm>
            <a:off x="915291" y="4495330"/>
            <a:ext cx="10361418" cy="670763"/>
          </a:xfrm>
        </p:spPr>
        <p:txBody>
          <a:bodyPr>
            <a:normAutofit/>
          </a:bodyPr>
          <a:lstStyle>
            <a:lvl1pPr marL="0" indent="0" algn="l">
              <a:buNone/>
              <a:defRPr lang="it-IT" sz="2800" kern="1200" dirty="0">
                <a:solidFill>
                  <a:srgbClr val="3EC299"/>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19" name="Segnaposto testo 18"/>
          <p:cNvSpPr>
            <a:spLocks noGrp="1"/>
          </p:cNvSpPr>
          <p:nvPr>
            <p:ph type="body" sz="quarter" idx="10" hasCustomPrompt="1"/>
          </p:nvPr>
        </p:nvSpPr>
        <p:spPr>
          <a:xfrm>
            <a:off x="9184384" y="6052699"/>
            <a:ext cx="2092325" cy="338554"/>
          </a:xfrm>
        </p:spPr>
        <p:txBody>
          <a:bodyPr>
            <a:normAutofit/>
          </a:bodyPr>
          <a:lstStyle>
            <a:lvl1pPr marL="0" indent="0" algn="r">
              <a:lnSpc>
                <a:spcPct val="100000"/>
              </a:lnSpc>
              <a:buNone/>
              <a:defRPr sz="1600"/>
            </a:lvl1pPr>
          </a:lstStyle>
          <a:p>
            <a:pPr lvl="0"/>
            <a:r>
              <a:rPr lang="it-IT" dirty="0"/>
              <a:t>Data</a:t>
            </a:r>
          </a:p>
        </p:txBody>
      </p:sp>
    </p:spTree>
    <p:extLst>
      <p:ext uri="{BB962C8B-B14F-4D97-AF65-F5344CB8AC3E}">
        <p14:creationId xmlns:p14="http://schemas.microsoft.com/office/powerpoint/2010/main" val="134890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463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2" name="Gruppo 11"/>
          <p:cNvGrpSpPr/>
          <p:nvPr userDrawn="1"/>
        </p:nvGrpSpPr>
        <p:grpSpPr>
          <a:xfrm>
            <a:off x="403287" y="1033669"/>
            <a:ext cx="4109680" cy="4253947"/>
            <a:chOff x="0" y="0"/>
            <a:chExt cx="4916254" cy="5088835"/>
          </a:xfrm>
        </p:grpSpPr>
        <p:pic>
          <p:nvPicPr>
            <p:cNvPr id="9" name="Immagin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8780"/>
              <a:ext cx="4916254" cy="4721087"/>
            </a:xfrm>
            <a:prstGeom prst="rect">
              <a:avLst/>
            </a:prstGeom>
          </p:spPr>
        </p:pic>
        <p:sp>
          <p:nvSpPr>
            <p:cNvPr id="11" name="Rettangolo 10"/>
            <p:cNvSpPr/>
            <p:nvPr userDrawn="1"/>
          </p:nvSpPr>
          <p:spPr>
            <a:xfrm>
              <a:off x="0" y="0"/>
              <a:ext cx="4790660" cy="508883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2" name="Titolo 1"/>
          <p:cNvSpPr>
            <a:spLocks noGrp="1"/>
          </p:cNvSpPr>
          <p:nvPr>
            <p:ph type="title"/>
          </p:nvPr>
        </p:nvSpPr>
        <p:spPr>
          <a:xfrm>
            <a:off x="4790661" y="2101718"/>
            <a:ext cx="7083563" cy="2134687"/>
          </a:xfrm>
        </p:spPr>
        <p:txBody>
          <a:bodyPr anchor="b">
            <a:normAutofit/>
          </a:bodyPr>
          <a:lstStyle>
            <a:lvl1pPr>
              <a:defRPr sz="4400"/>
            </a:lvl1pPr>
          </a:lstStyle>
          <a:p>
            <a:r>
              <a:rPr lang="it-IT" dirty="0"/>
              <a:t>Fare clic per modificare lo stile del titolo</a:t>
            </a:r>
          </a:p>
        </p:txBody>
      </p:sp>
      <p:sp>
        <p:nvSpPr>
          <p:cNvPr id="3" name="Segnaposto testo 2"/>
          <p:cNvSpPr>
            <a:spLocks noGrp="1"/>
          </p:cNvSpPr>
          <p:nvPr>
            <p:ph type="body" idx="1"/>
          </p:nvPr>
        </p:nvSpPr>
        <p:spPr>
          <a:xfrm>
            <a:off x="4790660" y="4417650"/>
            <a:ext cx="7083563" cy="85008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Modifica gli stili del testo dello schema</a:t>
            </a:r>
          </a:p>
        </p:txBody>
      </p:sp>
      <p:pic>
        <p:nvPicPr>
          <p:cNvPr id="8" name="Immagine 7"/>
          <p:cNvPicPr>
            <a:picLocks noChangeAspect="1"/>
          </p:cNvPicPr>
          <p:nvPr userDrawn="1"/>
        </p:nvPicPr>
        <p:blipFill rotWithShape="1">
          <a:blip r:embed="rId3" cstate="email">
            <a:extLst>
              <a:ext uri="{28A0092B-C50C-407E-A947-70E740481C1C}">
                <a14:useLocalDpi xmlns:a14="http://schemas.microsoft.com/office/drawing/2010/main"/>
              </a:ext>
            </a:extLst>
          </a:blip>
          <a:srcRect t="65577"/>
          <a:stretch/>
        </p:blipFill>
        <p:spPr>
          <a:xfrm>
            <a:off x="468056" y="5178174"/>
            <a:ext cx="3980142" cy="596346"/>
          </a:xfrm>
          <a:prstGeom prst="rect">
            <a:avLst/>
          </a:prstGeom>
        </p:spPr>
      </p:pic>
      <p:pic>
        <p:nvPicPr>
          <p:cNvPr id="10" name="Picture 2" descr="Università Cattolica del Sacro Cuore di Milan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67122" y="235742"/>
            <a:ext cx="1607101" cy="6675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652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21363" y="1024213"/>
            <a:ext cx="5580000" cy="529707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271592" y="1024213"/>
            <a:ext cx="5580000" cy="529707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9728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21364" y="975485"/>
            <a:ext cx="558000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4" name="Segnaposto contenuto 3"/>
          <p:cNvSpPr>
            <a:spLocks noGrp="1"/>
          </p:cNvSpPr>
          <p:nvPr>
            <p:ph sz="half" idx="2"/>
          </p:nvPr>
        </p:nvSpPr>
        <p:spPr>
          <a:xfrm>
            <a:off x="321364" y="1930056"/>
            <a:ext cx="5580000" cy="445086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975485"/>
            <a:ext cx="558000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1930470"/>
            <a:ext cx="5580000" cy="445086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Titolo 1"/>
          <p:cNvSpPr>
            <a:spLocks noGrp="1"/>
          </p:cNvSpPr>
          <p:nvPr>
            <p:ph type="title"/>
          </p:nvPr>
        </p:nvSpPr>
        <p:spPr>
          <a:xfrm>
            <a:off x="321365" y="136526"/>
            <a:ext cx="10790584" cy="708300"/>
          </a:xfrm>
        </p:spPr>
        <p:txBody>
          <a:bodyPr/>
          <a:lstStyle/>
          <a:p>
            <a:r>
              <a:rPr lang="it-IT"/>
              <a:t>Fare clic per modificare lo stile del titolo</a:t>
            </a:r>
          </a:p>
        </p:txBody>
      </p:sp>
    </p:spTree>
    <p:extLst>
      <p:ext uri="{BB962C8B-B14F-4D97-AF65-F5344CB8AC3E}">
        <p14:creationId xmlns:p14="http://schemas.microsoft.com/office/powerpoint/2010/main" val="299791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94016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77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72041" y="187325"/>
            <a:ext cx="4219229"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954588" y="884583"/>
            <a:ext cx="6882916" cy="5456581"/>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72041" y="1888434"/>
            <a:ext cx="4219229" cy="44527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345050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21365" y="136526"/>
            <a:ext cx="10790584" cy="708300"/>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321365" y="1013792"/>
            <a:ext cx="11536018" cy="5307496"/>
          </a:xfrm>
          <a:prstGeom prst="rect">
            <a:avLst/>
          </a:prstGeom>
        </p:spPr>
        <p:txBody>
          <a:bodyPr vert="horz" lIns="91440" tIns="45720" rIns="91440" bIns="45720" rtlCol="0">
            <a:no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Rettangolo 9"/>
          <p:cNvSpPr/>
          <p:nvPr userDrawn="1"/>
        </p:nvSpPr>
        <p:spPr>
          <a:xfrm>
            <a:off x="0" y="-1"/>
            <a:ext cx="119270" cy="6858001"/>
          </a:xfrm>
          <a:prstGeom prst="rect">
            <a:avLst/>
          </a:prstGeom>
          <a:solidFill>
            <a:srgbClr val="F7F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userDrawn="1"/>
        </p:nvSpPr>
        <p:spPr>
          <a:xfrm>
            <a:off x="12082669" y="-2"/>
            <a:ext cx="119270" cy="6858001"/>
          </a:xfrm>
          <a:prstGeom prst="rect">
            <a:avLst/>
          </a:prstGeom>
          <a:solidFill>
            <a:srgbClr val="C0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11181522" y="136525"/>
            <a:ext cx="745434" cy="712315"/>
          </a:xfrm>
          <a:prstGeom prst="rect">
            <a:avLst/>
          </a:prstGeom>
        </p:spPr>
      </p:pic>
      <p:pic>
        <p:nvPicPr>
          <p:cNvPr id="13" name="Immagine 12"/>
          <p:cNvPicPr>
            <a:picLocks noChangeAspect="1"/>
          </p:cNvPicPr>
          <p:nvPr userDrawn="1"/>
        </p:nvPicPr>
        <p:blipFill rotWithShape="1">
          <a:blip r:embed="rId11" cstate="print">
            <a:extLst>
              <a:ext uri="{28A0092B-C50C-407E-A947-70E740481C1C}">
                <a14:useLocalDpi xmlns:a14="http://schemas.microsoft.com/office/drawing/2010/main" val="0"/>
              </a:ext>
            </a:extLst>
          </a:blip>
          <a:srcRect/>
          <a:stretch/>
        </p:blipFill>
        <p:spPr>
          <a:xfrm>
            <a:off x="9276605" y="6380923"/>
            <a:ext cx="2590717" cy="388168"/>
          </a:xfrm>
          <a:prstGeom prst="rect">
            <a:avLst/>
          </a:prstGeom>
        </p:spPr>
      </p:pic>
    </p:spTree>
    <p:extLst>
      <p:ext uri="{BB962C8B-B14F-4D97-AF65-F5344CB8AC3E}">
        <p14:creationId xmlns:p14="http://schemas.microsoft.com/office/powerpoint/2010/main" val="1877690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lang="it-IT" sz="3200" b="1" kern="1200" spc="-120" baseline="0" dirty="0">
          <a:solidFill>
            <a:srgbClr val="EDA24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536575"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3pPr>
      <a:lvl4pPr marL="893763"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13414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2.emf"/><Relationship Id="rId4" Type="http://schemas.openxmlformats.org/officeDocument/2006/relationships/diagramLayout" Target="../diagrams/layout4.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smtClean="0">
                <a:latin typeface="Tahoma" pitchFamily="34" charset="0"/>
                <a:ea typeface="Tahoma" pitchFamily="34" charset="0"/>
                <a:cs typeface="Tahoma" pitchFamily="34" charset="0"/>
              </a:rPr>
              <a:t>La copertura dei SSR e la loro performance</a:t>
            </a:r>
            <a:endParaRPr lang="it-IT" dirty="0">
              <a:latin typeface="Tahoma" pitchFamily="34" charset="0"/>
              <a:ea typeface="Tahoma" pitchFamily="34" charset="0"/>
              <a:cs typeface="Tahoma" pitchFamily="34" charset="0"/>
            </a:endParaRPr>
          </a:p>
        </p:txBody>
      </p:sp>
      <p:sp>
        <p:nvSpPr>
          <p:cNvPr id="5" name="Sottotitolo 4"/>
          <p:cNvSpPr>
            <a:spLocks noGrp="1"/>
          </p:cNvSpPr>
          <p:nvPr>
            <p:ph type="subTitle" idx="1"/>
          </p:nvPr>
        </p:nvSpPr>
        <p:spPr/>
        <p:txBody>
          <a:bodyPr>
            <a:normAutofit/>
          </a:bodyPr>
          <a:lstStyle/>
          <a:p>
            <a:r>
              <a:rPr lang="it-IT" sz="2000" b="1" dirty="0" smtClean="0">
                <a:solidFill>
                  <a:schemeClr val="tx1"/>
                </a:solidFill>
                <a:latin typeface="Tahoma" pitchFamily="34" charset="0"/>
                <a:ea typeface="Tahoma" pitchFamily="34" charset="0"/>
                <a:cs typeface="Tahoma" pitchFamily="34" charset="0"/>
              </a:rPr>
              <a:t>Aldo </a:t>
            </a:r>
            <a:r>
              <a:rPr lang="it-IT" sz="2000" b="1" dirty="0" err="1" smtClean="0">
                <a:solidFill>
                  <a:schemeClr val="tx1"/>
                </a:solidFill>
                <a:latin typeface="Tahoma" pitchFamily="34" charset="0"/>
                <a:ea typeface="Tahoma" pitchFamily="34" charset="0"/>
                <a:cs typeface="Tahoma" pitchFamily="34" charset="0"/>
              </a:rPr>
              <a:t>Rosano</a:t>
            </a:r>
            <a:r>
              <a:rPr lang="it-IT" sz="2000" b="1" dirty="0" smtClean="0">
                <a:solidFill>
                  <a:schemeClr val="tx1"/>
                </a:solidFill>
                <a:latin typeface="Tahoma" pitchFamily="34" charset="0"/>
                <a:ea typeface="Tahoma" pitchFamily="34" charset="0"/>
                <a:cs typeface="Tahoma" pitchFamily="34" charset="0"/>
              </a:rPr>
              <a:t> – Istituto Superiore di Sanità</a:t>
            </a:r>
            <a:endParaRPr lang="it-IT" sz="2000" b="1" dirty="0">
              <a:solidFill>
                <a:schemeClr val="tx1"/>
              </a:solidFill>
              <a:latin typeface="Tahoma" pitchFamily="34" charset="0"/>
              <a:ea typeface="Tahoma" pitchFamily="34" charset="0"/>
              <a:cs typeface="Tahoma" pitchFamily="34" charset="0"/>
            </a:endParaRPr>
          </a:p>
        </p:txBody>
      </p:sp>
      <p:sp>
        <p:nvSpPr>
          <p:cNvPr id="6" name="Segnaposto testo 5"/>
          <p:cNvSpPr>
            <a:spLocks noGrp="1"/>
          </p:cNvSpPr>
          <p:nvPr>
            <p:ph type="body" sz="quarter" idx="10"/>
          </p:nvPr>
        </p:nvSpPr>
        <p:spPr/>
        <p:txBody>
          <a:bodyPr/>
          <a:lstStyle/>
          <a:p>
            <a:r>
              <a:rPr lang="it-IT" b="1" dirty="0" smtClean="0"/>
              <a:t>15 dicembre 2017</a:t>
            </a:r>
          </a:p>
          <a:p>
            <a:endParaRPr lang="it-IT" dirty="0"/>
          </a:p>
        </p:txBody>
      </p:sp>
    </p:spTree>
    <p:extLst>
      <p:ext uri="{BB962C8B-B14F-4D97-AF65-F5344CB8AC3E}">
        <p14:creationId xmlns:p14="http://schemas.microsoft.com/office/powerpoint/2010/main" val="4213433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Le dimensioni della performance</a:t>
            </a:r>
            <a:endParaRPr lang="it-IT" dirty="0"/>
          </a:p>
        </p:txBody>
      </p:sp>
      <p:sp>
        <p:nvSpPr>
          <p:cNvPr id="8" name="CasellaDiTesto 7"/>
          <p:cNvSpPr txBox="1"/>
          <p:nvPr/>
        </p:nvSpPr>
        <p:spPr>
          <a:xfrm>
            <a:off x="1190625" y="6375947"/>
            <a:ext cx="4814651" cy="338554"/>
          </a:xfrm>
          <a:prstGeom prst="rect">
            <a:avLst/>
          </a:prstGeom>
          <a:noFill/>
          <a:ln>
            <a:solidFill>
              <a:srgbClr val="002060"/>
            </a:solidFill>
          </a:ln>
        </p:spPr>
        <p:txBody>
          <a:bodyPr wrap="none" rtlCol="0">
            <a:spAutoFit/>
          </a:bodyPr>
          <a:lstStyle/>
          <a:p>
            <a:r>
              <a:rPr lang="it-IT" sz="1600" dirty="0" smtClean="0">
                <a:latin typeface="Tahoma" panose="020B0604030504040204" pitchFamily="34" charset="0"/>
                <a:ea typeface="Tahoma" panose="020B0604030504040204" pitchFamily="34" charset="0"/>
                <a:cs typeface="Tahoma" panose="020B0604030504040204" pitchFamily="34" charset="0"/>
              </a:rPr>
              <a:t>Fonti: </a:t>
            </a:r>
            <a:r>
              <a:rPr lang="it-IT" sz="1600" dirty="0" err="1" smtClean="0">
                <a:latin typeface="Tahoma" panose="020B0604030504040204" pitchFamily="34" charset="0"/>
                <a:ea typeface="Tahoma" panose="020B0604030504040204" pitchFamily="34" charset="0"/>
                <a:cs typeface="Tahoma" panose="020B0604030504040204" pitchFamily="34" charset="0"/>
              </a:rPr>
              <a:t>MdS</a:t>
            </a:r>
            <a:r>
              <a:rPr lang="it-IT" sz="1600" dirty="0" smtClean="0">
                <a:latin typeface="Tahoma" panose="020B0604030504040204" pitchFamily="34" charset="0"/>
                <a:ea typeface="Tahoma" panose="020B0604030504040204" pitchFamily="34" charset="0"/>
                <a:cs typeface="Tahoma" panose="020B0604030504040204" pitchFamily="34" charset="0"/>
              </a:rPr>
              <a:t>, Corte dei Conti, ISTAT. Anni 2008-2015</a:t>
            </a:r>
            <a:endParaRPr lang="it-IT" sz="1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699648510"/>
              </p:ext>
            </p:extLst>
          </p:nvPr>
        </p:nvGraphicFramePr>
        <p:xfrm>
          <a:off x="422029" y="844056"/>
          <a:ext cx="10897781" cy="5248387"/>
        </p:xfrm>
        <a:graphic>
          <a:graphicData uri="http://schemas.openxmlformats.org/drawingml/2006/table">
            <a:tbl>
              <a:tblPr/>
              <a:tblGrid>
                <a:gridCol w="1619652"/>
                <a:gridCol w="626057"/>
                <a:gridCol w="205572"/>
                <a:gridCol w="635401"/>
                <a:gridCol w="205572"/>
                <a:gridCol w="476552"/>
                <a:gridCol w="205572"/>
                <a:gridCol w="663435"/>
                <a:gridCol w="205572"/>
                <a:gridCol w="700811"/>
                <a:gridCol w="626057"/>
                <a:gridCol w="383110"/>
                <a:gridCol w="485895"/>
                <a:gridCol w="186882"/>
                <a:gridCol w="504584"/>
                <a:gridCol w="186882"/>
                <a:gridCol w="504584"/>
                <a:gridCol w="186882"/>
                <a:gridCol w="607370"/>
                <a:gridCol w="205572"/>
                <a:gridCol w="654090"/>
                <a:gridCol w="205572"/>
                <a:gridCol w="579337"/>
                <a:gridCol w="36768"/>
              </a:tblGrid>
              <a:tr h="216877">
                <a:tc>
                  <a:txBody>
                    <a:bodyPr/>
                    <a:lstStyle/>
                    <a:p>
                      <a:pPr algn="ctr" fontAlgn="b"/>
                      <a:r>
                        <a:rPr lang="it-IT" sz="1200" b="0" i="0" u="none" strike="noStrike" dirty="0">
                          <a:solidFill>
                            <a:srgbClr val="000000"/>
                          </a:solidFill>
                          <a:latin typeface="Calibri"/>
                        </a:rPr>
                        <a:t> </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it-IT" sz="1200" b="1" i="0" u="none" strike="noStrike">
                          <a:solidFill>
                            <a:srgbClr val="000000"/>
                          </a:solidFill>
                          <a:latin typeface="Calibri"/>
                        </a:rPr>
                        <a:t>Equità</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fontAlgn="b"/>
                      <a:r>
                        <a:rPr lang="it-IT" sz="1200" b="1" i="0" u="none" strike="noStrike">
                          <a:solidFill>
                            <a:srgbClr val="000000"/>
                          </a:solidFill>
                          <a:latin typeface="Calibri"/>
                        </a:rPr>
                        <a:t>Econ-Finanziaria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3">
                  <a:txBody>
                    <a:bodyPr/>
                    <a:lstStyle/>
                    <a:p>
                      <a:pPr algn="ctr" fontAlgn="b"/>
                      <a:r>
                        <a:rPr lang="it-IT" sz="1200" b="1" i="0" u="none" strike="noStrike" dirty="0" smtClean="0">
                          <a:solidFill>
                            <a:srgbClr val="000000"/>
                          </a:solidFill>
                          <a:latin typeface="Calibri"/>
                        </a:rPr>
                        <a:t>Esiti</a:t>
                      </a:r>
                      <a:endParaRPr lang="it-IT" sz="1200" b="1" i="0" u="none" strike="noStrike" dirty="0">
                        <a:solidFill>
                          <a:srgbClr val="000000"/>
                        </a:solidFill>
                        <a:latin typeface="Calibri"/>
                      </a:endParaRP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6">
                  <a:txBody>
                    <a:bodyPr/>
                    <a:lstStyle/>
                    <a:p>
                      <a:pPr algn="ctr" fontAlgn="b"/>
                      <a:r>
                        <a:rPr lang="it-IT" sz="1200" b="1" i="0" u="none" strike="noStrike">
                          <a:solidFill>
                            <a:srgbClr val="000000"/>
                          </a:solidFill>
                          <a:latin typeface="Calibri"/>
                        </a:rPr>
                        <a:t>Appropriatezza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6">
                  <a:txBody>
                    <a:bodyPr/>
                    <a:lstStyle/>
                    <a:p>
                      <a:pPr algn="ctr" fontAlgn="b"/>
                      <a:r>
                        <a:rPr lang="it-IT" sz="1200" b="1" i="0" u="none" strike="noStrike" dirty="0" err="1" smtClean="0">
                          <a:solidFill>
                            <a:srgbClr val="000000"/>
                          </a:solidFill>
                          <a:latin typeface="Calibri"/>
                        </a:rPr>
                        <a:t>Compliance</a:t>
                      </a:r>
                      <a:r>
                        <a:rPr lang="it-IT" sz="1200" b="1" i="0" u="none" strike="noStrike" dirty="0" smtClean="0">
                          <a:solidFill>
                            <a:srgbClr val="000000"/>
                          </a:solidFill>
                          <a:latin typeface="Calibri"/>
                        </a:rPr>
                        <a:t> dei SSR</a:t>
                      </a:r>
                      <a:endParaRPr lang="it-IT" sz="1200" b="1" i="0" u="none" strike="noStrike" dirty="0">
                        <a:solidFill>
                          <a:srgbClr val="000000"/>
                        </a:solidFill>
                        <a:latin typeface="Calibri"/>
                      </a:endParaRP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650630">
                <a:tc>
                  <a:txBody>
                    <a:bodyPr/>
                    <a:lstStyle/>
                    <a:p>
                      <a:pPr algn="l" fontAlgn="b"/>
                      <a:r>
                        <a:rPr lang="it-IT" sz="1400" b="0" i="0" u="none" strike="noStrike" dirty="0">
                          <a:solidFill>
                            <a:srgbClr val="000000"/>
                          </a:solidFill>
                          <a:latin typeface="Calibri"/>
                        </a:rPr>
                        <a:t>Regione</a:t>
                      </a:r>
                    </a:p>
                  </a:txBody>
                  <a:tcPr marL="5684" marR="5684" marT="56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auto"/>
                      <a:r>
                        <a:rPr lang="it-IT" sz="1200" b="0" i="1" u="none" strike="noStrike" dirty="0">
                          <a:solidFill>
                            <a:srgbClr val="000000"/>
                          </a:solidFill>
                          <a:latin typeface="Calibri"/>
                        </a:rPr>
                        <a:t>Non aver soldi x le cure</a:t>
                      </a:r>
                    </a:p>
                  </a:txBody>
                  <a:tcPr marL="5684" marR="5684" marT="568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auto"/>
                      <a:r>
                        <a:rPr lang="it-IT" sz="1200" b="0" i="1" u="none" strike="noStrike" dirty="0" smtClean="0">
                          <a:solidFill>
                            <a:srgbClr val="000000"/>
                          </a:solidFill>
                          <a:latin typeface="Calibri"/>
                        </a:rPr>
                        <a:t>Rinuncia </a:t>
                      </a:r>
                      <a:r>
                        <a:rPr lang="it-IT" sz="1200" b="0" i="1" u="none" strike="noStrike" dirty="0">
                          <a:solidFill>
                            <a:srgbClr val="000000"/>
                          </a:solidFill>
                          <a:latin typeface="Calibri"/>
                        </a:rPr>
                        <a:t>alle </a:t>
                      </a:r>
                      <a:r>
                        <a:rPr lang="it-IT" sz="1200" b="0" i="1" u="none" strike="noStrike" dirty="0" smtClean="0">
                          <a:solidFill>
                            <a:srgbClr val="000000"/>
                          </a:solidFill>
                          <a:latin typeface="Calibri"/>
                        </a:rPr>
                        <a:t>cure x motivi economici</a:t>
                      </a:r>
                      <a:endParaRPr lang="it-IT" sz="1200" b="0" i="1" u="none" strike="noStrike" dirty="0">
                        <a:solidFill>
                          <a:srgbClr val="000000"/>
                        </a:solidFill>
                        <a:latin typeface="Calibri"/>
                      </a:endParaRPr>
                    </a:p>
                  </a:txBody>
                  <a:tcPr marL="5684" marR="5684" marT="56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auto"/>
                      <a:r>
                        <a:rPr lang="it-IT" sz="1200" b="0" i="1" u="none" strike="noStrike">
                          <a:solidFill>
                            <a:srgbClr val="000000"/>
                          </a:solidFill>
                          <a:latin typeface="Calibri"/>
                        </a:rPr>
                        <a:t>Spesa per ticket</a:t>
                      </a:r>
                    </a:p>
                  </a:txBody>
                  <a:tcPr marL="5684" marR="5684" marT="56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auto"/>
                      <a:r>
                        <a:rPr lang="it-IT" sz="1200" b="0" i="1" u="none" strike="noStrike">
                          <a:solidFill>
                            <a:srgbClr val="000000"/>
                          </a:solidFill>
                          <a:latin typeface="Calibri"/>
                        </a:rPr>
                        <a:t>Spesa sanitaria pubblica</a:t>
                      </a:r>
                    </a:p>
                  </a:txBody>
                  <a:tcPr marL="5684" marR="5684" marT="56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fontAlgn="auto"/>
                      <a:r>
                        <a:rPr lang="it-IT" sz="1200" b="0" i="1" u="none" strike="noStrike">
                          <a:solidFill>
                            <a:srgbClr val="000000"/>
                          </a:solidFill>
                          <a:latin typeface="Calibri"/>
                        </a:rPr>
                        <a:t>Morti prevenibili</a:t>
                      </a:r>
                    </a:p>
                  </a:txBody>
                  <a:tcPr marL="5684" marR="5684" marT="56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it-IT" sz="1200" b="0" i="1" u="none" strike="noStrike">
                          <a:solidFill>
                            <a:srgbClr val="000000"/>
                          </a:solidFill>
                          <a:latin typeface="Calibri"/>
                        </a:rPr>
                        <a:t>Tasso disabilità</a:t>
                      </a:r>
                    </a:p>
                  </a:txBody>
                  <a:tcPr marL="5684" marR="5684" marT="56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it-IT" sz="1200" b="0" i="1" u="none" strike="noStrike">
                          <a:solidFill>
                            <a:srgbClr val="000000"/>
                          </a:solidFill>
                          <a:latin typeface="Calibri"/>
                        </a:rPr>
                        <a:t>SVLD</a:t>
                      </a:r>
                    </a:p>
                  </a:txBody>
                  <a:tcPr marL="5684" marR="5684" marT="56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auto"/>
                      <a:r>
                        <a:rPr lang="it-IT" sz="1200" b="0" i="1" u="none" strike="noStrike">
                          <a:solidFill>
                            <a:srgbClr val="000000"/>
                          </a:solidFill>
                          <a:latin typeface="Calibri"/>
                        </a:rPr>
                        <a:t>Femore entro 2gg</a:t>
                      </a:r>
                    </a:p>
                  </a:txBody>
                  <a:tcPr marL="5684" marR="5684" marT="56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fontAlgn="auto"/>
                      <a:r>
                        <a:rPr lang="it-IT" sz="1200" b="0" i="1" u="none" strike="noStrike">
                          <a:solidFill>
                            <a:srgbClr val="000000"/>
                          </a:solidFill>
                          <a:latin typeface="Calibri"/>
                        </a:rPr>
                        <a:t>Cesarei</a:t>
                      </a:r>
                    </a:p>
                  </a:txBody>
                  <a:tcPr marL="5684" marR="5684" marT="56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it-IT" sz="1200" b="0" i="1" u="none" strike="noStrike">
                          <a:solidFill>
                            <a:srgbClr val="000000"/>
                          </a:solidFill>
                          <a:latin typeface="Calibri"/>
                        </a:rPr>
                        <a:t> </a:t>
                      </a:r>
                    </a:p>
                  </a:txBody>
                  <a:tcPr marL="5684" marR="5684" marT="56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auto"/>
                      <a:r>
                        <a:rPr lang="it-IT" sz="1200" b="0" i="1" u="none" strike="noStrike">
                          <a:solidFill>
                            <a:srgbClr val="000000"/>
                          </a:solidFill>
                          <a:latin typeface="Calibri"/>
                        </a:rPr>
                        <a:t>Ricoveri LEA</a:t>
                      </a:r>
                    </a:p>
                  </a:txBody>
                  <a:tcPr marL="5684" marR="5684" marT="56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auto"/>
                      <a:r>
                        <a:rPr lang="it-IT" sz="1200" b="0" i="1" u="none" strike="noStrike">
                          <a:solidFill>
                            <a:srgbClr val="000000"/>
                          </a:solidFill>
                          <a:latin typeface="Calibri"/>
                        </a:rPr>
                        <a:t>Rinuncia cure x attesa</a:t>
                      </a:r>
                    </a:p>
                  </a:txBody>
                  <a:tcPr marL="5684" marR="5684" marT="56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auto"/>
                      <a:r>
                        <a:rPr lang="it-IT" sz="1200" b="0" i="1" u="none" strike="noStrike">
                          <a:solidFill>
                            <a:srgbClr val="000000"/>
                          </a:solidFill>
                          <a:latin typeface="Calibri"/>
                        </a:rPr>
                        <a:t>Punteggio LEA</a:t>
                      </a:r>
                    </a:p>
                  </a:txBody>
                  <a:tcPr marL="5684" marR="5684" marT="568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auto"/>
                      <a:r>
                        <a:rPr lang="it-IT" sz="1200" b="0" i="1" u="none" strike="noStrike" dirty="0">
                          <a:solidFill>
                            <a:srgbClr val="000000"/>
                          </a:solidFill>
                          <a:latin typeface="Calibri"/>
                        </a:rPr>
                        <a:t>Mobilità sanitaria (2014)</a:t>
                      </a:r>
                    </a:p>
                  </a:txBody>
                  <a:tcPr marL="5684" marR="5684" marT="56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216877">
                <a:tc>
                  <a:txBody>
                    <a:bodyPr/>
                    <a:lstStyle/>
                    <a:p>
                      <a:pPr algn="l" fontAlgn="b"/>
                      <a:r>
                        <a:rPr lang="it-IT" sz="1400" b="0" i="0" u="none" strike="noStrike" dirty="0">
                          <a:solidFill>
                            <a:srgbClr val="000000"/>
                          </a:solidFill>
                          <a:latin typeface="Calibri"/>
                        </a:rPr>
                        <a:t>Piemonte</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200" b="0" i="0" u="none" strike="noStrike" dirty="0">
                          <a:solidFill>
                            <a:srgbClr val="000000"/>
                          </a:solidFill>
                          <a:latin typeface="Calibri"/>
                        </a:rPr>
                        <a:t>1</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200" b="0" i="0" u="none" strike="noStrike">
                          <a:solidFill>
                            <a:srgbClr val="000000"/>
                          </a:solidFill>
                          <a:latin typeface="Calibri"/>
                        </a:rPr>
                        <a:t>0</a:t>
                      </a:r>
                    </a:p>
                  </a:txBody>
                  <a:tcPr marL="5684" marR="5684" marT="5684"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r>
              <a:tr h="216877">
                <a:tc>
                  <a:txBody>
                    <a:bodyPr/>
                    <a:lstStyle/>
                    <a:p>
                      <a:pPr algn="l" fontAlgn="b"/>
                      <a:r>
                        <a:rPr lang="it-IT" sz="1400" b="0" i="0" u="none" strike="noStrike" dirty="0">
                          <a:solidFill>
                            <a:srgbClr val="000000"/>
                          </a:solidFill>
                          <a:latin typeface="Calibri"/>
                        </a:rPr>
                        <a:t>Valle d'Aosta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dirty="0">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Lombardia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dirty="0">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Trentino-Alto Adige</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r>
              <a:tr h="216877">
                <a:tc>
                  <a:txBody>
                    <a:bodyPr/>
                    <a:lstStyle/>
                    <a:p>
                      <a:pPr algn="l" fontAlgn="b"/>
                      <a:r>
                        <a:rPr lang="it-IT" sz="1400" b="0" i="0" u="none" strike="noStrike">
                          <a:solidFill>
                            <a:srgbClr val="000000"/>
                          </a:solidFill>
                          <a:latin typeface="Calibri"/>
                        </a:rPr>
                        <a:t>Veneto</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it-IT" sz="1200" b="0" i="0" u="none" strike="noStrike" dirty="0">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C5E0B2"/>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a:solidFill>
                            <a:srgbClr val="000000"/>
                          </a:solidFill>
                          <a:latin typeface="Calibri"/>
                        </a:rPr>
                        <a:t>Friuli-Venezia Giulia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C5E0B2"/>
                    </a:solidFill>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Liguria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dirty="0">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r>
              <a:tr h="216877">
                <a:tc>
                  <a:txBody>
                    <a:bodyPr/>
                    <a:lstStyle/>
                    <a:p>
                      <a:pPr algn="l" fontAlgn="b"/>
                      <a:r>
                        <a:rPr lang="it-IT" sz="1400" b="0" i="0" u="none" strike="noStrike" dirty="0">
                          <a:solidFill>
                            <a:srgbClr val="000000"/>
                          </a:solidFill>
                          <a:latin typeface="Calibri"/>
                        </a:rPr>
                        <a:t>Emilia-Romagna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C5E0B2"/>
                    </a:solidFill>
                  </a:tcPr>
                </a:tc>
                <a:tc>
                  <a:txBody>
                    <a:bodyPr/>
                    <a:lstStyle/>
                    <a:p>
                      <a:pPr algn="ctr" fontAlgn="b"/>
                      <a:r>
                        <a:rPr lang="it-IT" sz="1200" b="0" i="0" u="none" strike="noStrike" dirty="0">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a:solidFill>
                            <a:srgbClr val="000000"/>
                          </a:solidFill>
                          <a:latin typeface="Calibri"/>
                        </a:rPr>
                        <a:t>Toscana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C5E0B2"/>
                    </a:solidFill>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Umbria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dirty="0">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r>
              <a:tr h="216877">
                <a:tc>
                  <a:txBody>
                    <a:bodyPr/>
                    <a:lstStyle/>
                    <a:p>
                      <a:pPr algn="l" fontAlgn="b"/>
                      <a:r>
                        <a:rPr lang="it-IT" sz="1400" b="0" i="0" u="none" strike="noStrike">
                          <a:solidFill>
                            <a:srgbClr val="000000"/>
                          </a:solidFill>
                          <a:latin typeface="Calibri"/>
                        </a:rPr>
                        <a:t>Marche</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C5E0B2"/>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dirty="0">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Lazio</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dirty="0">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dirty="0">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Abruzzo</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Molise</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dirty="0">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Campania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Puglia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Basilicata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b"/>
                      <a:r>
                        <a:rPr lang="it-IT" sz="1200" b="0" i="0" u="none" strike="noStrike">
                          <a:solidFill>
                            <a:srgbClr val="000000"/>
                          </a:solidFill>
                          <a:latin typeface="Calibri"/>
                        </a:rPr>
                        <a:t>2</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dirty="0">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Calabria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dirty="0">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Sicilia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a:noFill/>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dirty="0">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r h="216877">
                <a:tc>
                  <a:txBody>
                    <a:bodyPr/>
                    <a:lstStyle/>
                    <a:p>
                      <a:pPr algn="l" fontAlgn="b"/>
                      <a:r>
                        <a:rPr lang="it-IT" sz="1400" b="0" i="0" u="none" strike="noStrike" dirty="0">
                          <a:solidFill>
                            <a:srgbClr val="000000"/>
                          </a:solidFill>
                          <a:latin typeface="Calibri"/>
                        </a:rPr>
                        <a:t>Sardegna</a:t>
                      </a:r>
                    </a:p>
                  </a:txBody>
                  <a:tcPr marL="5684" marR="5684" marT="56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dirty="0">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92D05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it-IT" sz="1200" b="0" i="0" u="none" strike="noStrike">
                          <a:solidFill>
                            <a:srgbClr val="000000"/>
                          </a:solidFill>
                          <a:latin typeface="Calibri"/>
                        </a:rPr>
                        <a:t>1</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4</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 </a:t>
                      </a:r>
                    </a:p>
                  </a:txBody>
                  <a:tcPr marL="5684" marR="5684" marT="5684" marB="0" anchor="b">
                    <a:lnL>
                      <a:noFill/>
                    </a:lnL>
                    <a:lnR>
                      <a:noFill/>
                    </a:lnR>
                    <a:lnT>
                      <a:noFill/>
                    </a:lnT>
                    <a:lnB>
                      <a:noFill/>
                    </a:lnB>
                    <a:solidFill>
                      <a:srgbClr val="FFFFFF"/>
                    </a:solidFill>
                  </a:tcPr>
                </a:tc>
                <a:tc>
                  <a:txBody>
                    <a:bodyPr/>
                    <a:lstStyle/>
                    <a:p>
                      <a:pPr algn="ctr" fontAlgn="b"/>
                      <a:r>
                        <a:rPr lang="it-IT" sz="1200" b="0" i="0" u="none" strike="noStrike">
                          <a:solidFill>
                            <a:srgbClr val="000000"/>
                          </a:solidFill>
                          <a:latin typeface="Calibri"/>
                        </a:rPr>
                        <a:t>2</a:t>
                      </a:r>
                    </a:p>
                  </a:txBody>
                  <a:tcPr marL="5684" marR="5684" marT="5684" marB="0" anchor="b">
                    <a:lnL>
                      <a:noFill/>
                    </a:lnL>
                    <a:lnR>
                      <a:noFill/>
                    </a:lnR>
                    <a:lnT>
                      <a:noFill/>
                    </a:lnT>
                    <a:lnB>
                      <a:noFill/>
                    </a:lnB>
                    <a:solidFill>
                      <a:srgbClr val="C5E0B2"/>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it-IT" sz="1200" b="0" i="0" u="none" strike="noStrike">
                          <a:solidFill>
                            <a:srgbClr val="000000"/>
                          </a:solidFill>
                          <a:latin typeface="Calibri"/>
                        </a:rPr>
                        <a:t>3</a:t>
                      </a:r>
                    </a:p>
                  </a:txBody>
                  <a:tcPr marL="5684" marR="5684" marT="5684"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a:solidFill>
                            <a:srgbClr val="000000"/>
                          </a:solidFill>
                          <a:latin typeface="Calibri"/>
                        </a:rPr>
                        <a:t>─</a:t>
                      </a:r>
                    </a:p>
                  </a:txBody>
                  <a:tcPr marL="5684" marR="5684" marT="5684" marB="0" anchor="b">
                    <a:lnL>
                      <a:noFill/>
                    </a:lnL>
                    <a:lnR>
                      <a:noFill/>
                    </a:lnR>
                    <a:lnT>
                      <a:noFill/>
                    </a:lnT>
                    <a:lnB>
                      <a:noFill/>
                    </a:lnB>
                  </a:tcPr>
                </a:tc>
                <a:tc>
                  <a:txBody>
                    <a:bodyPr/>
                    <a:lstStyle/>
                    <a:p>
                      <a:pPr algn="ctr" fontAlgn="b"/>
                      <a:r>
                        <a:rPr lang="it-IT" sz="1200" b="0" i="0" u="none" strike="noStrike" dirty="0">
                          <a:solidFill>
                            <a:srgbClr val="000000"/>
                          </a:solidFill>
                          <a:latin typeface="Calibri"/>
                        </a:rPr>
                        <a:t>0</a:t>
                      </a:r>
                    </a:p>
                  </a:txBody>
                  <a:tcPr marL="5684" marR="5684" marT="5684" marB="0" anchor="b">
                    <a:lnL>
                      <a:noFill/>
                    </a:lnL>
                    <a:lnR>
                      <a:noFill/>
                    </a:lnR>
                    <a:lnT>
                      <a:noFill/>
                    </a:lnT>
                    <a:lnB>
                      <a:noFill/>
                    </a:lnB>
                    <a:solidFill>
                      <a:srgbClr val="FF0000"/>
                    </a:solidFill>
                  </a:tcPr>
                </a:tc>
                <a:tc>
                  <a:txBody>
                    <a:bodyPr/>
                    <a:lstStyle/>
                    <a:p>
                      <a:pPr algn="ctr" fontAlgn="b"/>
                      <a:r>
                        <a:rPr lang="it-IT" sz="1200" b="0" i="0" u="none" strike="noStrike" dirty="0">
                          <a:solidFill>
                            <a:srgbClr val="000000"/>
                          </a:solidFill>
                          <a:latin typeface="Calibri"/>
                        </a:rPr>
                        <a:t>─</a:t>
                      </a:r>
                    </a:p>
                  </a:txBody>
                  <a:tcPr marL="5684" marR="5684" marT="5684" marB="0" anchor="b">
                    <a:lnL>
                      <a:noFill/>
                    </a:lnL>
                    <a:lnR w="12700" cap="flat" cmpd="sng" algn="ctr">
                      <a:solidFill>
                        <a:srgbClr val="000000"/>
                      </a:solidFill>
                      <a:prstDash val="solid"/>
                      <a:round/>
                      <a:headEnd type="none" w="med" len="med"/>
                      <a:tailEnd type="none" w="med" len="med"/>
                    </a:lnR>
                    <a:lnT>
                      <a:noFill/>
                    </a:lnT>
                    <a:lnB>
                      <a:noFill/>
                    </a:lnB>
                  </a:tcPr>
                </a:tc>
              </a:tr>
            </a:tbl>
          </a:graphicData>
        </a:graphic>
      </p:graphicFrame>
    </p:spTree>
    <p:extLst>
      <p:ext uri="{BB962C8B-B14F-4D97-AF65-F5344CB8AC3E}">
        <p14:creationId xmlns:p14="http://schemas.microsoft.com/office/powerpoint/2010/main" val="2981132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235499"/>
            <a:ext cx="10790584" cy="708300"/>
          </a:xfrm>
        </p:spPr>
        <p:txBody>
          <a:bodyPr/>
          <a:lstStyle/>
          <a:p>
            <a:pPr algn="ctr"/>
            <a:r>
              <a:rPr lang="it-IT" dirty="0" smtClean="0"/>
              <a:t>La rinuncia alle cure</a:t>
            </a:r>
            <a:endParaRPr lang="it-IT" dirty="0"/>
          </a:p>
        </p:txBody>
      </p:sp>
      <p:pic>
        <p:nvPicPr>
          <p:cNvPr id="5" name="Immagine 4"/>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181100"/>
            <a:ext cx="8724900" cy="4933950"/>
          </a:xfrm>
          <a:prstGeom prst="rect">
            <a:avLst/>
          </a:prstGeom>
          <a:noFill/>
        </p:spPr>
      </p:pic>
    </p:spTree>
    <p:extLst>
      <p:ext uri="{BB962C8B-B14F-4D97-AF65-F5344CB8AC3E}">
        <p14:creationId xmlns:p14="http://schemas.microsoft.com/office/powerpoint/2010/main" val="2175132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235499"/>
            <a:ext cx="10790584" cy="708300"/>
          </a:xfrm>
        </p:spPr>
        <p:txBody>
          <a:bodyPr/>
          <a:lstStyle/>
          <a:p>
            <a:pPr algn="ctr"/>
            <a:r>
              <a:rPr lang="it-IT" dirty="0" smtClean="0"/>
              <a:t>La rinuncia alle cure</a:t>
            </a:r>
            <a:endParaRPr lang="it-IT" dirty="0"/>
          </a:p>
        </p:txBody>
      </p:sp>
      <p:pic>
        <p:nvPicPr>
          <p:cNvPr id="3" name="Immagine 2"/>
          <p:cNvPicPr/>
          <p:nvPr/>
        </p:nvPicPr>
        <p:blipFill>
          <a:blip r:embed="rId3" cstate="print">
            <a:extLst>
              <a:ext uri="{28A0092B-C50C-407E-A947-70E740481C1C}">
                <a14:useLocalDpi xmlns:a14="http://schemas.microsoft.com/office/drawing/2010/main" val="0"/>
              </a:ext>
            </a:extLst>
          </a:blip>
          <a:stretch>
            <a:fillRect/>
          </a:stretch>
        </p:blipFill>
        <p:spPr>
          <a:xfrm>
            <a:off x="1292859" y="943799"/>
            <a:ext cx="8003541" cy="5599876"/>
          </a:xfrm>
          <a:prstGeom prst="rect">
            <a:avLst/>
          </a:prstGeom>
        </p:spPr>
      </p:pic>
    </p:spTree>
    <p:extLst>
      <p:ext uri="{BB962C8B-B14F-4D97-AF65-F5344CB8AC3E}">
        <p14:creationId xmlns:p14="http://schemas.microsoft.com/office/powerpoint/2010/main" val="2524221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54596"/>
            <a:ext cx="10790584" cy="708300"/>
          </a:xfrm>
        </p:spPr>
        <p:txBody>
          <a:bodyPr/>
          <a:lstStyle/>
          <a:p>
            <a:pPr algn="ctr"/>
            <a:r>
              <a:rPr lang="it-IT" dirty="0" smtClean="0"/>
              <a:t>Indicatori: analisi fattoriale  - test</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616608902"/>
              </p:ext>
            </p:extLst>
          </p:nvPr>
        </p:nvGraphicFramePr>
        <p:xfrm>
          <a:off x="774700" y="1257300"/>
          <a:ext cx="9309100" cy="4659630"/>
        </p:xfrm>
        <a:graphic>
          <a:graphicData uri="http://schemas.openxmlformats.org/drawingml/2006/table">
            <a:tbl>
              <a:tblPr firstRow="1" firstCol="1" bandRow="1">
                <a:tableStyleId>{5C22544A-7EE6-4342-B048-85BDC9FD1C3A}</a:tableStyleId>
              </a:tblPr>
              <a:tblGrid>
                <a:gridCol w="3949700"/>
                <a:gridCol w="2070100"/>
                <a:gridCol w="2184400"/>
                <a:gridCol w="1104900"/>
              </a:tblGrid>
              <a:tr h="352425">
                <a:tc>
                  <a:txBody>
                    <a:bodyPr/>
                    <a:lstStyle/>
                    <a:p>
                      <a:pPr algn="l" rtl="0" fontAlgn="ctr"/>
                      <a:r>
                        <a:rPr lang="it-IT" sz="2200" u="none" strike="noStrike" dirty="0">
                          <a:effectLst/>
                        </a:rPr>
                        <a:t>Indicatore</a:t>
                      </a:r>
                      <a:endParaRPr lang="it-IT" sz="2200" b="1" i="0" u="none" strike="noStrike" dirty="0">
                        <a:solidFill>
                          <a:srgbClr val="FFFF00"/>
                        </a:solidFill>
                        <a:effectLst/>
                        <a:latin typeface="Tahoma" panose="020B0604030504040204" pitchFamily="34" charset="0"/>
                      </a:endParaRPr>
                    </a:p>
                  </a:txBody>
                  <a:tcPr marL="9525" marR="9525" marT="9525" marB="0" anchor="ctr"/>
                </a:tc>
                <a:tc>
                  <a:txBody>
                    <a:bodyPr/>
                    <a:lstStyle/>
                    <a:p>
                      <a:pPr algn="l" rtl="0" fontAlgn="ctr"/>
                      <a:r>
                        <a:rPr lang="it-IT" sz="2200" u="none" strike="noStrike">
                          <a:effectLst/>
                        </a:rPr>
                        <a:t>Fonte</a:t>
                      </a:r>
                      <a:endParaRPr lang="it-IT" sz="2200" b="1" i="0" u="none" strike="noStrike">
                        <a:solidFill>
                          <a:srgbClr val="FFFF00"/>
                        </a:solidFill>
                        <a:effectLst/>
                        <a:latin typeface="Tahoma" panose="020B0604030504040204" pitchFamily="34" charset="0"/>
                      </a:endParaRPr>
                    </a:p>
                  </a:txBody>
                  <a:tcPr marL="9525" marR="9525" marT="9525" marB="0" anchor="ctr"/>
                </a:tc>
                <a:tc>
                  <a:txBody>
                    <a:bodyPr/>
                    <a:lstStyle/>
                    <a:p>
                      <a:pPr algn="l" rtl="0" fontAlgn="ctr"/>
                      <a:r>
                        <a:rPr lang="it-IT" sz="2200" u="none" strike="noStrike">
                          <a:effectLst/>
                        </a:rPr>
                        <a:t>Dimensione</a:t>
                      </a:r>
                      <a:endParaRPr lang="it-IT" sz="2200" b="1" i="0" u="none" strike="noStrike">
                        <a:solidFill>
                          <a:srgbClr val="FFFF00"/>
                        </a:solidFill>
                        <a:effectLst/>
                        <a:latin typeface="Tahoma" panose="020B0604030504040204" pitchFamily="34" charset="0"/>
                      </a:endParaRPr>
                    </a:p>
                  </a:txBody>
                  <a:tcPr marL="9525" marR="9525" marT="9525" marB="0" anchor="ctr"/>
                </a:tc>
                <a:tc>
                  <a:txBody>
                    <a:bodyPr/>
                    <a:lstStyle/>
                    <a:p>
                      <a:pPr algn="l" rtl="0" fontAlgn="ctr"/>
                      <a:r>
                        <a:rPr lang="it-IT" sz="2200" u="none" strike="noStrike">
                          <a:effectLst/>
                        </a:rPr>
                        <a:t>Anni</a:t>
                      </a:r>
                      <a:endParaRPr lang="it-IT" sz="2200" b="1" i="0" u="none" strike="noStrike">
                        <a:solidFill>
                          <a:srgbClr val="FFFF00"/>
                        </a:solidFill>
                        <a:effectLst/>
                        <a:latin typeface="Tahoma" panose="020B0604030504040204" pitchFamily="34" charset="0"/>
                      </a:endParaRPr>
                    </a:p>
                  </a:txBody>
                  <a:tcPr marL="9525" marR="9525" marT="9525" marB="0" anchor="ctr"/>
                </a:tc>
              </a:tr>
              <a:tr h="514350">
                <a:tc>
                  <a:txBody>
                    <a:bodyPr/>
                    <a:lstStyle/>
                    <a:p>
                      <a:pPr algn="l" rtl="0" fontAlgn="ctr"/>
                      <a:r>
                        <a:rPr lang="it-IT" sz="1600" u="none" strike="noStrike">
                          <a:effectLst/>
                        </a:rPr>
                        <a:t>Punteggio del monitoraggio LEA</a:t>
                      </a:r>
                      <a:endParaRPr lang="it-IT" sz="1600" b="1" i="0" u="none" strike="noStrike">
                        <a:solidFill>
                          <a:srgbClr val="FFFFFF"/>
                        </a:solidFill>
                        <a:effectLst/>
                        <a:latin typeface="Tahoma" panose="020B0604030504040204" pitchFamily="34" charset="0"/>
                      </a:endParaRPr>
                    </a:p>
                  </a:txBody>
                  <a:tcPr marL="9525" marR="9525" marT="9525" marB="0" anchor="ctr"/>
                </a:tc>
                <a:tc>
                  <a:txBody>
                    <a:bodyPr/>
                    <a:lstStyle/>
                    <a:p>
                      <a:pPr algn="l" rtl="0" fontAlgn="ctr"/>
                      <a:r>
                        <a:rPr lang="it-IT" sz="1600" u="none" strike="noStrike">
                          <a:effectLst/>
                        </a:rPr>
                        <a:t>Monitoraggio LEA </a:t>
                      </a:r>
                      <a:endParaRPr lang="it-IT" sz="1600" b="0" i="0" u="none" strike="noStrike">
                        <a:solidFill>
                          <a:srgbClr val="000000"/>
                        </a:solidFill>
                        <a:effectLst/>
                        <a:latin typeface="Tahoma" panose="020B0604030504040204" pitchFamily="34" charset="0"/>
                      </a:endParaRPr>
                    </a:p>
                  </a:txBody>
                  <a:tcPr marL="9525" marR="9525" marT="9525" marB="0" anchor="ctr"/>
                </a:tc>
                <a:tc>
                  <a:txBody>
                    <a:bodyPr/>
                    <a:lstStyle/>
                    <a:p>
                      <a:pPr algn="l" rtl="0" fontAlgn="ctr"/>
                      <a:r>
                        <a:rPr lang="it-IT" sz="1600" u="none" strike="noStrike">
                          <a:effectLst/>
                        </a:rPr>
                        <a:t>Compliance del sistema</a:t>
                      </a:r>
                      <a:endParaRPr lang="it-IT" sz="1600" b="0" i="0" u="none" strike="noStrike">
                        <a:solidFill>
                          <a:srgbClr val="000000"/>
                        </a:solidFill>
                        <a:effectLst/>
                        <a:latin typeface="Tahoma" panose="020B0604030504040204" pitchFamily="34" charset="0"/>
                      </a:endParaRPr>
                    </a:p>
                  </a:txBody>
                  <a:tcPr marL="9525" marR="9525" marT="9525" marB="0" anchor="ctr"/>
                </a:tc>
                <a:tc>
                  <a:txBody>
                    <a:bodyPr/>
                    <a:lstStyle/>
                    <a:p>
                      <a:pPr algn="l" rtl="0" fontAlgn="ctr"/>
                      <a:r>
                        <a:rPr lang="it-IT" sz="1600" u="none" strike="noStrike">
                          <a:effectLst/>
                        </a:rPr>
                        <a:t>2008-2015</a:t>
                      </a:r>
                      <a:endParaRPr lang="it-IT" sz="1600" b="0" i="0" u="none" strike="noStrike">
                        <a:solidFill>
                          <a:srgbClr val="000000"/>
                        </a:solidFill>
                        <a:effectLst/>
                        <a:latin typeface="Tahoma" panose="020B0604030504040204" pitchFamily="34" charset="0"/>
                      </a:endParaRPr>
                    </a:p>
                  </a:txBody>
                  <a:tcPr marL="9525" marR="9525" marT="9525" marB="0" anchor="ctr"/>
                </a:tc>
              </a:tr>
              <a:tr h="514350">
                <a:tc>
                  <a:txBody>
                    <a:bodyPr/>
                    <a:lstStyle/>
                    <a:p>
                      <a:pPr algn="l" rtl="0" fontAlgn="ctr"/>
                      <a:r>
                        <a:rPr lang="it-IT" sz="1600" u="none" strike="noStrike">
                          <a:effectLst/>
                        </a:rPr>
                        <a:t>Rinuncia alle cure per fila d'attesa</a:t>
                      </a:r>
                      <a:endParaRPr lang="it-IT" sz="1600" b="1" i="0" u="none" strike="noStrike">
                        <a:solidFill>
                          <a:srgbClr val="FFFFFF"/>
                        </a:solidFill>
                        <a:effectLst/>
                        <a:latin typeface="Tahoma" panose="020B0604030504040204" pitchFamily="34" charset="0"/>
                      </a:endParaRPr>
                    </a:p>
                  </a:txBody>
                  <a:tcPr marL="9525" marR="9525" marT="9525" marB="0" anchor="ctr"/>
                </a:tc>
                <a:tc>
                  <a:txBody>
                    <a:bodyPr/>
                    <a:lstStyle/>
                    <a:p>
                      <a:pPr algn="l" rtl="0" fontAlgn="ctr"/>
                      <a:r>
                        <a:rPr lang="it-IT" sz="1600" u="none" strike="noStrike">
                          <a:effectLst/>
                        </a:rPr>
                        <a:t>ISTAT - EUSILC</a:t>
                      </a:r>
                      <a:endParaRPr lang="it-IT" sz="1600" b="0" i="0" u="none" strike="noStrike">
                        <a:solidFill>
                          <a:srgbClr val="000000"/>
                        </a:solidFill>
                        <a:effectLst/>
                        <a:latin typeface="Tahoma" panose="020B0604030504040204" pitchFamily="34" charset="0"/>
                      </a:endParaRPr>
                    </a:p>
                  </a:txBody>
                  <a:tcPr marL="9525" marR="9525" marT="9525" marB="0" anchor="ctr"/>
                </a:tc>
                <a:tc>
                  <a:txBody>
                    <a:bodyPr/>
                    <a:lstStyle/>
                    <a:p>
                      <a:pPr algn="l" rtl="0" fontAlgn="ctr"/>
                      <a:r>
                        <a:rPr lang="it-IT" sz="1600" u="none" strike="noStrike">
                          <a:effectLst/>
                        </a:rPr>
                        <a:t>Compliance del sistema</a:t>
                      </a:r>
                      <a:endParaRPr lang="it-IT" sz="1600" b="0" i="0" u="none" strike="noStrike">
                        <a:solidFill>
                          <a:srgbClr val="000000"/>
                        </a:solidFill>
                        <a:effectLst/>
                        <a:latin typeface="Tahoma" panose="020B0604030504040204" pitchFamily="34" charset="0"/>
                      </a:endParaRPr>
                    </a:p>
                  </a:txBody>
                  <a:tcPr marL="9525" marR="9525" marT="9525" marB="0" anchor="ctr"/>
                </a:tc>
                <a:tc>
                  <a:txBody>
                    <a:bodyPr/>
                    <a:lstStyle/>
                    <a:p>
                      <a:pPr algn="l" rtl="0" fontAlgn="ctr"/>
                      <a:r>
                        <a:rPr lang="it-IT" sz="1600" u="none" strike="noStrike">
                          <a:effectLst/>
                        </a:rPr>
                        <a:t>2008-2015</a:t>
                      </a:r>
                      <a:endParaRPr lang="it-IT" sz="1600" b="0" i="0" u="none" strike="noStrike">
                        <a:solidFill>
                          <a:srgbClr val="000000"/>
                        </a:solidFill>
                        <a:effectLst/>
                        <a:latin typeface="Tahoma" panose="020B0604030504040204" pitchFamily="34" charset="0"/>
                      </a:endParaRPr>
                    </a:p>
                  </a:txBody>
                  <a:tcPr marL="9525" marR="9525" marT="9525" marB="0" anchor="ctr"/>
                </a:tc>
              </a:tr>
              <a:tr h="257175">
                <a:tc>
                  <a:txBody>
                    <a:bodyPr/>
                    <a:lstStyle/>
                    <a:p>
                      <a:pPr algn="l" rtl="0" fontAlgn="ctr"/>
                      <a:r>
                        <a:rPr lang="it-IT" sz="1600" u="none" strike="noStrike">
                          <a:effectLst/>
                        </a:rPr>
                        <a:t>Tasso di rinuncia alle cure </a:t>
                      </a:r>
                      <a:endParaRPr lang="it-IT" sz="1600" b="1" i="0" u="none" strike="noStrike">
                        <a:solidFill>
                          <a:srgbClr val="FFFFFF"/>
                        </a:solidFill>
                        <a:effectLst/>
                        <a:latin typeface="Tahoma" panose="020B0604030504040204" pitchFamily="34" charset="0"/>
                      </a:endParaRPr>
                    </a:p>
                  </a:txBody>
                  <a:tcPr marL="9525" marR="9525" marT="9525" marB="0" anchor="ctr">
                    <a:solidFill>
                      <a:srgbClr val="00B050"/>
                    </a:solidFill>
                  </a:tcPr>
                </a:tc>
                <a:tc>
                  <a:txBody>
                    <a:bodyPr/>
                    <a:lstStyle/>
                    <a:p>
                      <a:pPr algn="l" rtl="0" fontAlgn="ctr"/>
                      <a:r>
                        <a:rPr lang="it-IT" sz="1600" u="none" strike="noStrike">
                          <a:effectLst/>
                        </a:rPr>
                        <a:t>ISTAT - EUSILC</a:t>
                      </a:r>
                      <a:endParaRPr lang="it-IT" sz="1600" b="0" i="0" u="none" strike="noStrike">
                        <a:solidFill>
                          <a:srgbClr val="000000"/>
                        </a:solidFill>
                        <a:effectLst/>
                        <a:latin typeface="Tahoma" panose="020B0604030504040204" pitchFamily="34" charset="0"/>
                      </a:endParaRPr>
                    </a:p>
                  </a:txBody>
                  <a:tcPr marL="9525" marR="9525" marT="9525" marB="0" anchor="ctr">
                    <a:solidFill>
                      <a:srgbClr val="00B050"/>
                    </a:solidFill>
                  </a:tcPr>
                </a:tc>
                <a:tc>
                  <a:txBody>
                    <a:bodyPr/>
                    <a:lstStyle/>
                    <a:p>
                      <a:pPr algn="l" rtl="0" fontAlgn="ctr"/>
                      <a:r>
                        <a:rPr lang="it-IT" sz="1600" u="none" strike="noStrike">
                          <a:effectLst/>
                        </a:rPr>
                        <a:t>Equità</a:t>
                      </a:r>
                      <a:endParaRPr lang="it-IT" sz="1600" b="0" i="0" u="none" strike="noStrike">
                        <a:solidFill>
                          <a:srgbClr val="000000"/>
                        </a:solidFill>
                        <a:effectLst/>
                        <a:latin typeface="Tahoma" panose="020B0604030504040204" pitchFamily="34" charset="0"/>
                      </a:endParaRPr>
                    </a:p>
                  </a:txBody>
                  <a:tcPr marL="9525" marR="9525" marT="9525" marB="0" anchor="ctr">
                    <a:solidFill>
                      <a:srgbClr val="00B050"/>
                    </a:solidFill>
                  </a:tcPr>
                </a:tc>
                <a:tc>
                  <a:txBody>
                    <a:bodyPr/>
                    <a:lstStyle/>
                    <a:p>
                      <a:pPr algn="l" rtl="0" fontAlgn="ctr"/>
                      <a:r>
                        <a:rPr lang="it-IT" sz="1600" u="none" strike="noStrike">
                          <a:effectLst/>
                        </a:rPr>
                        <a:t>2008-2015</a:t>
                      </a:r>
                      <a:endParaRPr lang="it-IT" sz="1600" b="0" i="0" u="none" strike="noStrike">
                        <a:solidFill>
                          <a:srgbClr val="000000"/>
                        </a:solidFill>
                        <a:effectLst/>
                        <a:latin typeface="Tahoma" panose="020B0604030504040204" pitchFamily="34" charset="0"/>
                      </a:endParaRPr>
                    </a:p>
                  </a:txBody>
                  <a:tcPr marL="9525" marR="9525" marT="9525" marB="0" anchor="ctr">
                    <a:solidFill>
                      <a:srgbClr val="00B050"/>
                    </a:solidFill>
                  </a:tcPr>
                </a:tc>
              </a:tr>
              <a:tr h="752475">
                <a:tc>
                  <a:txBody>
                    <a:bodyPr/>
                    <a:lstStyle/>
                    <a:p>
                      <a:pPr algn="l" rtl="0" fontAlgn="ctr"/>
                      <a:r>
                        <a:rPr lang="it-IT" sz="1600" u="none" strike="noStrike">
                          <a:effectLst/>
                        </a:rPr>
                        <a:t>Percentuale di persone che dichiarano di non aver soldi per curarsi</a:t>
                      </a:r>
                      <a:endParaRPr lang="it-IT" sz="1600" b="1" i="0" u="none" strike="noStrike">
                        <a:solidFill>
                          <a:srgbClr val="FFFFFF"/>
                        </a:solidFill>
                        <a:effectLst/>
                        <a:latin typeface="Tahoma" panose="020B0604030504040204" pitchFamily="34" charset="0"/>
                      </a:endParaRPr>
                    </a:p>
                  </a:txBody>
                  <a:tcPr marL="9525" marR="9525" marT="9525" marB="0" anchor="ctr">
                    <a:solidFill>
                      <a:srgbClr val="00B050"/>
                    </a:solidFill>
                  </a:tcPr>
                </a:tc>
                <a:tc>
                  <a:txBody>
                    <a:bodyPr/>
                    <a:lstStyle/>
                    <a:p>
                      <a:pPr algn="l" rtl="0" fontAlgn="ctr"/>
                      <a:r>
                        <a:rPr lang="it-IT" sz="1600" u="none" strike="noStrike" dirty="0">
                          <a:effectLst/>
                        </a:rPr>
                        <a:t>ISTAT - EUSILC</a:t>
                      </a:r>
                      <a:endParaRPr lang="it-IT" sz="1600" b="0" i="0" u="none" strike="noStrike" dirty="0">
                        <a:solidFill>
                          <a:srgbClr val="000000"/>
                        </a:solidFill>
                        <a:effectLst/>
                        <a:latin typeface="Tahoma" panose="020B0604030504040204" pitchFamily="34" charset="0"/>
                      </a:endParaRPr>
                    </a:p>
                  </a:txBody>
                  <a:tcPr marL="9525" marR="9525" marT="9525" marB="0" anchor="ctr">
                    <a:solidFill>
                      <a:srgbClr val="00B050"/>
                    </a:solidFill>
                  </a:tcPr>
                </a:tc>
                <a:tc>
                  <a:txBody>
                    <a:bodyPr/>
                    <a:lstStyle/>
                    <a:p>
                      <a:pPr algn="l" rtl="0" fontAlgn="ctr"/>
                      <a:r>
                        <a:rPr lang="it-IT" sz="1600" u="none" strike="noStrike">
                          <a:effectLst/>
                        </a:rPr>
                        <a:t>Equità</a:t>
                      </a:r>
                      <a:endParaRPr lang="it-IT" sz="1600" b="0" i="0" u="none" strike="noStrike">
                        <a:solidFill>
                          <a:srgbClr val="000000"/>
                        </a:solidFill>
                        <a:effectLst/>
                        <a:latin typeface="Tahoma" panose="020B0604030504040204" pitchFamily="34" charset="0"/>
                      </a:endParaRPr>
                    </a:p>
                  </a:txBody>
                  <a:tcPr marL="9525" marR="9525" marT="9525" marB="0" anchor="ctr">
                    <a:solidFill>
                      <a:srgbClr val="00B050"/>
                    </a:solidFill>
                  </a:tcPr>
                </a:tc>
                <a:tc>
                  <a:txBody>
                    <a:bodyPr/>
                    <a:lstStyle/>
                    <a:p>
                      <a:pPr algn="l" rtl="0" fontAlgn="ctr"/>
                      <a:r>
                        <a:rPr lang="it-IT" sz="1600" u="none" strike="noStrike" dirty="0">
                          <a:effectLst/>
                        </a:rPr>
                        <a:t>2008-2015</a:t>
                      </a:r>
                      <a:endParaRPr lang="it-IT" sz="1600" b="0" i="0" u="none" strike="noStrike" dirty="0">
                        <a:solidFill>
                          <a:srgbClr val="000000"/>
                        </a:solidFill>
                        <a:effectLst/>
                        <a:latin typeface="Tahoma" panose="020B0604030504040204" pitchFamily="34" charset="0"/>
                      </a:endParaRPr>
                    </a:p>
                  </a:txBody>
                  <a:tcPr marL="9525" marR="9525" marT="9525" marB="0" anchor="ctr">
                    <a:solidFill>
                      <a:srgbClr val="00B050"/>
                    </a:solidFill>
                  </a:tcPr>
                </a:tc>
              </a:tr>
              <a:tr h="504825">
                <a:tc>
                  <a:txBody>
                    <a:bodyPr/>
                    <a:lstStyle/>
                    <a:p>
                      <a:pPr algn="l" rtl="0" fontAlgn="ctr"/>
                      <a:r>
                        <a:rPr lang="it-IT" sz="1600" u="none" strike="noStrike">
                          <a:effectLst/>
                        </a:rPr>
                        <a:t>Spesa sanitaria pubblica pro-capite</a:t>
                      </a:r>
                      <a:endParaRPr lang="it-IT" sz="1600" b="1" i="0" u="none" strike="noStrike">
                        <a:solidFill>
                          <a:srgbClr val="FFFFFF"/>
                        </a:solidFill>
                        <a:effectLst/>
                        <a:latin typeface="Tahoma" panose="020B0604030504040204" pitchFamily="34" charset="0"/>
                      </a:endParaRPr>
                    </a:p>
                  </a:txBody>
                  <a:tcPr marL="9525" marR="9525" marT="9525" marB="0" anchor="ctr">
                    <a:solidFill>
                      <a:srgbClr val="FF0000"/>
                    </a:solidFill>
                  </a:tcPr>
                </a:tc>
                <a:tc>
                  <a:txBody>
                    <a:bodyPr/>
                    <a:lstStyle/>
                    <a:p>
                      <a:pPr algn="l" rtl="0" fontAlgn="ctr"/>
                      <a:r>
                        <a:rPr lang="it-IT" sz="1600" u="none" strike="noStrike">
                          <a:effectLst/>
                        </a:rPr>
                        <a:t>Corte dei conti. Spesa sanitaria corrente</a:t>
                      </a:r>
                      <a:endParaRPr lang="it-IT" sz="1600" b="0" i="0" u="none" strike="noStrike">
                        <a:solidFill>
                          <a:srgbClr val="000000"/>
                        </a:solidFill>
                        <a:effectLst/>
                        <a:latin typeface="Tahoma" panose="020B0604030504040204" pitchFamily="34" charset="0"/>
                      </a:endParaRPr>
                    </a:p>
                  </a:txBody>
                  <a:tcPr marL="9525" marR="9525" marT="9525" marB="0" anchor="ctr">
                    <a:solidFill>
                      <a:srgbClr val="FF0000"/>
                    </a:solidFill>
                  </a:tcPr>
                </a:tc>
                <a:tc>
                  <a:txBody>
                    <a:bodyPr/>
                    <a:lstStyle/>
                    <a:p>
                      <a:pPr algn="l" rtl="0" fontAlgn="ctr"/>
                      <a:r>
                        <a:rPr lang="it-IT" sz="1600" u="none" strike="noStrike">
                          <a:effectLst/>
                        </a:rPr>
                        <a:t>Economico-Finanziaria</a:t>
                      </a:r>
                      <a:endParaRPr lang="it-IT" sz="1600" b="0" i="0" u="none" strike="noStrike">
                        <a:solidFill>
                          <a:srgbClr val="000000"/>
                        </a:solidFill>
                        <a:effectLst/>
                        <a:latin typeface="Tahoma" panose="020B0604030504040204" pitchFamily="34" charset="0"/>
                      </a:endParaRPr>
                    </a:p>
                  </a:txBody>
                  <a:tcPr marL="9525" marR="9525" marT="9525" marB="0" anchor="ctr">
                    <a:solidFill>
                      <a:srgbClr val="FF0000"/>
                    </a:solidFill>
                  </a:tcPr>
                </a:tc>
                <a:tc>
                  <a:txBody>
                    <a:bodyPr/>
                    <a:lstStyle/>
                    <a:p>
                      <a:pPr algn="l" rtl="0" fontAlgn="ctr"/>
                      <a:r>
                        <a:rPr lang="it-IT" sz="1600" u="none" strike="noStrike">
                          <a:effectLst/>
                        </a:rPr>
                        <a:t>2008-2015</a:t>
                      </a:r>
                      <a:endParaRPr lang="it-IT" sz="1600" b="0" i="0" u="none" strike="noStrike">
                        <a:solidFill>
                          <a:srgbClr val="000000"/>
                        </a:solidFill>
                        <a:effectLst/>
                        <a:latin typeface="Tahoma" panose="020B0604030504040204" pitchFamily="34" charset="0"/>
                      </a:endParaRPr>
                    </a:p>
                  </a:txBody>
                  <a:tcPr marL="9525" marR="9525" marT="9525" marB="0" anchor="ctr">
                    <a:solidFill>
                      <a:srgbClr val="FF0000"/>
                    </a:solidFill>
                  </a:tcPr>
                </a:tc>
              </a:tr>
              <a:tr h="504825">
                <a:tc>
                  <a:txBody>
                    <a:bodyPr/>
                    <a:lstStyle/>
                    <a:p>
                      <a:pPr algn="l" rtl="0" fontAlgn="ctr"/>
                      <a:r>
                        <a:rPr lang="it-IT" sz="1600" u="none" strike="noStrike">
                          <a:effectLst/>
                        </a:rPr>
                        <a:t>Spesa per ticket pro-capite</a:t>
                      </a:r>
                      <a:endParaRPr lang="it-IT" sz="1600" b="1" i="0" u="none" strike="noStrike">
                        <a:solidFill>
                          <a:srgbClr val="FFFFFF"/>
                        </a:solidFill>
                        <a:effectLst/>
                        <a:latin typeface="Tahoma" panose="020B0604030504040204" pitchFamily="34" charset="0"/>
                      </a:endParaRPr>
                    </a:p>
                  </a:txBody>
                  <a:tcPr marL="9525" marR="9525" marT="9525" marB="0" anchor="ctr">
                    <a:solidFill>
                      <a:srgbClr val="FF0000"/>
                    </a:solidFill>
                  </a:tcPr>
                </a:tc>
                <a:tc>
                  <a:txBody>
                    <a:bodyPr/>
                    <a:lstStyle/>
                    <a:p>
                      <a:pPr algn="l" rtl="0" fontAlgn="ctr"/>
                      <a:r>
                        <a:rPr lang="it-IT" sz="1600" u="none" strike="noStrike">
                          <a:effectLst/>
                        </a:rPr>
                        <a:t>Corte dei conti su dati NSIS e AIFA</a:t>
                      </a:r>
                      <a:endParaRPr lang="it-IT" sz="1600" b="0" i="0" u="none" strike="noStrike">
                        <a:solidFill>
                          <a:srgbClr val="000000"/>
                        </a:solidFill>
                        <a:effectLst/>
                        <a:latin typeface="Tahoma" panose="020B0604030504040204" pitchFamily="34" charset="0"/>
                      </a:endParaRPr>
                    </a:p>
                  </a:txBody>
                  <a:tcPr marL="9525" marR="9525" marT="9525" marB="0" anchor="ctr">
                    <a:solidFill>
                      <a:srgbClr val="FF0000"/>
                    </a:solidFill>
                  </a:tcPr>
                </a:tc>
                <a:tc>
                  <a:txBody>
                    <a:bodyPr/>
                    <a:lstStyle/>
                    <a:p>
                      <a:pPr algn="l" rtl="0" fontAlgn="ctr"/>
                      <a:r>
                        <a:rPr lang="it-IT" sz="1600" u="none" strike="noStrike">
                          <a:effectLst/>
                        </a:rPr>
                        <a:t>Economico-Finanziaria</a:t>
                      </a:r>
                      <a:endParaRPr lang="it-IT" sz="1600" b="0" i="0" u="none" strike="noStrike">
                        <a:solidFill>
                          <a:srgbClr val="000000"/>
                        </a:solidFill>
                        <a:effectLst/>
                        <a:latin typeface="Tahoma" panose="020B0604030504040204" pitchFamily="34" charset="0"/>
                      </a:endParaRPr>
                    </a:p>
                  </a:txBody>
                  <a:tcPr marL="9525" marR="9525" marT="9525" marB="0" anchor="ctr">
                    <a:solidFill>
                      <a:srgbClr val="FF0000"/>
                    </a:solidFill>
                  </a:tcPr>
                </a:tc>
                <a:tc>
                  <a:txBody>
                    <a:bodyPr/>
                    <a:lstStyle/>
                    <a:p>
                      <a:pPr algn="l" rtl="0" fontAlgn="ctr"/>
                      <a:r>
                        <a:rPr lang="it-IT" sz="1600" u="none" strike="noStrike" dirty="0">
                          <a:effectLst/>
                        </a:rPr>
                        <a:t>2008-2015</a:t>
                      </a:r>
                      <a:endParaRPr lang="it-IT" sz="1600" b="0" i="0" u="none" strike="noStrike" dirty="0">
                        <a:solidFill>
                          <a:srgbClr val="000000"/>
                        </a:solidFill>
                        <a:effectLst/>
                        <a:latin typeface="Tahoma" panose="020B0604030504040204" pitchFamily="34" charset="0"/>
                      </a:endParaRPr>
                    </a:p>
                  </a:txBody>
                  <a:tcPr marL="9525" marR="9525" marT="9525" marB="0" anchor="ctr">
                    <a:solidFill>
                      <a:srgbClr val="FF0000"/>
                    </a:solidFill>
                  </a:tcPr>
                </a:tc>
              </a:tr>
              <a:tr h="257175">
                <a:tc>
                  <a:txBody>
                    <a:bodyPr/>
                    <a:lstStyle/>
                    <a:p>
                      <a:pPr algn="l" rtl="0" fontAlgn="ctr"/>
                      <a:r>
                        <a:rPr lang="it-IT" sz="1600" u="none" strike="noStrike">
                          <a:effectLst/>
                        </a:rPr>
                        <a:t>Tasso standardizzato di disabilità</a:t>
                      </a:r>
                      <a:endParaRPr lang="it-IT" sz="1600" b="1" i="0" u="none" strike="noStrike">
                        <a:solidFill>
                          <a:srgbClr val="FFFFFF"/>
                        </a:solidFill>
                        <a:effectLst/>
                        <a:latin typeface="Tahoma" panose="020B0604030504040204" pitchFamily="34" charset="0"/>
                      </a:endParaRPr>
                    </a:p>
                  </a:txBody>
                  <a:tcPr marL="9525" marR="9525" marT="9525" marB="0" anchor="ctr">
                    <a:solidFill>
                      <a:schemeClr val="tx1">
                        <a:lumMod val="50000"/>
                        <a:lumOff val="50000"/>
                      </a:schemeClr>
                    </a:solidFill>
                  </a:tcPr>
                </a:tc>
                <a:tc>
                  <a:txBody>
                    <a:bodyPr/>
                    <a:lstStyle/>
                    <a:p>
                      <a:pPr algn="l" rtl="0" fontAlgn="ctr"/>
                      <a:r>
                        <a:rPr lang="it-IT" sz="1600" u="none" strike="noStrike">
                          <a:effectLst/>
                        </a:rPr>
                        <a:t>ISTAT – Indagine salute</a:t>
                      </a:r>
                      <a:endParaRPr lang="it-IT" sz="1600" b="0" i="0" u="none" strike="noStrike">
                        <a:solidFill>
                          <a:srgbClr val="000000"/>
                        </a:solidFill>
                        <a:effectLst/>
                        <a:latin typeface="Tahoma" panose="020B0604030504040204" pitchFamily="34" charset="0"/>
                      </a:endParaRPr>
                    </a:p>
                  </a:txBody>
                  <a:tcPr marL="9525" marR="9525" marT="9525" marB="0" anchor="ctr">
                    <a:solidFill>
                      <a:schemeClr val="tx1">
                        <a:lumMod val="50000"/>
                        <a:lumOff val="50000"/>
                      </a:schemeClr>
                    </a:solidFill>
                  </a:tcPr>
                </a:tc>
                <a:tc>
                  <a:txBody>
                    <a:bodyPr/>
                    <a:lstStyle/>
                    <a:p>
                      <a:pPr algn="l" rtl="0" fontAlgn="ctr"/>
                      <a:r>
                        <a:rPr lang="it-IT" sz="1600" u="none" strike="noStrike">
                          <a:effectLst/>
                        </a:rPr>
                        <a:t>Esiti</a:t>
                      </a:r>
                      <a:endParaRPr lang="it-IT" sz="1600" b="0" i="0" u="none" strike="noStrike">
                        <a:solidFill>
                          <a:srgbClr val="000000"/>
                        </a:solidFill>
                        <a:effectLst/>
                        <a:latin typeface="Tahoma" panose="020B0604030504040204" pitchFamily="34" charset="0"/>
                      </a:endParaRPr>
                    </a:p>
                  </a:txBody>
                  <a:tcPr marL="9525" marR="9525" marT="9525" marB="0" anchor="ctr">
                    <a:solidFill>
                      <a:schemeClr val="tx1">
                        <a:lumMod val="50000"/>
                        <a:lumOff val="50000"/>
                      </a:schemeClr>
                    </a:solidFill>
                  </a:tcPr>
                </a:tc>
                <a:tc>
                  <a:txBody>
                    <a:bodyPr/>
                    <a:lstStyle/>
                    <a:p>
                      <a:pPr algn="l" rtl="0" fontAlgn="ctr"/>
                      <a:r>
                        <a:rPr lang="it-IT" sz="1600" u="none" strike="noStrike">
                          <a:effectLst/>
                        </a:rPr>
                        <a:t>2013</a:t>
                      </a:r>
                      <a:endParaRPr lang="it-IT" sz="1600" b="0" i="0" u="none" strike="noStrike">
                        <a:solidFill>
                          <a:srgbClr val="000000"/>
                        </a:solidFill>
                        <a:effectLst/>
                        <a:latin typeface="Tahoma" panose="020B0604030504040204" pitchFamily="34" charset="0"/>
                      </a:endParaRPr>
                    </a:p>
                  </a:txBody>
                  <a:tcPr marL="9525" marR="9525" marT="9525" marB="0" anchor="ctr">
                    <a:solidFill>
                      <a:schemeClr val="tx1">
                        <a:lumMod val="50000"/>
                        <a:lumOff val="50000"/>
                      </a:schemeClr>
                    </a:solidFill>
                  </a:tcPr>
                </a:tc>
              </a:tr>
              <a:tr h="257175">
                <a:tc>
                  <a:txBody>
                    <a:bodyPr/>
                    <a:lstStyle/>
                    <a:p>
                      <a:pPr algn="l" rtl="0" fontAlgn="ctr"/>
                      <a:r>
                        <a:rPr lang="it-IT" sz="1600" u="none" strike="noStrike">
                          <a:effectLst/>
                        </a:rPr>
                        <a:t>Tasso di mortalità prevenibile </a:t>
                      </a:r>
                      <a:endParaRPr lang="it-IT" sz="1600" b="1" i="0" u="none" strike="noStrike">
                        <a:solidFill>
                          <a:srgbClr val="FFFFFF"/>
                        </a:solidFill>
                        <a:effectLst/>
                        <a:latin typeface="Tahoma" panose="020B0604030504040204" pitchFamily="34" charset="0"/>
                      </a:endParaRPr>
                    </a:p>
                  </a:txBody>
                  <a:tcPr marL="9525" marR="9525" marT="9525" marB="0" anchor="ctr">
                    <a:solidFill>
                      <a:schemeClr val="tx1">
                        <a:lumMod val="50000"/>
                        <a:lumOff val="50000"/>
                      </a:schemeClr>
                    </a:solidFill>
                  </a:tcPr>
                </a:tc>
                <a:tc>
                  <a:txBody>
                    <a:bodyPr/>
                    <a:lstStyle/>
                    <a:p>
                      <a:pPr algn="l" rtl="0" fontAlgn="ctr"/>
                      <a:r>
                        <a:rPr lang="it-IT" sz="1600" u="none" strike="noStrike">
                          <a:effectLst/>
                        </a:rPr>
                        <a:t>Progetto MEV(i)</a:t>
                      </a:r>
                      <a:endParaRPr lang="it-IT" sz="1600" b="0" i="0" u="none" strike="noStrike">
                        <a:solidFill>
                          <a:srgbClr val="000000"/>
                        </a:solidFill>
                        <a:effectLst/>
                        <a:latin typeface="Tahoma" panose="020B0604030504040204" pitchFamily="34" charset="0"/>
                      </a:endParaRPr>
                    </a:p>
                  </a:txBody>
                  <a:tcPr marL="9525" marR="9525" marT="9525" marB="0" anchor="ctr">
                    <a:solidFill>
                      <a:schemeClr val="tx1">
                        <a:lumMod val="50000"/>
                        <a:lumOff val="50000"/>
                      </a:schemeClr>
                    </a:solidFill>
                  </a:tcPr>
                </a:tc>
                <a:tc>
                  <a:txBody>
                    <a:bodyPr/>
                    <a:lstStyle/>
                    <a:p>
                      <a:pPr algn="l" rtl="0" fontAlgn="ctr"/>
                      <a:r>
                        <a:rPr lang="it-IT" sz="1600" u="none" strike="noStrike">
                          <a:effectLst/>
                        </a:rPr>
                        <a:t>Esiti</a:t>
                      </a:r>
                      <a:endParaRPr lang="it-IT" sz="1600" b="0" i="0" u="none" strike="noStrike">
                        <a:solidFill>
                          <a:srgbClr val="000000"/>
                        </a:solidFill>
                        <a:effectLst/>
                        <a:latin typeface="Tahoma" panose="020B0604030504040204" pitchFamily="34" charset="0"/>
                      </a:endParaRPr>
                    </a:p>
                  </a:txBody>
                  <a:tcPr marL="9525" marR="9525" marT="9525" marB="0" anchor="ctr">
                    <a:solidFill>
                      <a:schemeClr val="tx1">
                        <a:lumMod val="50000"/>
                        <a:lumOff val="50000"/>
                      </a:schemeClr>
                    </a:solidFill>
                  </a:tcPr>
                </a:tc>
                <a:tc>
                  <a:txBody>
                    <a:bodyPr/>
                    <a:lstStyle/>
                    <a:p>
                      <a:pPr algn="l" rtl="0" fontAlgn="ctr"/>
                      <a:r>
                        <a:rPr lang="it-IT" sz="1600" u="none" strike="noStrike">
                          <a:effectLst/>
                        </a:rPr>
                        <a:t>2013</a:t>
                      </a:r>
                      <a:endParaRPr lang="it-IT" sz="1600" b="0" i="0" u="none" strike="noStrike">
                        <a:solidFill>
                          <a:srgbClr val="000000"/>
                        </a:solidFill>
                        <a:effectLst/>
                        <a:latin typeface="Tahoma" panose="020B0604030504040204" pitchFamily="34" charset="0"/>
                      </a:endParaRPr>
                    </a:p>
                  </a:txBody>
                  <a:tcPr marL="9525" marR="9525" marT="9525" marB="0" anchor="ctr">
                    <a:solidFill>
                      <a:schemeClr val="tx1">
                        <a:lumMod val="50000"/>
                        <a:lumOff val="50000"/>
                      </a:schemeClr>
                    </a:solidFill>
                  </a:tcPr>
                </a:tc>
              </a:tr>
              <a:tr h="504825">
                <a:tc>
                  <a:txBody>
                    <a:bodyPr/>
                    <a:lstStyle/>
                    <a:p>
                      <a:pPr algn="l" rtl="0" fontAlgn="ctr"/>
                      <a:r>
                        <a:rPr lang="it-IT" sz="1600" u="none" strike="noStrike">
                          <a:effectLst/>
                        </a:rPr>
                        <a:t>Speranza di vita libera da disabilità a 65 anni</a:t>
                      </a:r>
                      <a:endParaRPr lang="it-IT" sz="1600" b="1" i="0" u="none" strike="noStrike">
                        <a:solidFill>
                          <a:srgbClr val="FFFFFF"/>
                        </a:solidFill>
                        <a:effectLst/>
                        <a:latin typeface="Tahoma" panose="020B0604030504040204" pitchFamily="34" charset="0"/>
                      </a:endParaRPr>
                    </a:p>
                  </a:txBody>
                  <a:tcPr marL="9525" marR="9525" marT="9525" marB="0" anchor="ctr">
                    <a:solidFill>
                      <a:schemeClr val="tx1">
                        <a:lumMod val="50000"/>
                        <a:lumOff val="50000"/>
                      </a:schemeClr>
                    </a:solidFill>
                  </a:tcPr>
                </a:tc>
                <a:tc>
                  <a:txBody>
                    <a:bodyPr/>
                    <a:lstStyle/>
                    <a:p>
                      <a:pPr algn="l" rtl="0" fontAlgn="ctr"/>
                      <a:r>
                        <a:rPr lang="it-IT" sz="1600" u="none" strike="noStrike">
                          <a:effectLst/>
                        </a:rPr>
                        <a:t>ISTAT</a:t>
                      </a:r>
                      <a:endParaRPr lang="it-IT" sz="1600" b="0" i="0" u="none" strike="noStrike">
                        <a:solidFill>
                          <a:srgbClr val="000000"/>
                        </a:solidFill>
                        <a:effectLst/>
                        <a:latin typeface="Tahoma" panose="020B0604030504040204" pitchFamily="34" charset="0"/>
                      </a:endParaRPr>
                    </a:p>
                  </a:txBody>
                  <a:tcPr marL="9525" marR="9525" marT="9525" marB="0" anchor="ctr">
                    <a:solidFill>
                      <a:schemeClr val="tx1">
                        <a:lumMod val="50000"/>
                        <a:lumOff val="50000"/>
                      </a:schemeClr>
                    </a:solidFill>
                  </a:tcPr>
                </a:tc>
                <a:tc>
                  <a:txBody>
                    <a:bodyPr/>
                    <a:lstStyle/>
                    <a:p>
                      <a:pPr algn="l" rtl="0" fontAlgn="ctr"/>
                      <a:r>
                        <a:rPr lang="it-IT" sz="1600" u="none" strike="noStrike">
                          <a:effectLst/>
                        </a:rPr>
                        <a:t>Esiti</a:t>
                      </a:r>
                      <a:endParaRPr lang="it-IT" sz="1600" b="0" i="0" u="none" strike="noStrike">
                        <a:solidFill>
                          <a:srgbClr val="000000"/>
                        </a:solidFill>
                        <a:effectLst/>
                        <a:latin typeface="Tahoma" panose="020B0604030504040204" pitchFamily="34" charset="0"/>
                      </a:endParaRPr>
                    </a:p>
                  </a:txBody>
                  <a:tcPr marL="9525" marR="9525" marT="9525" marB="0" anchor="ctr">
                    <a:solidFill>
                      <a:schemeClr val="tx1">
                        <a:lumMod val="50000"/>
                        <a:lumOff val="50000"/>
                      </a:schemeClr>
                    </a:solidFill>
                  </a:tcPr>
                </a:tc>
                <a:tc>
                  <a:txBody>
                    <a:bodyPr/>
                    <a:lstStyle/>
                    <a:p>
                      <a:pPr algn="l" rtl="0" fontAlgn="ctr"/>
                      <a:r>
                        <a:rPr lang="it-IT" sz="1600" u="none" strike="noStrike" dirty="0">
                          <a:effectLst/>
                        </a:rPr>
                        <a:t>2013</a:t>
                      </a:r>
                      <a:endParaRPr lang="it-IT" sz="1600" b="0" i="0" u="none" strike="noStrike" dirty="0">
                        <a:solidFill>
                          <a:srgbClr val="000000"/>
                        </a:solidFill>
                        <a:effectLst/>
                        <a:latin typeface="Tahoma" panose="020B0604030504040204" pitchFamily="34" charset="0"/>
                      </a:endParaRPr>
                    </a:p>
                  </a:txBody>
                  <a:tcPr marL="9525" marR="9525" marT="9525" marB="0" anchor="ctr">
                    <a:solidFill>
                      <a:schemeClr val="tx1">
                        <a:lumMod val="50000"/>
                        <a:lumOff val="50000"/>
                      </a:schemeClr>
                    </a:solidFill>
                  </a:tcPr>
                </a:tc>
              </a:tr>
            </a:tbl>
          </a:graphicData>
        </a:graphic>
      </p:graphicFrame>
    </p:spTree>
    <p:extLst>
      <p:ext uri="{BB962C8B-B14F-4D97-AF65-F5344CB8AC3E}">
        <p14:creationId xmlns:p14="http://schemas.microsoft.com/office/powerpoint/2010/main" val="3897257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235499"/>
            <a:ext cx="10790584" cy="708300"/>
          </a:xfrm>
        </p:spPr>
        <p:txBody>
          <a:bodyPr/>
          <a:lstStyle/>
          <a:p>
            <a:pPr algn="ctr"/>
            <a:r>
              <a:rPr lang="it-IT" dirty="0" smtClean="0"/>
              <a:t>I fattori della performance</a:t>
            </a:r>
            <a:endParaRPr lang="it-IT" dirty="0"/>
          </a:p>
        </p:txBody>
      </p:sp>
      <p:pic>
        <p:nvPicPr>
          <p:cNvPr id="3" name="Immagine 2"/>
          <p:cNvPicPr>
            <a:picLocks noChangeAspect="1"/>
          </p:cNvPicPr>
          <p:nvPr/>
        </p:nvPicPr>
        <p:blipFill>
          <a:blip r:embed="rId3"/>
          <a:stretch>
            <a:fillRect/>
          </a:stretch>
        </p:blipFill>
        <p:spPr>
          <a:xfrm>
            <a:off x="1116650" y="1029923"/>
            <a:ext cx="9410417" cy="4923201"/>
          </a:xfrm>
          <a:prstGeom prst="rect">
            <a:avLst/>
          </a:prstGeom>
        </p:spPr>
      </p:pic>
      <p:sp>
        <p:nvSpPr>
          <p:cNvPr id="4" name="CasellaDiTesto 3"/>
          <p:cNvSpPr txBox="1"/>
          <p:nvPr/>
        </p:nvSpPr>
        <p:spPr>
          <a:xfrm>
            <a:off x="1228725" y="6343650"/>
            <a:ext cx="3454792" cy="369332"/>
          </a:xfrm>
          <a:prstGeom prst="rect">
            <a:avLst/>
          </a:prstGeom>
          <a:noFill/>
        </p:spPr>
        <p:txBody>
          <a:bodyPr wrap="none" rtlCol="0">
            <a:spAutoFit/>
          </a:bodyPr>
          <a:lstStyle/>
          <a:p>
            <a:r>
              <a:rPr lang="it-IT" dirty="0" smtClean="0"/>
              <a:t>Analisi preliminare condotta su </a:t>
            </a:r>
            <a:endParaRPr lang="it-IT" dirty="0"/>
          </a:p>
        </p:txBody>
      </p:sp>
    </p:spTree>
    <p:extLst>
      <p:ext uri="{BB962C8B-B14F-4D97-AF65-F5344CB8AC3E}">
        <p14:creationId xmlns:p14="http://schemas.microsoft.com/office/powerpoint/2010/main" val="1495901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235499"/>
            <a:ext cx="10790584" cy="708300"/>
          </a:xfrm>
        </p:spPr>
        <p:txBody>
          <a:bodyPr/>
          <a:lstStyle/>
          <a:p>
            <a:pPr algn="ctr"/>
            <a:r>
              <a:rPr lang="it-IT" dirty="0" smtClean="0"/>
              <a:t>Le dinamiche della performance</a:t>
            </a:r>
            <a:endParaRPr lang="it-IT"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0" y="806999"/>
            <a:ext cx="8627806" cy="5870026"/>
          </a:xfrm>
          <a:prstGeom prst="rect">
            <a:avLst/>
          </a:prstGeom>
        </p:spPr>
      </p:pic>
    </p:spTree>
    <p:extLst>
      <p:ext uri="{BB962C8B-B14F-4D97-AF65-F5344CB8AC3E}">
        <p14:creationId xmlns:p14="http://schemas.microsoft.com/office/powerpoint/2010/main" val="2508149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54596"/>
            <a:ext cx="10790584" cy="708300"/>
          </a:xfrm>
        </p:spPr>
        <p:txBody>
          <a:bodyPr/>
          <a:lstStyle/>
          <a:p>
            <a:pPr algn="ctr"/>
            <a:r>
              <a:rPr lang="it-IT" dirty="0" smtClean="0"/>
              <a:t>Discussione: analisi unidimensionale</a:t>
            </a:r>
            <a:endParaRPr lang="it-IT" dirty="0"/>
          </a:p>
        </p:txBody>
      </p:sp>
      <p:sp>
        <p:nvSpPr>
          <p:cNvPr id="3" name="Segnaposto contenuto 2"/>
          <p:cNvSpPr>
            <a:spLocks noGrp="1"/>
          </p:cNvSpPr>
          <p:nvPr>
            <p:ph idx="1"/>
          </p:nvPr>
        </p:nvSpPr>
        <p:spPr>
          <a:xfrm>
            <a:off x="163881" y="903200"/>
            <a:ext cx="11840340" cy="5678575"/>
          </a:xfrm>
          <a:ln>
            <a:solidFill>
              <a:schemeClr val="tx1"/>
            </a:solidFill>
          </a:ln>
        </p:spPr>
        <p:txBody>
          <a:bodyPr/>
          <a:lstStyle/>
          <a:p>
            <a:pPr marL="285750" indent="-285750">
              <a:lnSpc>
                <a:spcPct val="100000"/>
              </a:lnSpc>
              <a:spcBef>
                <a:spcPts val="500"/>
              </a:spcBef>
              <a:spcAft>
                <a:spcPts val="500"/>
              </a:spcAft>
            </a:pPr>
            <a:r>
              <a:rPr lang="it-IT" sz="2400" dirty="0" smtClean="0">
                <a:latin typeface="Tahoma" pitchFamily="34" charset="0"/>
                <a:ea typeface="Tahoma" pitchFamily="34" charset="0"/>
                <a:cs typeface="Tahoma" pitchFamily="34" charset="0"/>
              </a:rPr>
              <a:t>	</a:t>
            </a:r>
            <a:endParaRPr lang="it-IT" sz="2400" dirty="0">
              <a:latin typeface="Tahoma" pitchFamily="34" charset="0"/>
              <a:ea typeface="Tahoma" pitchFamily="34" charset="0"/>
              <a:cs typeface="Tahoma" pitchFamily="34" charset="0"/>
            </a:endParaRPr>
          </a:p>
        </p:txBody>
      </p:sp>
      <p:graphicFrame>
        <p:nvGraphicFramePr>
          <p:cNvPr id="5" name="Diagramma 4"/>
          <p:cNvGraphicFramePr/>
          <p:nvPr>
            <p:extLst>
              <p:ext uri="{D42A27DB-BD31-4B8C-83A1-F6EECF244321}">
                <p14:modId xmlns:p14="http://schemas.microsoft.com/office/powerpoint/2010/main" val="1790236872"/>
              </p:ext>
            </p:extLst>
          </p:nvPr>
        </p:nvGraphicFramePr>
        <p:xfrm>
          <a:off x="523876" y="903199"/>
          <a:ext cx="11049000" cy="5554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967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54596"/>
            <a:ext cx="10790584" cy="708300"/>
          </a:xfrm>
        </p:spPr>
        <p:txBody>
          <a:bodyPr/>
          <a:lstStyle/>
          <a:p>
            <a:pPr algn="ctr"/>
            <a:r>
              <a:rPr lang="it-IT" dirty="0" smtClean="0"/>
              <a:t>Discussione: analisi fattoriale</a:t>
            </a:r>
            <a:endParaRPr lang="it-IT" dirty="0"/>
          </a:p>
        </p:txBody>
      </p:sp>
      <p:sp>
        <p:nvSpPr>
          <p:cNvPr id="3" name="Segnaposto contenuto 2"/>
          <p:cNvSpPr>
            <a:spLocks noGrp="1"/>
          </p:cNvSpPr>
          <p:nvPr>
            <p:ph idx="1"/>
          </p:nvPr>
        </p:nvSpPr>
        <p:spPr>
          <a:xfrm>
            <a:off x="163881" y="903200"/>
            <a:ext cx="11840340" cy="5678575"/>
          </a:xfrm>
          <a:ln>
            <a:solidFill>
              <a:schemeClr val="tx1"/>
            </a:solidFill>
          </a:ln>
        </p:spPr>
        <p:txBody>
          <a:bodyPr/>
          <a:lstStyle/>
          <a:p>
            <a:pPr marL="285750" indent="-285750">
              <a:lnSpc>
                <a:spcPct val="100000"/>
              </a:lnSpc>
              <a:spcBef>
                <a:spcPts val="500"/>
              </a:spcBef>
              <a:spcAft>
                <a:spcPts val="500"/>
              </a:spcAft>
            </a:pPr>
            <a:r>
              <a:rPr lang="it-IT" sz="2400" dirty="0" smtClean="0">
                <a:latin typeface="Tahoma" pitchFamily="34" charset="0"/>
                <a:ea typeface="Tahoma" pitchFamily="34" charset="0"/>
                <a:cs typeface="Tahoma" pitchFamily="34" charset="0"/>
              </a:rPr>
              <a:t>	</a:t>
            </a:r>
            <a:endParaRPr lang="it-IT" sz="2400" dirty="0">
              <a:latin typeface="Tahoma" pitchFamily="34" charset="0"/>
              <a:ea typeface="Tahoma" pitchFamily="34" charset="0"/>
              <a:cs typeface="Tahoma" pitchFamily="34" charset="0"/>
            </a:endParaRPr>
          </a:p>
        </p:txBody>
      </p:sp>
      <p:graphicFrame>
        <p:nvGraphicFramePr>
          <p:cNvPr id="6" name="Diagramma 5"/>
          <p:cNvGraphicFramePr/>
          <p:nvPr>
            <p:extLst>
              <p:ext uri="{D42A27DB-BD31-4B8C-83A1-F6EECF244321}">
                <p14:modId xmlns:p14="http://schemas.microsoft.com/office/powerpoint/2010/main" val="3190533836"/>
              </p:ext>
            </p:extLst>
          </p:nvPr>
        </p:nvGraphicFramePr>
        <p:xfrm>
          <a:off x="540797" y="1171575"/>
          <a:ext cx="10351719" cy="5219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ccia in giù 6"/>
          <p:cNvSpPr/>
          <p:nvPr/>
        </p:nvSpPr>
        <p:spPr>
          <a:xfrm>
            <a:off x="7743825" y="4210050"/>
            <a:ext cx="161925" cy="3333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7296150" y="4448175"/>
            <a:ext cx="144917" cy="3333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su 8"/>
          <p:cNvSpPr/>
          <p:nvPr/>
        </p:nvSpPr>
        <p:spPr>
          <a:xfrm>
            <a:off x="9667875" y="3475787"/>
            <a:ext cx="142875" cy="2667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su 9"/>
          <p:cNvSpPr/>
          <p:nvPr/>
        </p:nvSpPr>
        <p:spPr>
          <a:xfrm>
            <a:off x="10648950" y="3475787"/>
            <a:ext cx="142875" cy="2667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2952014" y="1671935"/>
            <a:ext cx="4416594" cy="923330"/>
          </a:xfrm>
          <a:prstGeom prst="rect">
            <a:avLst/>
          </a:prstGeom>
          <a:noFill/>
        </p:spPr>
        <p:txBody>
          <a:bodyPr wrap="none" lIns="91440" tIns="45720" rIns="91440" bIns="45720">
            <a:spAutoFit/>
            <a:scene3d>
              <a:camera prst="orthographicFront"/>
              <a:lightRig rig="sunset" dir="t"/>
            </a:scene3d>
            <a:sp3d extrusionH="57150">
              <a:bevelT w="38100" h="38100"/>
            </a:sp3d>
          </a:bodyPr>
          <a:lstStyle/>
          <a:p>
            <a:pPr algn="ctr"/>
            <a:r>
              <a:rPr lang="it-IT" sz="5400" b="1" cap="none" spc="0" dirty="0" smtClean="0">
                <a:ln w="6600">
                  <a:solidFill>
                    <a:schemeClr val="accent2"/>
                  </a:solidFill>
                  <a:prstDash val="solid"/>
                </a:ln>
                <a:solidFill>
                  <a:srgbClr val="FFFFFF"/>
                </a:solidFill>
                <a:effectLst>
                  <a:innerShdw blurRad="63500" dist="50800" dir="13500000">
                    <a:prstClr val="black">
                      <a:alpha val="50000"/>
                    </a:prstClr>
                  </a:innerShdw>
                </a:effectLst>
              </a:rPr>
              <a:t>Performance</a:t>
            </a:r>
            <a:endParaRPr lang="it-IT" sz="5400" b="1" cap="none" spc="0" dirty="0">
              <a:ln w="6600">
                <a:solidFill>
                  <a:schemeClr val="accent2"/>
                </a:solidFill>
                <a:prstDash val="solid"/>
              </a:ln>
              <a:solidFill>
                <a:srgbClr val="FFFFFF"/>
              </a:solidFill>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390280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54596"/>
            <a:ext cx="10790584" cy="708300"/>
          </a:xfrm>
        </p:spPr>
        <p:txBody>
          <a:bodyPr/>
          <a:lstStyle/>
          <a:p>
            <a:pPr algn="ctr"/>
            <a:r>
              <a:rPr lang="it-IT" dirty="0" smtClean="0"/>
              <a:t>Conclusioni</a:t>
            </a:r>
            <a:endParaRPr lang="it-IT" dirty="0"/>
          </a:p>
        </p:txBody>
      </p:sp>
      <p:sp>
        <p:nvSpPr>
          <p:cNvPr id="3" name="Segnaposto contenuto 2"/>
          <p:cNvSpPr>
            <a:spLocks noGrp="1"/>
          </p:cNvSpPr>
          <p:nvPr>
            <p:ph idx="1"/>
          </p:nvPr>
        </p:nvSpPr>
        <p:spPr>
          <a:xfrm>
            <a:off x="163881" y="903200"/>
            <a:ext cx="11840340" cy="5678575"/>
          </a:xfrm>
          <a:ln>
            <a:solidFill>
              <a:schemeClr val="tx1"/>
            </a:solidFill>
          </a:ln>
        </p:spPr>
        <p:txBody>
          <a:bodyPr/>
          <a:lstStyle/>
          <a:p>
            <a:pPr marL="285750" indent="-285750">
              <a:lnSpc>
                <a:spcPct val="100000"/>
              </a:lnSpc>
              <a:spcBef>
                <a:spcPts val="500"/>
              </a:spcBef>
              <a:spcAft>
                <a:spcPts val="500"/>
              </a:spcAft>
            </a:pPr>
            <a:r>
              <a:rPr lang="it-IT" sz="2400" dirty="0" smtClean="0">
                <a:latin typeface="Tahoma" pitchFamily="34" charset="0"/>
                <a:ea typeface="Tahoma" pitchFamily="34" charset="0"/>
                <a:cs typeface="Tahoma" pitchFamily="34" charset="0"/>
              </a:rPr>
              <a:t>	</a:t>
            </a:r>
            <a:endParaRPr lang="it-IT" sz="2400" dirty="0">
              <a:latin typeface="Tahoma" pitchFamily="34" charset="0"/>
              <a:ea typeface="Tahoma" pitchFamily="34" charset="0"/>
              <a:cs typeface="Tahoma" pitchFamily="34" charset="0"/>
            </a:endParaRPr>
          </a:p>
        </p:txBody>
      </p:sp>
      <p:graphicFrame>
        <p:nvGraphicFramePr>
          <p:cNvPr id="5" name="Diagramma 4"/>
          <p:cNvGraphicFramePr/>
          <p:nvPr>
            <p:extLst>
              <p:ext uri="{D42A27DB-BD31-4B8C-83A1-F6EECF244321}">
                <p14:modId xmlns:p14="http://schemas.microsoft.com/office/powerpoint/2010/main" val="2361518870"/>
              </p:ext>
            </p:extLst>
          </p:nvPr>
        </p:nvGraphicFramePr>
        <p:xfrm>
          <a:off x="540797" y="1318736"/>
          <a:ext cx="10351719" cy="4329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97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9634" y="6183072"/>
            <a:ext cx="6096000" cy="276999"/>
          </a:xfrm>
          <a:prstGeom prst="rect">
            <a:avLst/>
          </a:prstGeom>
        </p:spPr>
        <p:txBody>
          <a:bodyPr>
            <a:spAutoFit/>
          </a:bodyPr>
          <a:lstStyle/>
          <a:p>
            <a:r>
              <a:rPr lang="it-IT" sz="1200" dirty="0"/>
              <a:t>(Murray, </a:t>
            </a:r>
            <a:r>
              <a:rPr lang="it-IT" sz="1200" dirty="0" smtClean="0"/>
              <a:t>2000)</a:t>
            </a:r>
            <a:endParaRPr lang="it-IT" sz="1200" dirty="0"/>
          </a:p>
        </p:txBody>
      </p:sp>
      <p:sp>
        <p:nvSpPr>
          <p:cNvPr id="7" name="Titolo 1"/>
          <p:cNvSpPr>
            <a:spLocks noGrp="1"/>
          </p:cNvSpPr>
          <p:nvPr>
            <p:ph type="title"/>
          </p:nvPr>
        </p:nvSpPr>
        <p:spPr>
          <a:xfrm>
            <a:off x="554979" y="185682"/>
            <a:ext cx="10790584" cy="708300"/>
          </a:xfrm>
          <a:effectLst>
            <a:outerShdw blurRad="50800" dist="38100" dir="2700000" algn="tl" rotWithShape="0">
              <a:prstClr val="black">
                <a:alpha val="40000"/>
              </a:prstClr>
            </a:outerShdw>
          </a:effectLst>
        </p:spPr>
        <p:txBody>
          <a:bodyPr>
            <a:noAutofit/>
          </a:bodyPr>
          <a:lstStyle/>
          <a:p>
            <a:pPr algn="ctr"/>
            <a:r>
              <a:rPr lang="it-IT" sz="3600" dirty="0" smtClean="0">
                <a:latin typeface="Tahoma" panose="020B0604030504040204" pitchFamily="34" charset="0"/>
                <a:ea typeface="Tahoma" panose="020B0604030504040204" pitchFamily="34" charset="0"/>
                <a:cs typeface="Tahoma" panose="020B0604030504040204" pitchFamily="34" charset="0"/>
              </a:rPr>
              <a:t>Il concetto di performance</a:t>
            </a:r>
            <a:endParaRPr lang="it-IT" sz="3600" dirty="0">
              <a:latin typeface="Tahoma" panose="020B0604030504040204" pitchFamily="34" charset="0"/>
              <a:ea typeface="Tahoma" panose="020B0604030504040204" pitchFamily="34" charset="0"/>
              <a:cs typeface="Tahoma" panose="020B0604030504040204" pitchFamily="34" charset="0"/>
            </a:endParaRPr>
          </a:p>
        </p:txBody>
      </p:sp>
      <p:pic>
        <p:nvPicPr>
          <p:cNvPr id="2" name="Immagine 1"/>
          <p:cNvPicPr>
            <a:picLocks noChangeAspect="1"/>
          </p:cNvPicPr>
          <p:nvPr/>
        </p:nvPicPr>
        <p:blipFill>
          <a:blip r:embed="rId3"/>
          <a:stretch>
            <a:fillRect/>
          </a:stretch>
        </p:blipFill>
        <p:spPr>
          <a:xfrm>
            <a:off x="2476500" y="1067869"/>
            <a:ext cx="7172325" cy="4678767"/>
          </a:xfrm>
          <a:prstGeom prst="rect">
            <a:avLst/>
          </a:prstGeom>
        </p:spPr>
      </p:pic>
    </p:spTree>
    <p:extLst>
      <p:ext uri="{BB962C8B-B14F-4D97-AF65-F5344CB8AC3E}">
        <p14:creationId xmlns:p14="http://schemas.microsoft.com/office/powerpoint/2010/main" val="1767020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185602" y="1164762"/>
            <a:ext cx="11853998" cy="13908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endParaRPr lang="it-IT" i="1" dirty="0" smtClean="0">
              <a:solidFill>
                <a:schemeClr val="bg1"/>
              </a:solidFill>
            </a:endParaRPr>
          </a:p>
          <a:p>
            <a:pPr algn="just"/>
            <a:r>
              <a:rPr lang="it-IT" sz="2400" i="1" dirty="0" smtClean="0">
                <a:solidFill>
                  <a:schemeClr val="bg1"/>
                </a:solidFill>
                <a:latin typeface="Tahoma" pitchFamily="34" charset="0"/>
                <a:ea typeface="Tahoma" pitchFamily="34" charset="0"/>
                <a:cs typeface="Tahoma" pitchFamily="34" charset="0"/>
              </a:rPr>
              <a:t>Derivazione </a:t>
            </a:r>
            <a:r>
              <a:rPr lang="it-IT" sz="2400" i="1" dirty="0">
                <a:solidFill>
                  <a:schemeClr val="bg1"/>
                </a:solidFill>
                <a:latin typeface="Tahoma" pitchFamily="34" charset="0"/>
                <a:ea typeface="Tahoma" pitchFamily="34" charset="0"/>
                <a:cs typeface="Tahoma" pitchFamily="34" charset="0"/>
              </a:rPr>
              <a:t>dal latino tardo </a:t>
            </a:r>
            <a:r>
              <a:rPr lang="it-IT" sz="2400" b="1" i="1" dirty="0" err="1">
                <a:solidFill>
                  <a:schemeClr val="bg1"/>
                </a:solidFill>
                <a:latin typeface="Tahoma" pitchFamily="34" charset="0"/>
                <a:ea typeface="Tahoma" pitchFamily="34" charset="0"/>
                <a:cs typeface="Tahoma" pitchFamily="34" charset="0"/>
              </a:rPr>
              <a:t>performare</a:t>
            </a:r>
            <a:r>
              <a:rPr lang="it-IT" sz="2400" b="1" i="1" dirty="0">
                <a:solidFill>
                  <a:schemeClr val="bg1"/>
                </a:solidFill>
                <a:latin typeface="Tahoma" pitchFamily="34" charset="0"/>
                <a:ea typeface="Tahoma" pitchFamily="34" charset="0"/>
                <a:cs typeface="Tahoma" pitchFamily="34" charset="0"/>
              </a:rPr>
              <a:t> “dare forma</a:t>
            </a:r>
            <a:r>
              <a:rPr lang="it-IT" sz="2400" b="1" i="1" dirty="0" smtClean="0">
                <a:solidFill>
                  <a:schemeClr val="bg1"/>
                </a:solidFill>
                <a:latin typeface="Tahoma" pitchFamily="34" charset="0"/>
                <a:ea typeface="Tahoma" pitchFamily="34" charset="0"/>
                <a:cs typeface="Tahoma" pitchFamily="34" charset="0"/>
              </a:rPr>
              <a:t>” </a:t>
            </a:r>
            <a:r>
              <a:rPr lang="it-IT" sz="2400" i="1" dirty="0" smtClean="0">
                <a:solidFill>
                  <a:schemeClr val="bg1"/>
                </a:solidFill>
                <a:latin typeface="Tahoma" pitchFamily="34" charset="0"/>
                <a:ea typeface="Tahoma" pitchFamily="34" charset="0"/>
                <a:cs typeface="Tahoma" pitchFamily="34" charset="0"/>
              </a:rPr>
              <a:t>: </a:t>
            </a:r>
            <a:r>
              <a:rPr lang="it-IT" sz="2400" i="1" dirty="0">
                <a:solidFill>
                  <a:schemeClr val="bg1"/>
                </a:solidFill>
                <a:latin typeface="Tahoma" pitchFamily="34" charset="0"/>
                <a:ea typeface="Tahoma" pitchFamily="34" charset="0"/>
                <a:cs typeface="Tahoma" pitchFamily="34" charset="0"/>
              </a:rPr>
              <a:t>realizzazione concreta di una attività, un comportamento o una situazione predeterminata </a:t>
            </a:r>
            <a:r>
              <a:rPr lang="it-IT" sz="2400" i="1" dirty="0" smtClean="0">
                <a:solidFill>
                  <a:schemeClr val="bg1"/>
                </a:solidFill>
                <a:latin typeface="Tahoma" pitchFamily="34" charset="0"/>
                <a:ea typeface="Tahoma" pitchFamily="34" charset="0"/>
                <a:cs typeface="Tahoma" pitchFamily="34" charset="0"/>
              </a:rPr>
              <a:t>(Dizionario </a:t>
            </a:r>
            <a:r>
              <a:rPr lang="it-IT" sz="2400" i="1" dirty="0">
                <a:solidFill>
                  <a:schemeClr val="bg1"/>
                </a:solidFill>
                <a:latin typeface="Tahoma" pitchFamily="34" charset="0"/>
                <a:ea typeface="Tahoma" pitchFamily="34" charset="0"/>
                <a:cs typeface="Tahoma" pitchFamily="34" charset="0"/>
              </a:rPr>
              <a:t>Treccani </a:t>
            </a:r>
            <a:r>
              <a:rPr lang="it-IT" sz="2400" i="1" dirty="0" smtClean="0">
                <a:solidFill>
                  <a:schemeClr val="bg1"/>
                </a:solidFill>
                <a:latin typeface="Tahoma" pitchFamily="34" charset="0"/>
                <a:ea typeface="Tahoma" pitchFamily="34" charset="0"/>
                <a:cs typeface="Tahoma" pitchFamily="34" charset="0"/>
              </a:rPr>
              <a:t>)</a:t>
            </a:r>
            <a:endParaRPr lang="it-IT" sz="2400" b="1" i="1" u="sng" spc="-120" dirty="0">
              <a:solidFill>
                <a:schemeClr val="bg1"/>
              </a:solidFill>
              <a:latin typeface="Tahoma" pitchFamily="34" charset="0"/>
              <a:ea typeface="Tahoma" pitchFamily="34" charset="0"/>
              <a:cs typeface="Tahoma" pitchFamily="34" charset="0"/>
            </a:endParaRPr>
          </a:p>
          <a:p>
            <a:pPr algn="just"/>
            <a:endParaRPr lang="it-IT" dirty="0"/>
          </a:p>
        </p:txBody>
      </p:sp>
      <p:sp>
        <p:nvSpPr>
          <p:cNvPr id="2" name="Titolo 1"/>
          <p:cNvSpPr>
            <a:spLocks noGrp="1"/>
          </p:cNvSpPr>
          <p:nvPr>
            <p:ph type="title"/>
          </p:nvPr>
        </p:nvSpPr>
        <p:spPr>
          <a:xfrm>
            <a:off x="321365" y="54596"/>
            <a:ext cx="10790584" cy="708300"/>
          </a:xfrm>
        </p:spPr>
        <p:txBody>
          <a:bodyPr>
            <a:normAutofit/>
          </a:bodyPr>
          <a:lstStyle/>
          <a:p>
            <a:pPr algn="ctr"/>
            <a:r>
              <a:rPr lang="it-IT" sz="3600" dirty="0" smtClean="0">
                <a:latin typeface="Tahoma" panose="020B0604030504040204" pitchFamily="34" charset="0"/>
                <a:ea typeface="Tahoma" panose="020B0604030504040204" pitchFamily="34" charset="0"/>
                <a:cs typeface="Tahoma" panose="020B0604030504040204" pitchFamily="34" charset="0"/>
              </a:rPr>
              <a:t>Definizione di performance</a:t>
            </a:r>
            <a:endParaRPr lang="it-IT" sz="3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063135125"/>
              </p:ext>
            </p:extLst>
          </p:nvPr>
        </p:nvGraphicFramePr>
        <p:xfrm>
          <a:off x="351660" y="2957497"/>
          <a:ext cx="11840340" cy="282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967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54596"/>
            <a:ext cx="10790584" cy="708300"/>
          </a:xfrm>
        </p:spPr>
        <p:txBody>
          <a:bodyPr/>
          <a:lstStyle/>
          <a:p>
            <a:pPr algn="ctr"/>
            <a:r>
              <a:rPr lang="it-IT" dirty="0" smtClean="0"/>
              <a:t>Copertura universale</a:t>
            </a:r>
            <a:endParaRPr lang="it-IT" dirty="0"/>
          </a:p>
        </p:txBody>
      </p:sp>
      <p:sp>
        <p:nvSpPr>
          <p:cNvPr id="3" name="Segnaposto contenuto 2"/>
          <p:cNvSpPr>
            <a:spLocks noGrp="1"/>
          </p:cNvSpPr>
          <p:nvPr>
            <p:ph idx="1"/>
          </p:nvPr>
        </p:nvSpPr>
        <p:spPr>
          <a:xfrm>
            <a:off x="182931" y="1217524"/>
            <a:ext cx="11840340" cy="4908876"/>
          </a:xfrm>
          <a:solidFill>
            <a:schemeClr val="accent4">
              <a:lumMod val="20000"/>
              <a:lumOff val="80000"/>
            </a:schemeClr>
          </a:solidFill>
          <a:ln>
            <a:solidFill>
              <a:schemeClr val="tx1"/>
            </a:solidFill>
          </a:ln>
        </p:spPr>
        <p:txBody>
          <a:bodyPr/>
          <a:lstStyle/>
          <a:p>
            <a:pPr marL="285750" indent="-285750">
              <a:lnSpc>
                <a:spcPct val="100000"/>
              </a:lnSpc>
              <a:spcBef>
                <a:spcPts val="500"/>
              </a:spcBef>
              <a:spcAft>
                <a:spcPts val="500"/>
              </a:spcAft>
            </a:pPr>
            <a:r>
              <a:rPr lang="en-US" sz="2000" dirty="0" smtClean="0">
                <a:solidFill>
                  <a:schemeClr val="tx1">
                    <a:lumMod val="85000"/>
                    <a:lumOff val="15000"/>
                  </a:schemeClr>
                </a:solidFill>
                <a:latin typeface="Tahoma" pitchFamily="34" charset="0"/>
                <a:ea typeface="Tahoma" pitchFamily="34" charset="0"/>
                <a:cs typeface="Tahoma" pitchFamily="34" charset="0"/>
              </a:rPr>
              <a:t>	</a:t>
            </a:r>
            <a:r>
              <a:rPr lang="en-US" sz="2000" i="1" dirty="0" smtClean="0">
                <a:solidFill>
                  <a:schemeClr val="tx1">
                    <a:lumMod val="85000"/>
                    <a:lumOff val="15000"/>
                  </a:schemeClr>
                </a:solidFill>
                <a:latin typeface="Tahoma" pitchFamily="34" charset="0"/>
                <a:ea typeface="Tahoma" pitchFamily="34" charset="0"/>
                <a:cs typeface="Tahoma" pitchFamily="34" charset="0"/>
              </a:rPr>
              <a:t>Universal health coverage (UHC) means that all people and communities can use the health services they need, of sufficient quality to be effective, while also ensuring that the use of these services does </a:t>
            </a:r>
            <a:r>
              <a:rPr lang="en-US" sz="2000" b="1" i="1" dirty="0" smtClean="0">
                <a:solidFill>
                  <a:schemeClr val="tx1">
                    <a:lumMod val="85000"/>
                    <a:lumOff val="15000"/>
                  </a:schemeClr>
                </a:solidFill>
                <a:latin typeface="Tahoma" pitchFamily="34" charset="0"/>
                <a:ea typeface="Tahoma" pitchFamily="34" charset="0"/>
                <a:cs typeface="Tahoma" pitchFamily="34" charset="0"/>
              </a:rPr>
              <a:t>not expose the user to financial hardship</a:t>
            </a:r>
            <a:r>
              <a:rPr lang="en-US" sz="2000" i="1" dirty="0" smtClean="0">
                <a:solidFill>
                  <a:schemeClr val="tx1">
                    <a:lumMod val="85000"/>
                    <a:lumOff val="15000"/>
                  </a:schemeClr>
                </a:solidFill>
                <a:latin typeface="Tahoma" pitchFamily="34" charset="0"/>
                <a:ea typeface="Tahoma" pitchFamily="34" charset="0"/>
                <a:cs typeface="Tahoma" pitchFamily="34" charset="0"/>
              </a:rPr>
              <a:t>.</a:t>
            </a:r>
          </a:p>
          <a:p>
            <a:pPr marL="285750" indent="-285750">
              <a:lnSpc>
                <a:spcPct val="100000"/>
              </a:lnSpc>
              <a:spcBef>
                <a:spcPts val="500"/>
              </a:spcBef>
              <a:spcAft>
                <a:spcPts val="500"/>
              </a:spcAft>
            </a:pPr>
            <a:endParaRPr lang="en-US" sz="2000" i="1" dirty="0" smtClean="0">
              <a:solidFill>
                <a:schemeClr val="tx1">
                  <a:lumMod val="85000"/>
                  <a:lumOff val="15000"/>
                </a:schemeClr>
              </a:solidFill>
              <a:latin typeface="Tahoma" pitchFamily="34" charset="0"/>
              <a:ea typeface="Tahoma" pitchFamily="34" charset="0"/>
              <a:cs typeface="Tahoma" pitchFamily="34" charset="0"/>
            </a:endParaRPr>
          </a:p>
          <a:p>
            <a:pPr marL="285750" indent="-285750">
              <a:lnSpc>
                <a:spcPct val="100000"/>
              </a:lnSpc>
              <a:spcBef>
                <a:spcPts val="500"/>
              </a:spcBef>
              <a:spcAft>
                <a:spcPts val="500"/>
              </a:spcAft>
            </a:pPr>
            <a:r>
              <a:rPr lang="en-US" sz="2000" i="1" dirty="0" smtClean="0">
                <a:solidFill>
                  <a:schemeClr val="tx1">
                    <a:lumMod val="85000"/>
                    <a:lumOff val="15000"/>
                  </a:schemeClr>
                </a:solidFill>
                <a:latin typeface="Tahoma" pitchFamily="34" charset="0"/>
                <a:ea typeface="Tahoma" pitchFamily="34" charset="0"/>
                <a:cs typeface="Tahoma" pitchFamily="34" charset="0"/>
              </a:rPr>
              <a:t>	This definition of UHC embodies three related objectives:</a:t>
            </a:r>
          </a:p>
          <a:p>
            <a:pPr marL="285750" indent="-285750">
              <a:lnSpc>
                <a:spcPct val="100000"/>
              </a:lnSpc>
              <a:spcBef>
                <a:spcPts val="500"/>
              </a:spcBef>
              <a:spcAft>
                <a:spcPts val="500"/>
              </a:spcAft>
              <a:buFont typeface="Arial" pitchFamily="34" charset="0"/>
              <a:buChar char="•"/>
            </a:pPr>
            <a:r>
              <a:rPr lang="en-US" sz="2000" i="1" dirty="0" smtClean="0">
                <a:solidFill>
                  <a:schemeClr val="tx1">
                    <a:lumMod val="85000"/>
                    <a:lumOff val="15000"/>
                  </a:schemeClr>
                </a:solidFill>
                <a:latin typeface="Tahoma" pitchFamily="34" charset="0"/>
                <a:ea typeface="Tahoma" pitchFamily="34" charset="0"/>
                <a:cs typeface="Tahoma" pitchFamily="34" charset="0"/>
              </a:rPr>
              <a:t>Equity in access to health services - </a:t>
            </a:r>
            <a:r>
              <a:rPr lang="en-US" sz="2000" b="1" i="1" dirty="0" smtClean="0">
                <a:solidFill>
                  <a:srgbClr val="FF0000"/>
                </a:solidFill>
                <a:latin typeface="Tahoma" pitchFamily="34" charset="0"/>
                <a:ea typeface="Tahoma" pitchFamily="34" charset="0"/>
                <a:cs typeface="Tahoma" pitchFamily="34" charset="0"/>
              </a:rPr>
              <a:t>everyone who needs </a:t>
            </a:r>
            <a:r>
              <a:rPr lang="en-US" sz="2000" i="1" dirty="0" smtClean="0">
                <a:solidFill>
                  <a:schemeClr val="tx1">
                    <a:lumMod val="85000"/>
                    <a:lumOff val="15000"/>
                  </a:schemeClr>
                </a:solidFill>
                <a:latin typeface="Tahoma" pitchFamily="34" charset="0"/>
                <a:ea typeface="Tahoma" pitchFamily="34" charset="0"/>
                <a:cs typeface="Tahoma" pitchFamily="34" charset="0"/>
              </a:rPr>
              <a:t>services should get them, not only those who can pay for them;</a:t>
            </a:r>
          </a:p>
          <a:p>
            <a:pPr marL="285750" indent="-285750">
              <a:lnSpc>
                <a:spcPct val="100000"/>
              </a:lnSpc>
              <a:spcBef>
                <a:spcPts val="500"/>
              </a:spcBef>
              <a:spcAft>
                <a:spcPts val="500"/>
              </a:spcAft>
              <a:buFont typeface="Arial" pitchFamily="34" charset="0"/>
              <a:buChar char="•"/>
            </a:pPr>
            <a:r>
              <a:rPr lang="en-US" sz="2000" i="1" dirty="0" smtClean="0">
                <a:solidFill>
                  <a:schemeClr val="tx1">
                    <a:lumMod val="85000"/>
                    <a:lumOff val="15000"/>
                  </a:schemeClr>
                </a:solidFill>
                <a:latin typeface="Tahoma" pitchFamily="34" charset="0"/>
                <a:ea typeface="Tahoma" pitchFamily="34" charset="0"/>
                <a:cs typeface="Tahoma" pitchFamily="34" charset="0"/>
              </a:rPr>
              <a:t>The quality of health services </a:t>
            </a:r>
            <a:r>
              <a:rPr lang="en-US" sz="2000" b="1" i="1" dirty="0" smtClean="0">
                <a:solidFill>
                  <a:srgbClr val="FF0000"/>
                </a:solidFill>
                <a:latin typeface="Tahoma" pitchFamily="34" charset="0"/>
                <a:ea typeface="Tahoma" pitchFamily="34" charset="0"/>
                <a:cs typeface="Tahoma" pitchFamily="34" charset="0"/>
              </a:rPr>
              <a:t>should be good enough </a:t>
            </a:r>
            <a:r>
              <a:rPr lang="en-US" sz="2000" i="1" dirty="0" smtClean="0">
                <a:solidFill>
                  <a:schemeClr val="tx1">
                    <a:lumMod val="85000"/>
                    <a:lumOff val="15000"/>
                  </a:schemeClr>
                </a:solidFill>
                <a:latin typeface="Tahoma" pitchFamily="34" charset="0"/>
                <a:ea typeface="Tahoma" pitchFamily="34" charset="0"/>
                <a:cs typeface="Tahoma" pitchFamily="34" charset="0"/>
              </a:rPr>
              <a:t>to improve the health of those receiving services; and</a:t>
            </a:r>
          </a:p>
          <a:p>
            <a:pPr marL="285750" indent="-285750">
              <a:lnSpc>
                <a:spcPct val="100000"/>
              </a:lnSpc>
              <a:spcBef>
                <a:spcPts val="500"/>
              </a:spcBef>
              <a:spcAft>
                <a:spcPts val="500"/>
              </a:spcAft>
              <a:buFont typeface="Arial" pitchFamily="34" charset="0"/>
              <a:buChar char="•"/>
            </a:pPr>
            <a:r>
              <a:rPr lang="en-US" sz="2000" i="1" dirty="0" smtClean="0">
                <a:solidFill>
                  <a:schemeClr val="tx1">
                    <a:lumMod val="85000"/>
                    <a:lumOff val="15000"/>
                  </a:schemeClr>
                </a:solidFill>
                <a:latin typeface="Tahoma" pitchFamily="34" charset="0"/>
                <a:ea typeface="Tahoma" pitchFamily="34" charset="0"/>
                <a:cs typeface="Tahoma" pitchFamily="34" charset="0"/>
              </a:rPr>
              <a:t>People should be protected </a:t>
            </a:r>
            <a:r>
              <a:rPr lang="en-US" sz="2000" b="1" i="1" dirty="0" smtClean="0">
                <a:solidFill>
                  <a:srgbClr val="FF0000"/>
                </a:solidFill>
                <a:latin typeface="Tahoma" pitchFamily="34" charset="0"/>
                <a:ea typeface="Tahoma" pitchFamily="34" charset="0"/>
                <a:cs typeface="Tahoma" pitchFamily="34" charset="0"/>
              </a:rPr>
              <a:t>against financial-risk</a:t>
            </a:r>
            <a:r>
              <a:rPr lang="en-US" sz="2000" i="1" dirty="0" smtClean="0">
                <a:solidFill>
                  <a:schemeClr val="tx1">
                    <a:lumMod val="85000"/>
                    <a:lumOff val="15000"/>
                  </a:schemeClr>
                </a:solidFill>
                <a:latin typeface="Tahoma" pitchFamily="34" charset="0"/>
                <a:ea typeface="Tahoma" pitchFamily="34" charset="0"/>
                <a:cs typeface="Tahoma" pitchFamily="34" charset="0"/>
              </a:rPr>
              <a:t>, ensuring that the cost of using services does not put people at risk of financial harm</a:t>
            </a:r>
            <a:r>
              <a:rPr lang="it-IT" sz="2000" i="1" dirty="0" smtClean="0">
                <a:solidFill>
                  <a:schemeClr val="tx1">
                    <a:lumMod val="85000"/>
                    <a:lumOff val="15000"/>
                  </a:schemeClr>
                </a:solidFill>
                <a:latin typeface="Tahoma" pitchFamily="34" charset="0"/>
                <a:ea typeface="Tahoma" pitchFamily="34" charset="0"/>
                <a:cs typeface="Tahoma" pitchFamily="34" charset="0"/>
              </a:rPr>
              <a:t>	</a:t>
            </a:r>
          </a:p>
          <a:p>
            <a:pPr marL="285750" indent="-285750">
              <a:lnSpc>
                <a:spcPct val="100000"/>
              </a:lnSpc>
              <a:spcBef>
                <a:spcPts val="500"/>
              </a:spcBef>
              <a:spcAft>
                <a:spcPts val="500"/>
              </a:spcAft>
            </a:pPr>
            <a:endParaRPr lang="it-IT" sz="1600" dirty="0" smtClean="0"/>
          </a:p>
        </p:txBody>
      </p:sp>
      <p:pic>
        <p:nvPicPr>
          <p:cNvPr id="1026" name="Picture 2" descr="Risultati immagini per wh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9022" y="4988700"/>
            <a:ext cx="2844249" cy="113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824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54596"/>
            <a:ext cx="10790584" cy="708300"/>
          </a:xfrm>
        </p:spPr>
        <p:txBody>
          <a:bodyPr/>
          <a:lstStyle/>
          <a:p>
            <a:pPr algn="ctr"/>
            <a:r>
              <a:rPr lang="it-IT" dirty="0" smtClean="0"/>
              <a:t>Copertura sanitaria</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108979650"/>
              </p:ext>
            </p:extLst>
          </p:nvPr>
        </p:nvGraphicFramePr>
        <p:xfrm>
          <a:off x="163881" y="903200"/>
          <a:ext cx="11840340" cy="5678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910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54596"/>
            <a:ext cx="10790584" cy="708300"/>
          </a:xfrm>
        </p:spPr>
        <p:txBody>
          <a:bodyPr/>
          <a:lstStyle/>
          <a:p>
            <a:pPr algn="ctr"/>
            <a:r>
              <a:rPr lang="it-IT" dirty="0" smtClean="0"/>
              <a:t>Spesa sanitaria nei paese UE</a:t>
            </a:r>
            <a:endParaRPr lang="it-IT" dirty="0"/>
          </a:p>
        </p:txBody>
      </p:sp>
      <p:pic>
        <p:nvPicPr>
          <p:cNvPr id="4098" name="Picture 2" desc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466" y="1101969"/>
            <a:ext cx="10218483" cy="463183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93466" y="6037710"/>
            <a:ext cx="6977103" cy="369332"/>
          </a:xfrm>
          <a:prstGeom prst="rect">
            <a:avLst/>
          </a:prstGeom>
          <a:solidFill>
            <a:schemeClr val="accent4"/>
          </a:solidFill>
          <a:ln>
            <a:solidFill>
              <a:schemeClr val="tx1"/>
            </a:solidFill>
          </a:ln>
        </p:spPr>
        <p:txBody>
          <a:bodyPr wrap="none" rtlCol="0">
            <a:spAutoFit/>
          </a:bodyPr>
          <a:lstStyle/>
          <a:p>
            <a:r>
              <a:rPr lang="it-IT" dirty="0" smtClean="0"/>
              <a:t>Spesa sanitaria in Italia: 150 </a:t>
            </a:r>
            <a:r>
              <a:rPr lang="it-IT" dirty="0" err="1" smtClean="0"/>
              <a:t>mld</a:t>
            </a:r>
            <a:r>
              <a:rPr lang="it-IT" dirty="0" smtClean="0"/>
              <a:t> (112 </a:t>
            </a:r>
            <a:r>
              <a:rPr lang="it-IT" dirty="0" err="1" smtClean="0"/>
              <a:t>mld</a:t>
            </a:r>
            <a:r>
              <a:rPr lang="it-IT" dirty="0" smtClean="0"/>
              <a:t> pubblica; 38 </a:t>
            </a:r>
            <a:r>
              <a:rPr lang="it-IT" dirty="0" err="1" smtClean="0"/>
              <a:t>mld</a:t>
            </a:r>
            <a:r>
              <a:rPr lang="it-IT" dirty="0" smtClean="0"/>
              <a:t> privata)</a:t>
            </a:r>
            <a:endParaRPr lang="it-IT" dirty="0"/>
          </a:p>
        </p:txBody>
      </p:sp>
    </p:spTree>
    <p:extLst>
      <p:ext uri="{BB962C8B-B14F-4D97-AF65-F5344CB8AC3E}">
        <p14:creationId xmlns:p14="http://schemas.microsoft.com/office/powerpoint/2010/main" val="3278816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7709" y="5354397"/>
            <a:ext cx="6096000" cy="276999"/>
          </a:xfrm>
          <a:prstGeom prst="rect">
            <a:avLst/>
          </a:prstGeom>
        </p:spPr>
        <p:txBody>
          <a:bodyPr>
            <a:spAutoFit/>
          </a:bodyPr>
          <a:lstStyle/>
          <a:p>
            <a:r>
              <a:rPr lang="it-IT" sz="1200" dirty="0"/>
              <a:t>(Murray, 2000; </a:t>
            </a:r>
            <a:r>
              <a:rPr lang="it-IT" sz="1200" dirty="0" err="1" smtClean="0"/>
              <a:t>Papanicolas</a:t>
            </a:r>
            <a:r>
              <a:rPr lang="it-IT" sz="1200" dirty="0" smtClean="0"/>
              <a:t> &amp; Smith, 2013)</a:t>
            </a:r>
            <a:endParaRPr lang="it-IT" sz="1200" dirty="0"/>
          </a:p>
        </p:txBody>
      </p:sp>
      <p:graphicFrame>
        <p:nvGraphicFramePr>
          <p:cNvPr id="6" name="Diagramma 5"/>
          <p:cNvGraphicFramePr/>
          <p:nvPr>
            <p:extLst>
              <p:ext uri="{D42A27DB-BD31-4B8C-83A1-F6EECF244321}">
                <p14:modId xmlns:p14="http://schemas.microsoft.com/office/powerpoint/2010/main" val="4010901650"/>
              </p:ext>
            </p:extLst>
          </p:nvPr>
        </p:nvGraphicFramePr>
        <p:xfrm>
          <a:off x="191194" y="1043354"/>
          <a:ext cx="11799370" cy="4300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olo 1"/>
          <p:cNvSpPr>
            <a:spLocks noGrp="1"/>
          </p:cNvSpPr>
          <p:nvPr>
            <p:ph type="title"/>
          </p:nvPr>
        </p:nvSpPr>
        <p:spPr>
          <a:xfrm>
            <a:off x="554979" y="185682"/>
            <a:ext cx="10790584" cy="708300"/>
          </a:xfrm>
          <a:effectLst>
            <a:outerShdw blurRad="50800" dist="38100" dir="2700000" algn="tl" rotWithShape="0">
              <a:prstClr val="black">
                <a:alpha val="40000"/>
              </a:prstClr>
            </a:outerShdw>
          </a:effectLst>
        </p:spPr>
        <p:txBody>
          <a:bodyPr>
            <a:noAutofit/>
          </a:bodyPr>
          <a:lstStyle/>
          <a:p>
            <a:pPr algn="ctr"/>
            <a:r>
              <a:rPr lang="it-IT" sz="3600" dirty="0" smtClean="0">
                <a:latin typeface="Tahoma" panose="020B0604030504040204" pitchFamily="34" charset="0"/>
                <a:ea typeface="Tahoma" panose="020B0604030504040204" pitchFamily="34" charset="0"/>
                <a:cs typeface="Tahoma" panose="020B0604030504040204" pitchFamily="34" charset="0"/>
              </a:rPr>
              <a:t>Le dimensioni della performance</a:t>
            </a:r>
            <a:endParaRPr lang="it-IT"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5967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brizio\AppData\Local\Microsoft\Windows\Temporary Internet Files\Content.IE5\H6AJ6YDT\puzzle-305177_960_720[1].png"/>
          <p:cNvPicPr>
            <a:picLocks noChangeAspect="1" noChangeArrowheads="1"/>
          </p:cNvPicPr>
          <p:nvPr/>
        </p:nvPicPr>
        <p:blipFill>
          <a:blip r:embed="rId3" cstate="print"/>
          <a:srcRect/>
          <a:stretch>
            <a:fillRect/>
          </a:stretch>
        </p:blipFill>
        <p:spPr bwMode="auto">
          <a:xfrm>
            <a:off x="1424739" y="698775"/>
            <a:ext cx="9529011" cy="5486400"/>
          </a:xfrm>
          <a:prstGeom prst="rect">
            <a:avLst/>
          </a:prstGeom>
          <a:noFill/>
        </p:spPr>
      </p:pic>
      <p:sp>
        <p:nvSpPr>
          <p:cNvPr id="9" name="CasellaDiTesto 8"/>
          <p:cNvSpPr txBox="1"/>
          <p:nvPr/>
        </p:nvSpPr>
        <p:spPr>
          <a:xfrm>
            <a:off x="1784683" y="4211054"/>
            <a:ext cx="2526632" cy="584775"/>
          </a:xfrm>
          <a:prstGeom prst="rect">
            <a:avLst/>
          </a:prstGeom>
          <a:noFill/>
        </p:spPr>
        <p:txBody>
          <a:bodyPr wrap="square" rtlCol="0">
            <a:spAutoFit/>
          </a:bodyPr>
          <a:lstStyle/>
          <a:p>
            <a:r>
              <a:rPr lang="it-IT" sz="3200" b="1" dirty="0" err="1" smtClean="0"/>
              <a:t>Compliance</a:t>
            </a:r>
            <a:endParaRPr lang="it-IT" sz="3200" b="1" dirty="0"/>
          </a:p>
        </p:txBody>
      </p:sp>
      <p:sp>
        <p:nvSpPr>
          <p:cNvPr id="10" name="CasellaDiTesto 9"/>
          <p:cNvSpPr txBox="1"/>
          <p:nvPr/>
        </p:nvSpPr>
        <p:spPr>
          <a:xfrm>
            <a:off x="4836696" y="2041358"/>
            <a:ext cx="3224462" cy="584775"/>
          </a:xfrm>
          <a:prstGeom prst="rect">
            <a:avLst/>
          </a:prstGeom>
          <a:noFill/>
        </p:spPr>
        <p:txBody>
          <a:bodyPr wrap="square" rtlCol="0">
            <a:spAutoFit/>
          </a:bodyPr>
          <a:lstStyle/>
          <a:p>
            <a:r>
              <a:rPr lang="it-IT" sz="3200" b="1" dirty="0" smtClean="0"/>
              <a:t>Appropriatezza</a:t>
            </a:r>
            <a:endParaRPr lang="it-IT" sz="3200" b="1" dirty="0"/>
          </a:p>
        </p:txBody>
      </p:sp>
      <p:sp>
        <p:nvSpPr>
          <p:cNvPr id="11" name="CasellaDiTesto 10"/>
          <p:cNvSpPr txBox="1"/>
          <p:nvPr/>
        </p:nvSpPr>
        <p:spPr>
          <a:xfrm>
            <a:off x="2574766" y="2041357"/>
            <a:ext cx="1965158" cy="584775"/>
          </a:xfrm>
          <a:prstGeom prst="rect">
            <a:avLst/>
          </a:prstGeom>
          <a:noFill/>
        </p:spPr>
        <p:txBody>
          <a:bodyPr wrap="square" rtlCol="0">
            <a:spAutoFit/>
          </a:bodyPr>
          <a:lstStyle/>
          <a:p>
            <a:r>
              <a:rPr lang="it-IT" sz="3200" b="1" dirty="0" smtClean="0"/>
              <a:t>Efficacia</a:t>
            </a:r>
            <a:endParaRPr lang="it-IT" sz="3200" b="1" dirty="0"/>
          </a:p>
        </p:txBody>
      </p:sp>
      <p:sp>
        <p:nvSpPr>
          <p:cNvPr id="12" name="CasellaDiTesto 11"/>
          <p:cNvSpPr txBox="1"/>
          <p:nvPr/>
        </p:nvSpPr>
        <p:spPr>
          <a:xfrm>
            <a:off x="5105399" y="4191001"/>
            <a:ext cx="2402305" cy="584775"/>
          </a:xfrm>
          <a:prstGeom prst="rect">
            <a:avLst/>
          </a:prstGeom>
          <a:noFill/>
        </p:spPr>
        <p:txBody>
          <a:bodyPr wrap="square" rtlCol="0">
            <a:spAutoFit/>
          </a:bodyPr>
          <a:lstStyle/>
          <a:p>
            <a:r>
              <a:rPr lang="it-IT" sz="3200" b="1" dirty="0" smtClean="0"/>
              <a:t>Efficienza</a:t>
            </a:r>
            <a:endParaRPr lang="it-IT" sz="3200" b="1" dirty="0"/>
          </a:p>
        </p:txBody>
      </p:sp>
      <p:sp>
        <p:nvSpPr>
          <p:cNvPr id="13" name="CasellaDiTesto 12"/>
          <p:cNvSpPr txBox="1"/>
          <p:nvPr/>
        </p:nvSpPr>
        <p:spPr>
          <a:xfrm>
            <a:off x="8061158" y="4211054"/>
            <a:ext cx="2658980" cy="1077218"/>
          </a:xfrm>
          <a:prstGeom prst="rect">
            <a:avLst/>
          </a:prstGeom>
          <a:noFill/>
        </p:spPr>
        <p:txBody>
          <a:bodyPr wrap="square" rtlCol="0">
            <a:spAutoFit/>
          </a:bodyPr>
          <a:lstStyle/>
          <a:p>
            <a:r>
              <a:rPr lang="it-IT" sz="3200" b="1" dirty="0" smtClean="0"/>
              <a:t>Sostenibilità</a:t>
            </a:r>
          </a:p>
          <a:p>
            <a:r>
              <a:rPr lang="it-IT" sz="3200" b="1" dirty="0" smtClean="0"/>
              <a:t>economica</a:t>
            </a:r>
            <a:endParaRPr lang="it-IT" sz="3200" b="1" dirty="0"/>
          </a:p>
        </p:txBody>
      </p:sp>
      <p:sp>
        <p:nvSpPr>
          <p:cNvPr id="14" name="CasellaDiTesto 13"/>
          <p:cNvSpPr txBox="1"/>
          <p:nvPr/>
        </p:nvSpPr>
        <p:spPr>
          <a:xfrm>
            <a:off x="7591917" y="1503947"/>
            <a:ext cx="2731171" cy="1569660"/>
          </a:xfrm>
          <a:prstGeom prst="rect">
            <a:avLst/>
          </a:prstGeom>
          <a:noFill/>
        </p:spPr>
        <p:txBody>
          <a:bodyPr wrap="square" rtlCol="0">
            <a:spAutoFit/>
          </a:bodyPr>
          <a:lstStyle/>
          <a:p>
            <a:pPr algn="ctr"/>
            <a:r>
              <a:rPr lang="it-IT" sz="3200" b="1" dirty="0" smtClean="0"/>
              <a:t>Rispondenza   ai</a:t>
            </a:r>
          </a:p>
          <a:p>
            <a:pPr algn="ctr"/>
            <a:r>
              <a:rPr lang="it-IT" sz="3200" b="1" dirty="0" smtClean="0"/>
              <a:t>bisogni</a:t>
            </a:r>
            <a:endParaRPr lang="it-IT" sz="3200" b="1" dirty="0"/>
          </a:p>
        </p:txBody>
      </p:sp>
      <p:sp>
        <p:nvSpPr>
          <p:cNvPr id="15" name="Titolo 1"/>
          <p:cNvSpPr>
            <a:spLocks noGrp="1"/>
          </p:cNvSpPr>
          <p:nvPr>
            <p:ph type="title"/>
          </p:nvPr>
        </p:nvSpPr>
        <p:spPr>
          <a:xfrm>
            <a:off x="574029" y="-9525"/>
            <a:ext cx="10790584" cy="708300"/>
          </a:xfrm>
          <a:effectLst>
            <a:outerShdw blurRad="50800" dist="38100" dir="2700000" algn="tl" rotWithShape="0">
              <a:prstClr val="black">
                <a:alpha val="40000"/>
              </a:prstClr>
            </a:outerShdw>
          </a:effectLst>
        </p:spPr>
        <p:txBody>
          <a:bodyPr>
            <a:noAutofit/>
          </a:bodyPr>
          <a:lstStyle/>
          <a:p>
            <a:pPr algn="ctr"/>
            <a:r>
              <a:rPr lang="it-IT" sz="3600" dirty="0" smtClean="0">
                <a:latin typeface="Tahoma" panose="020B0604030504040204" pitchFamily="34" charset="0"/>
                <a:ea typeface="Tahoma" panose="020B0604030504040204" pitchFamily="34" charset="0"/>
                <a:cs typeface="Tahoma" panose="020B0604030504040204" pitchFamily="34" charset="0"/>
              </a:rPr>
              <a:t>Le dimensioni della performance</a:t>
            </a:r>
            <a:endParaRPr lang="it-IT"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5967112"/>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54596"/>
            <a:ext cx="10790584" cy="708300"/>
          </a:xfrm>
        </p:spPr>
        <p:txBody>
          <a:bodyPr/>
          <a:lstStyle/>
          <a:p>
            <a:pPr algn="ctr"/>
            <a:r>
              <a:rPr lang="it-IT" dirty="0" smtClean="0"/>
              <a:t>Indicatori: analisi unidimensionale</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3222544255"/>
              </p:ext>
            </p:extLst>
          </p:nvPr>
        </p:nvGraphicFramePr>
        <p:xfrm>
          <a:off x="409575" y="935038"/>
          <a:ext cx="10149627" cy="5307013"/>
        </p:xfrm>
        <a:graphic>
          <a:graphicData uri="http://schemas.openxmlformats.org/drawingml/2006/table">
            <a:tbl>
              <a:tblPr firstRow="1" firstCol="1" bandRow="1">
                <a:tableStyleId>{5C22544A-7EE6-4342-B048-85BDC9FD1C3A}</a:tableStyleId>
              </a:tblPr>
              <a:tblGrid>
                <a:gridCol w="3923023"/>
                <a:gridCol w="2626849"/>
                <a:gridCol w="2390571"/>
                <a:gridCol w="1209184"/>
              </a:tblGrid>
              <a:tr h="327812">
                <a:tc>
                  <a:txBody>
                    <a:bodyPr/>
                    <a:lstStyle/>
                    <a:p>
                      <a:pPr algn="l" rtl="0" fontAlgn="ctr"/>
                      <a:r>
                        <a:rPr lang="it-IT" sz="2000" u="none" strike="noStrike" dirty="0">
                          <a:effectLst/>
                        </a:rPr>
                        <a:t>Indicatore</a:t>
                      </a:r>
                      <a:endParaRPr lang="it-IT" sz="2000" b="1" i="0" u="none" strike="noStrike" dirty="0">
                        <a:solidFill>
                          <a:srgbClr val="FFFF00"/>
                        </a:solidFill>
                        <a:effectLst/>
                        <a:latin typeface="Tahoma" panose="020B0604030504040204" pitchFamily="34" charset="0"/>
                      </a:endParaRPr>
                    </a:p>
                  </a:txBody>
                  <a:tcPr marL="8860" marR="8860" marT="8860" marB="0" anchor="ctr"/>
                </a:tc>
                <a:tc>
                  <a:txBody>
                    <a:bodyPr/>
                    <a:lstStyle/>
                    <a:p>
                      <a:pPr algn="l" rtl="0" fontAlgn="ctr"/>
                      <a:r>
                        <a:rPr lang="it-IT" sz="2000" u="none" strike="noStrike">
                          <a:effectLst/>
                        </a:rPr>
                        <a:t>Fonte</a:t>
                      </a:r>
                      <a:endParaRPr lang="it-IT" sz="2000" b="1" i="0" u="none" strike="noStrike">
                        <a:solidFill>
                          <a:srgbClr val="FFFF00"/>
                        </a:solidFill>
                        <a:effectLst/>
                        <a:latin typeface="Tahoma" panose="020B0604030504040204" pitchFamily="34" charset="0"/>
                      </a:endParaRPr>
                    </a:p>
                  </a:txBody>
                  <a:tcPr marL="8860" marR="8860" marT="8860" marB="0" anchor="ctr"/>
                </a:tc>
                <a:tc>
                  <a:txBody>
                    <a:bodyPr/>
                    <a:lstStyle/>
                    <a:p>
                      <a:pPr algn="l" rtl="0" fontAlgn="ctr"/>
                      <a:r>
                        <a:rPr lang="it-IT" sz="2000" u="none" strike="noStrike">
                          <a:effectLst/>
                        </a:rPr>
                        <a:t>Dimensione</a:t>
                      </a:r>
                      <a:endParaRPr lang="it-IT" sz="2000" b="1" i="0" u="none" strike="noStrike">
                        <a:solidFill>
                          <a:srgbClr val="FFFF00"/>
                        </a:solidFill>
                        <a:effectLst/>
                        <a:latin typeface="Tahoma" panose="020B0604030504040204" pitchFamily="34" charset="0"/>
                      </a:endParaRPr>
                    </a:p>
                  </a:txBody>
                  <a:tcPr marL="8860" marR="8860" marT="8860" marB="0" anchor="ctr"/>
                </a:tc>
                <a:tc>
                  <a:txBody>
                    <a:bodyPr/>
                    <a:lstStyle/>
                    <a:p>
                      <a:pPr algn="l" rtl="0" fontAlgn="ctr"/>
                      <a:r>
                        <a:rPr lang="it-IT" sz="2000" u="none" strike="noStrike">
                          <a:effectLst/>
                        </a:rPr>
                        <a:t>Anni</a:t>
                      </a:r>
                      <a:endParaRPr lang="it-IT" sz="2000" b="1" i="0" u="none" strike="noStrike">
                        <a:solidFill>
                          <a:srgbClr val="FFFF00"/>
                        </a:solidFill>
                        <a:effectLst/>
                        <a:latin typeface="Tahoma" panose="020B0604030504040204" pitchFamily="34" charset="0"/>
                      </a:endParaRPr>
                    </a:p>
                  </a:txBody>
                  <a:tcPr marL="8860" marR="8860" marT="8860" marB="0" anchor="ctr"/>
                </a:tc>
              </a:tr>
              <a:tr h="248074">
                <a:tc>
                  <a:txBody>
                    <a:bodyPr/>
                    <a:lstStyle/>
                    <a:p>
                      <a:pPr algn="l" rtl="0" fontAlgn="ctr"/>
                      <a:r>
                        <a:rPr lang="it-IT" sz="1500" u="none" strike="noStrike">
                          <a:effectLst/>
                        </a:rPr>
                        <a:t>Punteggio del monitoraggio LEA</a:t>
                      </a:r>
                      <a:endParaRPr lang="it-IT" sz="1500" b="1" i="0" u="none" strike="noStrike">
                        <a:solidFill>
                          <a:srgbClr val="FFFFFF"/>
                        </a:solidFill>
                        <a:effectLst/>
                        <a:latin typeface="Tahoma" panose="020B0604030504040204" pitchFamily="34" charset="0"/>
                      </a:endParaRPr>
                    </a:p>
                  </a:txBody>
                  <a:tcPr marL="8860" marR="8860" marT="8860" marB="0" anchor="ctr"/>
                </a:tc>
                <a:tc>
                  <a:txBody>
                    <a:bodyPr/>
                    <a:lstStyle/>
                    <a:p>
                      <a:pPr algn="l" rtl="0" fontAlgn="ctr"/>
                      <a:r>
                        <a:rPr lang="it-IT" sz="1500" u="none" strike="noStrike">
                          <a:effectLst/>
                        </a:rPr>
                        <a:t>Monitoraggio LEA </a:t>
                      </a:r>
                      <a:endParaRPr lang="it-IT" sz="1500" b="0" i="0" u="none" strike="noStrike">
                        <a:solidFill>
                          <a:srgbClr val="000000"/>
                        </a:solidFill>
                        <a:effectLst/>
                        <a:latin typeface="Tahoma" panose="020B0604030504040204" pitchFamily="34" charset="0"/>
                      </a:endParaRPr>
                    </a:p>
                  </a:txBody>
                  <a:tcPr marL="8860" marR="8860" marT="8860" marB="0" anchor="ctr"/>
                </a:tc>
                <a:tc>
                  <a:txBody>
                    <a:bodyPr/>
                    <a:lstStyle/>
                    <a:p>
                      <a:pPr algn="l" rtl="0" fontAlgn="ctr"/>
                      <a:r>
                        <a:rPr lang="it-IT" sz="1500" u="none" strike="noStrike">
                          <a:effectLst/>
                        </a:rPr>
                        <a:t>Compliance del sistema</a:t>
                      </a:r>
                      <a:endParaRPr lang="it-IT" sz="1500" b="0" i="0" u="none" strike="noStrike">
                        <a:solidFill>
                          <a:srgbClr val="000000"/>
                        </a:solidFill>
                        <a:effectLst/>
                        <a:latin typeface="Tahoma" panose="020B0604030504040204" pitchFamily="34" charset="0"/>
                      </a:endParaRPr>
                    </a:p>
                  </a:txBody>
                  <a:tcPr marL="8860" marR="8860" marT="8860" marB="0" anchor="ctr"/>
                </a:tc>
                <a:tc>
                  <a:txBody>
                    <a:bodyPr/>
                    <a:lstStyle/>
                    <a:p>
                      <a:pPr algn="l" rtl="0" fontAlgn="ctr"/>
                      <a:r>
                        <a:rPr lang="it-IT" sz="1500" u="none" strike="noStrike">
                          <a:effectLst/>
                        </a:rPr>
                        <a:t>2008-2015</a:t>
                      </a:r>
                      <a:endParaRPr lang="it-IT" sz="1500" b="0" i="0" u="none" strike="noStrike">
                        <a:solidFill>
                          <a:srgbClr val="000000"/>
                        </a:solidFill>
                        <a:effectLst/>
                        <a:latin typeface="Tahoma" panose="020B0604030504040204" pitchFamily="34" charset="0"/>
                      </a:endParaRPr>
                    </a:p>
                  </a:txBody>
                  <a:tcPr marL="8860" marR="8860" marT="8860" marB="0" anchor="ctr"/>
                </a:tc>
              </a:tr>
              <a:tr h="248074">
                <a:tc>
                  <a:txBody>
                    <a:bodyPr/>
                    <a:lstStyle/>
                    <a:p>
                      <a:pPr algn="l" rtl="0" fontAlgn="ctr"/>
                      <a:r>
                        <a:rPr lang="it-IT" sz="1500" u="none" strike="noStrike">
                          <a:effectLst/>
                        </a:rPr>
                        <a:t>Mobilità sanitaria</a:t>
                      </a:r>
                      <a:endParaRPr lang="it-IT" sz="1500" b="1" i="0" u="none" strike="noStrike">
                        <a:solidFill>
                          <a:srgbClr val="FFFFFF"/>
                        </a:solidFill>
                        <a:effectLst/>
                        <a:latin typeface="Tahoma" panose="020B0604030504040204" pitchFamily="34" charset="0"/>
                      </a:endParaRPr>
                    </a:p>
                  </a:txBody>
                  <a:tcPr marL="8860" marR="8860" marT="8860" marB="0" anchor="ctr"/>
                </a:tc>
                <a:tc>
                  <a:txBody>
                    <a:bodyPr/>
                    <a:lstStyle/>
                    <a:p>
                      <a:pPr algn="l" rtl="0" fontAlgn="ctr"/>
                      <a:r>
                        <a:rPr lang="it-IT" sz="1500" u="none" strike="noStrike">
                          <a:effectLst/>
                        </a:rPr>
                        <a:t>Ministero della salute</a:t>
                      </a:r>
                      <a:endParaRPr lang="it-IT" sz="1500" b="0" i="0" u="none" strike="noStrike">
                        <a:solidFill>
                          <a:srgbClr val="000000"/>
                        </a:solidFill>
                        <a:effectLst/>
                        <a:latin typeface="Tahoma" panose="020B0604030504040204" pitchFamily="34" charset="0"/>
                      </a:endParaRPr>
                    </a:p>
                  </a:txBody>
                  <a:tcPr marL="8860" marR="8860" marT="8860" marB="0" anchor="ctr"/>
                </a:tc>
                <a:tc>
                  <a:txBody>
                    <a:bodyPr/>
                    <a:lstStyle/>
                    <a:p>
                      <a:pPr algn="l" rtl="0" fontAlgn="ctr"/>
                      <a:r>
                        <a:rPr lang="it-IT" sz="1500" u="none" strike="noStrike">
                          <a:effectLst/>
                        </a:rPr>
                        <a:t>Compliance del sistema</a:t>
                      </a:r>
                      <a:endParaRPr lang="it-IT" sz="1500" b="0" i="0" u="none" strike="noStrike">
                        <a:solidFill>
                          <a:srgbClr val="000000"/>
                        </a:solidFill>
                        <a:effectLst/>
                        <a:latin typeface="Tahoma" panose="020B0604030504040204" pitchFamily="34" charset="0"/>
                      </a:endParaRPr>
                    </a:p>
                  </a:txBody>
                  <a:tcPr marL="8860" marR="8860" marT="8860" marB="0" anchor="ctr"/>
                </a:tc>
                <a:tc>
                  <a:txBody>
                    <a:bodyPr/>
                    <a:lstStyle/>
                    <a:p>
                      <a:pPr algn="l" rtl="0" fontAlgn="ctr"/>
                      <a:r>
                        <a:rPr lang="it-IT" sz="1500" u="none" strike="noStrike">
                          <a:effectLst/>
                        </a:rPr>
                        <a:t>2008-2014</a:t>
                      </a:r>
                      <a:endParaRPr lang="it-IT" sz="1500" b="0" i="0" u="none" strike="noStrike">
                        <a:solidFill>
                          <a:srgbClr val="000000"/>
                        </a:solidFill>
                        <a:effectLst/>
                        <a:latin typeface="Tahoma" panose="020B0604030504040204" pitchFamily="34" charset="0"/>
                      </a:endParaRPr>
                    </a:p>
                  </a:txBody>
                  <a:tcPr marL="8860" marR="8860" marT="8860" marB="0" anchor="ctr"/>
                </a:tc>
              </a:tr>
              <a:tr h="248074">
                <a:tc>
                  <a:txBody>
                    <a:bodyPr/>
                    <a:lstStyle/>
                    <a:p>
                      <a:pPr algn="l" rtl="0" fontAlgn="ctr"/>
                      <a:r>
                        <a:rPr lang="it-IT" sz="1500" u="none" strike="noStrike">
                          <a:effectLst/>
                        </a:rPr>
                        <a:t>Rinuncia alle cure per fila d'attesa</a:t>
                      </a:r>
                      <a:endParaRPr lang="it-IT" sz="1500" b="1" i="0" u="none" strike="noStrike">
                        <a:solidFill>
                          <a:srgbClr val="FFFFFF"/>
                        </a:solidFill>
                        <a:effectLst/>
                        <a:latin typeface="Tahoma" panose="020B0604030504040204" pitchFamily="34" charset="0"/>
                      </a:endParaRPr>
                    </a:p>
                  </a:txBody>
                  <a:tcPr marL="8860" marR="8860" marT="8860" marB="0" anchor="ctr"/>
                </a:tc>
                <a:tc>
                  <a:txBody>
                    <a:bodyPr/>
                    <a:lstStyle/>
                    <a:p>
                      <a:pPr algn="l" rtl="0" fontAlgn="ctr"/>
                      <a:r>
                        <a:rPr lang="it-IT" sz="1500" u="none" strike="noStrike">
                          <a:effectLst/>
                        </a:rPr>
                        <a:t>ISTAT - EUSILC</a:t>
                      </a:r>
                      <a:endParaRPr lang="it-IT" sz="1500" b="0" i="0" u="none" strike="noStrike">
                        <a:solidFill>
                          <a:srgbClr val="000000"/>
                        </a:solidFill>
                        <a:effectLst/>
                        <a:latin typeface="Tahoma" panose="020B0604030504040204" pitchFamily="34" charset="0"/>
                      </a:endParaRPr>
                    </a:p>
                  </a:txBody>
                  <a:tcPr marL="8860" marR="8860" marT="8860" marB="0" anchor="ctr"/>
                </a:tc>
                <a:tc>
                  <a:txBody>
                    <a:bodyPr/>
                    <a:lstStyle/>
                    <a:p>
                      <a:pPr algn="l" rtl="0" fontAlgn="ctr"/>
                      <a:r>
                        <a:rPr lang="it-IT" sz="1500" u="none" strike="noStrike">
                          <a:effectLst/>
                        </a:rPr>
                        <a:t>Compliance del sistema</a:t>
                      </a:r>
                      <a:endParaRPr lang="it-IT" sz="1500" b="0" i="0" u="none" strike="noStrike">
                        <a:solidFill>
                          <a:srgbClr val="000000"/>
                        </a:solidFill>
                        <a:effectLst/>
                        <a:latin typeface="Tahoma" panose="020B0604030504040204" pitchFamily="34" charset="0"/>
                      </a:endParaRPr>
                    </a:p>
                  </a:txBody>
                  <a:tcPr marL="8860" marR="8860" marT="8860" marB="0" anchor="ctr"/>
                </a:tc>
                <a:tc>
                  <a:txBody>
                    <a:bodyPr/>
                    <a:lstStyle/>
                    <a:p>
                      <a:pPr algn="l" rtl="0" fontAlgn="ctr"/>
                      <a:r>
                        <a:rPr lang="it-IT" sz="1500" u="none" strike="noStrike">
                          <a:effectLst/>
                        </a:rPr>
                        <a:t>2008-2015</a:t>
                      </a:r>
                      <a:endParaRPr lang="it-IT" sz="1500" b="0" i="0" u="none" strike="noStrike">
                        <a:solidFill>
                          <a:srgbClr val="000000"/>
                        </a:solidFill>
                        <a:effectLst/>
                        <a:latin typeface="Tahoma" panose="020B0604030504040204" pitchFamily="34" charset="0"/>
                      </a:endParaRPr>
                    </a:p>
                  </a:txBody>
                  <a:tcPr marL="8860" marR="8860" marT="8860" marB="0" anchor="ctr"/>
                </a:tc>
              </a:tr>
              <a:tr h="239214">
                <a:tc>
                  <a:txBody>
                    <a:bodyPr/>
                    <a:lstStyle/>
                    <a:p>
                      <a:pPr algn="l" rtl="0" fontAlgn="ctr"/>
                      <a:r>
                        <a:rPr lang="it-IT" sz="1500" u="none" strike="noStrike">
                          <a:effectLst/>
                        </a:rPr>
                        <a:t>Tasso di rinuncia alle cure </a:t>
                      </a:r>
                      <a:endParaRPr lang="it-IT" sz="1500" b="1" i="0" u="none" strike="noStrike">
                        <a:solidFill>
                          <a:srgbClr val="FFFFFF"/>
                        </a:solidFill>
                        <a:effectLst/>
                        <a:latin typeface="Tahoma" panose="020B0604030504040204" pitchFamily="34" charset="0"/>
                      </a:endParaRPr>
                    </a:p>
                  </a:txBody>
                  <a:tcPr marL="8860" marR="8860" marT="8860" marB="0" anchor="ctr">
                    <a:solidFill>
                      <a:srgbClr val="00B050"/>
                    </a:solidFill>
                  </a:tcPr>
                </a:tc>
                <a:tc>
                  <a:txBody>
                    <a:bodyPr/>
                    <a:lstStyle/>
                    <a:p>
                      <a:pPr algn="l" rtl="0" fontAlgn="ctr"/>
                      <a:r>
                        <a:rPr lang="it-IT" sz="1500" u="none" strike="noStrike">
                          <a:effectLst/>
                        </a:rPr>
                        <a:t>ISTAT - EUSILC</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00B050"/>
                    </a:solidFill>
                  </a:tcPr>
                </a:tc>
                <a:tc>
                  <a:txBody>
                    <a:bodyPr/>
                    <a:lstStyle/>
                    <a:p>
                      <a:pPr algn="l" rtl="0" fontAlgn="ctr"/>
                      <a:r>
                        <a:rPr lang="it-IT" sz="1500" u="none" strike="noStrike">
                          <a:effectLst/>
                        </a:rPr>
                        <a:t>Equità</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00B050"/>
                    </a:solidFill>
                  </a:tcPr>
                </a:tc>
                <a:tc>
                  <a:txBody>
                    <a:bodyPr/>
                    <a:lstStyle/>
                    <a:p>
                      <a:pPr algn="l" rtl="0" fontAlgn="ctr"/>
                      <a:r>
                        <a:rPr lang="it-IT" sz="1500" u="none" strike="noStrike">
                          <a:effectLst/>
                        </a:rPr>
                        <a:t>2008-2015</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00B050"/>
                    </a:solidFill>
                  </a:tcPr>
                </a:tc>
              </a:tr>
              <a:tr h="699923">
                <a:tc>
                  <a:txBody>
                    <a:bodyPr/>
                    <a:lstStyle/>
                    <a:p>
                      <a:pPr algn="l" rtl="0" fontAlgn="ctr"/>
                      <a:r>
                        <a:rPr lang="it-IT" sz="1500" u="none" strike="noStrike" dirty="0">
                          <a:effectLst/>
                        </a:rPr>
                        <a:t>Percentuale di persone che dichiarano di non aver soldi per curarsi</a:t>
                      </a:r>
                      <a:endParaRPr lang="it-IT" sz="1500" b="1" i="0" u="none" strike="noStrike" dirty="0">
                        <a:solidFill>
                          <a:srgbClr val="FFFFFF"/>
                        </a:solidFill>
                        <a:effectLst/>
                        <a:latin typeface="Tahoma" panose="020B0604030504040204" pitchFamily="34" charset="0"/>
                      </a:endParaRPr>
                    </a:p>
                  </a:txBody>
                  <a:tcPr marL="8860" marR="8860" marT="8860" marB="0" anchor="ctr">
                    <a:solidFill>
                      <a:srgbClr val="00B050"/>
                    </a:solidFill>
                  </a:tcPr>
                </a:tc>
                <a:tc>
                  <a:txBody>
                    <a:bodyPr/>
                    <a:lstStyle/>
                    <a:p>
                      <a:pPr algn="l" rtl="0" fontAlgn="ctr"/>
                      <a:r>
                        <a:rPr lang="it-IT" sz="1500" u="none" strike="noStrike">
                          <a:effectLst/>
                        </a:rPr>
                        <a:t>ISTAT - EUSILC</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00B050"/>
                    </a:solidFill>
                  </a:tcPr>
                </a:tc>
                <a:tc>
                  <a:txBody>
                    <a:bodyPr/>
                    <a:lstStyle/>
                    <a:p>
                      <a:pPr algn="l" rtl="0" fontAlgn="ctr"/>
                      <a:r>
                        <a:rPr lang="it-IT" sz="1500" u="none" strike="noStrike">
                          <a:effectLst/>
                        </a:rPr>
                        <a:t>Equità</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00B050"/>
                    </a:solidFill>
                  </a:tcPr>
                </a:tc>
                <a:tc>
                  <a:txBody>
                    <a:bodyPr/>
                    <a:lstStyle/>
                    <a:p>
                      <a:pPr algn="l" rtl="0" fontAlgn="ctr"/>
                      <a:r>
                        <a:rPr lang="it-IT" sz="1500" u="none" strike="noStrike" dirty="0">
                          <a:effectLst/>
                        </a:rPr>
                        <a:t>2008-2015</a:t>
                      </a:r>
                      <a:endParaRPr lang="it-IT" sz="1500" b="0" i="0" u="none" strike="noStrike" dirty="0">
                        <a:solidFill>
                          <a:srgbClr val="000000"/>
                        </a:solidFill>
                        <a:effectLst/>
                        <a:latin typeface="Tahoma" panose="020B0604030504040204" pitchFamily="34" charset="0"/>
                      </a:endParaRPr>
                    </a:p>
                  </a:txBody>
                  <a:tcPr marL="8860" marR="8860" marT="8860" marB="0" anchor="ctr">
                    <a:solidFill>
                      <a:srgbClr val="00B050"/>
                    </a:solidFill>
                  </a:tcPr>
                </a:tc>
              </a:tr>
              <a:tr h="469569">
                <a:tc>
                  <a:txBody>
                    <a:bodyPr/>
                    <a:lstStyle/>
                    <a:p>
                      <a:pPr algn="l" rtl="0" fontAlgn="ctr"/>
                      <a:r>
                        <a:rPr lang="it-IT" sz="1500" u="none" strike="noStrike">
                          <a:effectLst/>
                        </a:rPr>
                        <a:t>Spesa sanitaria pubblica pro-capite</a:t>
                      </a:r>
                      <a:endParaRPr lang="it-IT" sz="1500" b="1" i="0" u="none" strike="noStrike">
                        <a:solidFill>
                          <a:srgbClr val="FFFFFF"/>
                        </a:solidFill>
                        <a:effectLst/>
                        <a:latin typeface="Tahoma" panose="020B0604030504040204" pitchFamily="34" charset="0"/>
                      </a:endParaRPr>
                    </a:p>
                  </a:txBody>
                  <a:tcPr marL="8860" marR="8860" marT="8860" marB="0" anchor="ctr">
                    <a:solidFill>
                      <a:srgbClr val="FF0000"/>
                    </a:solidFill>
                  </a:tcPr>
                </a:tc>
                <a:tc>
                  <a:txBody>
                    <a:bodyPr/>
                    <a:lstStyle/>
                    <a:p>
                      <a:pPr algn="l" rtl="0" fontAlgn="ctr"/>
                      <a:r>
                        <a:rPr lang="it-IT" sz="1500" u="none" strike="noStrike">
                          <a:effectLst/>
                        </a:rPr>
                        <a:t>Corte dei conti. Spesa sanitaria corrente</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FF0000"/>
                    </a:solidFill>
                  </a:tcPr>
                </a:tc>
                <a:tc>
                  <a:txBody>
                    <a:bodyPr/>
                    <a:lstStyle/>
                    <a:p>
                      <a:pPr algn="l" rtl="0" fontAlgn="ctr"/>
                      <a:r>
                        <a:rPr lang="it-IT" sz="1500" u="none" strike="noStrike">
                          <a:effectLst/>
                        </a:rPr>
                        <a:t>Economico-Finanziaria</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FF0000"/>
                    </a:solidFill>
                  </a:tcPr>
                </a:tc>
                <a:tc>
                  <a:txBody>
                    <a:bodyPr/>
                    <a:lstStyle/>
                    <a:p>
                      <a:pPr algn="l" rtl="0" fontAlgn="ctr"/>
                      <a:r>
                        <a:rPr lang="it-IT" sz="1500" u="none" strike="noStrike">
                          <a:effectLst/>
                        </a:rPr>
                        <a:t>2008-2015</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FF0000"/>
                    </a:solidFill>
                  </a:tcPr>
                </a:tc>
              </a:tr>
              <a:tr h="469569">
                <a:tc>
                  <a:txBody>
                    <a:bodyPr/>
                    <a:lstStyle/>
                    <a:p>
                      <a:pPr algn="l" rtl="0" fontAlgn="ctr"/>
                      <a:r>
                        <a:rPr lang="it-IT" sz="1500" u="none" strike="noStrike" dirty="0">
                          <a:effectLst/>
                        </a:rPr>
                        <a:t>Spesa per ticket pro-capite</a:t>
                      </a:r>
                      <a:endParaRPr lang="it-IT" sz="1500" b="1" i="0" u="none" strike="noStrike" dirty="0">
                        <a:solidFill>
                          <a:srgbClr val="FFFFFF"/>
                        </a:solidFill>
                        <a:effectLst/>
                        <a:latin typeface="Tahoma" panose="020B0604030504040204" pitchFamily="34" charset="0"/>
                      </a:endParaRPr>
                    </a:p>
                  </a:txBody>
                  <a:tcPr marL="8860" marR="8860" marT="8860" marB="0" anchor="ctr">
                    <a:solidFill>
                      <a:srgbClr val="FF0000"/>
                    </a:solidFill>
                  </a:tcPr>
                </a:tc>
                <a:tc>
                  <a:txBody>
                    <a:bodyPr/>
                    <a:lstStyle/>
                    <a:p>
                      <a:pPr algn="l" rtl="0" fontAlgn="ctr"/>
                      <a:r>
                        <a:rPr lang="it-IT" sz="1500" u="none" strike="noStrike">
                          <a:effectLst/>
                        </a:rPr>
                        <a:t>Corte dei conti su dati NSIS e AIFA</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FF0000"/>
                    </a:solidFill>
                  </a:tcPr>
                </a:tc>
                <a:tc>
                  <a:txBody>
                    <a:bodyPr/>
                    <a:lstStyle/>
                    <a:p>
                      <a:pPr algn="l" rtl="0" fontAlgn="ctr"/>
                      <a:r>
                        <a:rPr lang="it-IT" sz="1500" u="none" strike="noStrike">
                          <a:effectLst/>
                        </a:rPr>
                        <a:t>Economico-Finanziaria</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FF0000"/>
                    </a:solidFill>
                  </a:tcPr>
                </a:tc>
                <a:tc>
                  <a:txBody>
                    <a:bodyPr/>
                    <a:lstStyle/>
                    <a:p>
                      <a:pPr algn="l" rtl="0" fontAlgn="ctr"/>
                      <a:r>
                        <a:rPr lang="it-IT" sz="1500" u="none" strike="noStrike" dirty="0">
                          <a:effectLst/>
                        </a:rPr>
                        <a:t>2008-2015</a:t>
                      </a:r>
                      <a:endParaRPr lang="it-IT" sz="1500" b="0" i="0" u="none" strike="noStrike" dirty="0">
                        <a:solidFill>
                          <a:srgbClr val="000000"/>
                        </a:solidFill>
                        <a:effectLst/>
                        <a:latin typeface="Tahoma" panose="020B0604030504040204" pitchFamily="34" charset="0"/>
                      </a:endParaRPr>
                    </a:p>
                  </a:txBody>
                  <a:tcPr marL="8860" marR="8860" marT="8860" marB="0" anchor="ctr">
                    <a:solidFill>
                      <a:srgbClr val="FF0000"/>
                    </a:solidFill>
                  </a:tcPr>
                </a:tc>
              </a:tr>
              <a:tr h="469569">
                <a:tc>
                  <a:txBody>
                    <a:bodyPr/>
                    <a:lstStyle/>
                    <a:p>
                      <a:pPr algn="l" rtl="0" fontAlgn="ctr"/>
                      <a:r>
                        <a:rPr lang="it-IT" sz="1500" u="none" strike="noStrike">
                          <a:effectLst/>
                        </a:rPr>
                        <a:t>Tasso standardizzato di disabilità</a:t>
                      </a:r>
                      <a:endParaRPr lang="it-IT" sz="1500" b="1" i="0" u="none" strike="noStrike">
                        <a:solidFill>
                          <a:srgbClr val="FFFFFF"/>
                        </a:solidFill>
                        <a:effectLst/>
                        <a:latin typeface="Tahoma" panose="020B0604030504040204" pitchFamily="34" charset="0"/>
                      </a:endParaRPr>
                    </a:p>
                  </a:txBody>
                  <a:tcPr marL="8860" marR="8860" marT="8860" marB="0" anchor="ctr">
                    <a:solidFill>
                      <a:schemeClr val="tx1">
                        <a:lumMod val="65000"/>
                        <a:lumOff val="35000"/>
                      </a:schemeClr>
                    </a:solidFill>
                  </a:tcPr>
                </a:tc>
                <a:tc>
                  <a:txBody>
                    <a:bodyPr/>
                    <a:lstStyle/>
                    <a:p>
                      <a:pPr algn="l" rtl="0" fontAlgn="ctr"/>
                      <a:r>
                        <a:rPr lang="it-IT" sz="1500" u="none" strike="noStrike">
                          <a:effectLst/>
                        </a:rPr>
                        <a:t>ISTAT – Indagine salute</a:t>
                      </a:r>
                      <a:endParaRPr lang="it-IT" sz="1500" b="0" i="0" u="none" strike="noStrike">
                        <a:solidFill>
                          <a:srgbClr val="000000"/>
                        </a:solidFill>
                        <a:effectLst/>
                        <a:latin typeface="Tahoma" panose="020B0604030504040204" pitchFamily="34" charset="0"/>
                      </a:endParaRPr>
                    </a:p>
                  </a:txBody>
                  <a:tcPr marL="8860" marR="8860" marT="8860" marB="0" anchor="ctr">
                    <a:solidFill>
                      <a:schemeClr val="tx1">
                        <a:lumMod val="50000"/>
                        <a:lumOff val="50000"/>
                      </a:schemeClr>
                    </a:solidFill>
                  </a:tcPr>
                </a:tc>
                <a:tc>
                  <a:txBody>
                    <a:bodyPr/>
                    <a:lstStyle/>
                    <a:p>
                      <a:pPr algn="l" rtl="0" fontAlgn="ctr"/>
                      <a:r>
                        <a:rPr lang="it-IT" sz="1500" u="none" strike="noStrike">
                          <a:effectLst/>
                        </a:rPr>
                        <a:t>Esiti</a:t>
                      </a:r>
                      <a:endParaRPr lang="it-IT" sz="1500" b="0" i="0" u="none" strike="noStrike">
                        <a:solidFill>
                          <a:srgbClr val="000000"/>
                        </a:solidFill>
                        <a:effectLst/>
                        <a:latin typeface="Tahoma" panose="020B0604030504040204" pitchFamily="34" charset="0"/>
                      </a:endParaRPr>
                    </a:p>
                  </a:txBody>
                  <a:tcPr marL="8860" marR="8860" marT="8860" marB="0" anchor="ctr">
                    <a:solidFill>
                      <a:schemeClr val="tx1">
                        <a:lumMod val="50000"/>
                        <a:lumOff val="50000"/>
                      </a:schemeClr>
                    </a:solidFill>
                  </a:tcPr>
                </a:tc>
                <a:tc>
                  <a:txBody>
                    <a:bodyPr/>
                    <a:lstStyle/>
                    <a:p>
                      <a:pPr algn="l" rtl="0" fontAlgn="ctr"/>
                      <a:r>
                        <a:rPr lang="it-IT" sz="1500" u="none" strike="noStrike">
                          <a:effectLst/>
                        </a:rPr>
                        <a:t>2013</a:t>
                      </a:r>
                      <a:endParaRPr lang="it-IT" sz="1500" b="0" i="0" u="none" strike="noStrike">
                        <a:solidFill>
                          <a:srgbClr val="000000"/>
                        </a:solidFill>
                        <a:effectLst/>
                        <a:latin typeface="Tahoma" panose="020B0604030504040204" pitchFamily="34" charset="0"/>
                      </a:endParaRPr>
                    </a:p>
                  </a:txBody>
                  <a:tcPr marL="8860" marR="8860" marT="8860" marB="0" anchor="ctr">
                    <a:solidFill>
                      <a:schemeClr val="tx1">
                        <a:lumMod val="50000"/>
                        <a:lumOff val="50000"/>
                      </a:schemeClr>
                    </a:solidFill>
                  </a:tcPr>
                </a:tc>
              </a:tr>
              <a:tr h="239214">
                <a:tc>
                  <a:txBody>
                    <a:bodyPr/>
                    <a:lstStyle/>
                    <a:p>
                      <a:pPr algn="l" rtl="0" fontAlgn="ctr"/>
                      <a:r>
                        <a:rPr lang="it-IT" sz="1500" u="none" strike="noStrike">
                          <a:effectLst/>
                        </a:rPr>
                        <a:t>Tasso di mortalità prevenibile </a:t>
                      </a:r>
                      <a:endParaRPr lang="it-IT" sz="1500" b="1" i="0" u="none" strike="noStrike">
                        <a:solidFill>
                          <a:srgbClr val="FFFFFF"/>
                        </a:solidFill>
                        <a:effectLst/>
                        <a:latin typeface="Tahoma" panose="020B0604030504040204" pitchFamily="34" charset="0"/>
                      </a:endParaRPr>
                    </a:p>
                  </a:txBody>
                  <a:tcPr marL="8860" marR="8860" marT="8860" marB="0" anchor="ctr">
                    <a:solidFill>
                      <a:schemeClr val="tx1">
                        <a:lumMod val="65000"/>
                        <a:lumOff val="35000"/>
                      </a:schemeClr>
                    </a:solidFill>
                  </a:tcPr>
                </a:tc>
                <a:tc>
                  <a:txBody>
                    <a:bodyPr/>
                    <a:lstStyle/>
                    <a:p>
                      <a:pPr algn="l" rtl="0" fontAlgn="ctr"/>
                      <a:r>
                        <a:rPr lang="it-IT" sz="1500" u="none" strike="noStrike">
                          <a:effectLst/>
                        </a:rPr>
                        <a:t>Progetto MEV(i)</a:t>
                      </a:r>
                      <a:endParaRPr lang="it-IT" sz="1500" b="0" i="0" u="none" strike="noStrike">
                        <a:solidFill>
                          <a:srgbClr val="000000"/>
                        </a:solidFill>
                        <a:effectLst/>
                        <a:latin typeface="Tahoma" panose="020B0604030504040204" pitchFamily="34" charset="0"/>
                      </a:endParaRPr>
                    </a:p>
                  </a:txBody>
                  <a:tcPr marL="8860" marR="8860" marT="8860" marB="0" anchor="ctr">
                    <a:solidFill>
                      <a:schemeClr val="tx1">
                        <a:lumMod val="50000"/>
                        <a:lumOff val="50000"/>
                      </a:schemeClr>
                    </a:solidFill>
                  </a:tcPr>
                </a:tc>
                <a:tc>
                  <a:txBody>
                    <a:bodyPr/>
                    <a:lstStyle/>
                    <a:p>
                      <a:pPr algn="l" rtl="0" fontAlgn="ctr"/>
                      <a:r>
                        <a:rPr lang="it-IT" sz="1500" u="none" strike="noStrike">
                          <a:effectLst/>
                        </a:rPr>
                        <a:t>Esiti</a:t>
                      </a:r>
                      <a:endParaRPr lang="it-IT" sz="1500" b="0" i="0" u="none" strike="noStrike">
                        <a:solidFill>
                          <a:srgbClr val="000000"/>
                        </a:solidFill>
                        <a:effectLst/>
                        <a:latin typeface="Tahoma" panose="020B0604030504040204" pitchFamily="34" charset="0"/>
                      </a:endParaRPr>
                    </a:p>
                  </a:txBody>
                  <a:tcPr marL="8860" marR="8860" marT="8860" marB="0" anchor="ctr">
                    <a:solidFill>
                      <a:schemeClr val="tx1">
                        <a:lumMod val="50000"/>
                        <a:lumOff val="50000"/>
                      </a:schemeClr>
                    </a:solidFill>
                  </a:tcPr>
                </a:tc>
                <a:tc>
                  <a:txBody>
                    <a:bodyPr/>
                    <a:lstStyle/>
                    <a:p>
                      <a:pPr algn="l" rtl="0" fontAlgn="ctr"/>
                      <a:r>
                        <a:rPr lang="it-IT" sz="1500" u="none" strike="noStrike">
                          <a:effectLst/>
                        </a:rPr>
                        <a:t>2013</a:t>
                      </a:r>
                      <a:endParaRPr lang="it-IT" sz="1500" b="0" i="0" u="none" strike="noStrike">
                        <a:solidFill>
                          <a:srgbClr val="000000"/>
                        </a:solidFill>
                        <a:effectLst/>
                        <a:latin typeface="Tahoma" panose="020B0604030504040204" pitchFamily="34" charset="0"/>
                      </a:endParaRPr>
                    </a:p>
                  </a:txBody>
                  <a:tcPr marL="8860" marR="8860" marT="8860" marB="0" anchor="ctr">
                    <a:solidFill>
                      <a:schemeClr val="tx1">
                        <a:lumMod val="50000"/>
                        <a:lumOff val="50000"/>
                      </a:schemeClr>
                    </a:solidFill>
                  </a:tcPr>
                </a:tc>
              </a:tr>
              <a:tr h="469569">
                <a:tc>
                  <a:txBody>
                    <a:bodyPr/>
                    <a:lstStyle/>
                    <a:p>
                      <a:pPr algn="l" rtl="0" fontAlgn="ctr"/>
                      <a:r>
                        <a:rPr lang="it-IT" sz="1500" u="none" strike="noStrike" dirty="0">
                          <a:effectLst/>
                        </a:rPr>
                        <a:t>Speranza di vita libera da disabilità a 65 anni</a:t>
                      </a:r>
                      <a:endParaRPr lang="it-IT" sz="1500" b="1" i="0" u="none" strike="noStrike" dirty="0">
                        <a:solidFill>
                          <a:srgbClr val="FFFFFF"/>
                        </a:solidFill>
                        <a:effectLst/>
                        <a:latin typeface="Tahoma" panose="020B0604030504040204" pitchFamily="34" charset="0"/>
                      </a:endParaRPr>
                    </a:p>
                  </a:txBody>
                  <a:tcPr marL="8860" marR="8860" marT="8860" marB="0" anchor="ctr">
                    <a:solidFill>
                      <a:schemeClr val="tx1">
                        <a:lumMod val="65000"/>
                        <a:lumOff val="35000"/>
                      </a:schemeClr>
                    </a:solidFill>
                  </a:tcPr>
                </a:tc>
                <a:tc>
                  <a:txBody>
                    <a:bodyPr/>
                    <a:lstStyle/>
                    <a:p>
                      <a:pPr algn="l" rtl="0" fontAlgn="ctr"/>
                      <a:r>
                        <a:rPr lang="it-IT" sz="1500" u="none" strike="noStrike" dirty="0">
                          <a:effectLst/>
                        </a:rPr>
                        <a:t>ISTAT</a:t>
                      </a:r>
                      <a:endParaRPr lang="it-IT" sz="1500" b="0" i="0" u="none" strike="noStrike" dirty="0">
                        <a:solidFill>
                          <a:srgbClr val="000000"/>
                        </a:solidFill>
                        <a:effectLst/>
                        <a:latin typeface="Tahoma" panose="020B0604030504040204" pitchFamily="34" charset="0"/>
                      </a:endParaRPr>
                    </a:p>
                  </a:txBody>
                  <a:tcPr marL="8860" marR="8860" marT="8860" marB="0" anchor="ctr">
                    <a:solidFill>
                      <a:schemeClr val="tx1">
                        <a:lumMod val="50000"/>
                        <a:lumOff val="50000"/>
                      </a:schemeClr>
                    </a:solidFill>
                  </a:tcPr>
                </a:tc>
                <a:tc>
                  <a:txBody>
                    <a:bodyPr/>
                    <a:lstStyle/>
                    <a:p>
                      <a:pPr algn="l" rtl="0" fontAlgn="ctr"/>
                      <a:r>
                        <a:rPr lang="it-IT" sz="1500" u="none" strike="noStrike">
                          <a:effectLst/>
                        </a:rPr>
                        <a:t>Esiti</a:t>
                      </a:r>
                      <a:endParaRPr lang="it-IT" sz="1500" b="0" i="0" u="none" strike="noStrike">
                        <a:solidFill>
                          <a:srgbClr val="000000"/>
                        </a:solidFill>
                        <a:effectLst/>
                        <a:latin typeface="Tahoma" panose="020B0604030504040204" pitchFamily="34" charset="0"/>
                      </a:endParaRPr>
                    </a:p>
                  </a:txBody>
                  <a:tcPr marL="8860" marR="8860" marT="8860" marB="0" anchor="ctr">
                    <a:solidFill>
                      <a:schemeClr val="tx1">
                        <a:lumMod val="50000"/>
                        <a:lumOff val="50000"/>
                      </a:schemeClr>
                    </a:solidFill>
                  </a:tcPr>
                </a:tc>
                <a:tc>
                  <a:txBody>
                    <a:bodyPr/>
                    <a:lstStyle/>
                    <a:p>
                      <a:pPr algn="l" rtl="0" fontAlgn="ctr"/>
                      <a:r>
                        <a:rPr lang="it-IT" sz="1500" u="none" strike="noStrike" dirty="0">
                          <a:effectLst/>
                        </a:rPr>
                        <a:t>2013</a:t>
                      </a:r>
                      <a:endParaRPr lang="it-IT" sz="1500" b="0" i="0" u="none" strike="noStrike" dirty="0">
                        <a:solidFill>
                          <a:srgbClr val="000000"/>
                        </a:solidFill>
                        <a:effectLst/>
                        <a:latin typeface="Tahoma" panose="020B0604030504040204" pitchFamily="34" charset="0"/>
                      </a:endParaRPr>
                    </a:p>
                  </a:txBody>
                  <a:tcPr marL="8860" marR="8860" marT="8860" marB="0" anchor="ctr">
                    <a:solidFill>
                      <a:schemeClr val="tx1">
                        <a:lumMod val="50000"/>
                        <a:lumOff val="50000"/>
                      </a:schemeClr>
                    </a:solidFill>
                  </a:tcPr>
                </a:tc>
              </a:tr>
              <a:tr h="239214">
                <a:tc>
                  <a:txBody>
                    <a:bodyPr/>
                    <a:lstStyle/>
                    <a:p>
                      <a:pPr algn="l" rtl="0" fontAlgn="ctr"/>
                      <a:r>
                        <a:rPr lang="it-IT" sz="1500" u="none" strike="noStrike">
                          <a:effectLst/>
                        </a:rPr>
                        <a:t>Percentuale di parti cesarei</a:t>
                      </a:r>
                      <a:endParaRPr lang="it-IT" sz="1500" b="1" i="0" u="none" strike="noStrike">
                        <a:solidFill>
                          <a:srgbClr val="FFFFFF"/>
                        </a:solidFill>
                        <a:effectLst/>
                        <a:latin typeface="Tahoma" panose="020B0604030504040204" pitchFamily="34" charset="0"/>
                      </a:endParaRPr>
                    </a:p>
                  </a:txBody>
                  <a:tcPr marL="8860" marR="8860" marT="8860" marB="0" anchor="ctr">
                    <a:solidFill>
                      <a:srgbClr val="7030A0"/>
                    </a:solidFill>
                  </a:tcPr>
                </a:tc>
                <a:tc>
                  <a:txBody>
                    <a:bodyPr/>
                    <a:lstStyle/>
                    <a:p>
                      <a:pPr algn="l" rtl="0" fontAlgn="ctr"/>
                      <a:r>
                        <a:rPr lang="it-IT" sz="1500" u="none" strike="noStrike">
                          <a:effectLst/>
                        </a:rPr>
                        <a:t>Ministero della salute</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7030A0"/>
                    </a:solidFill>
                  </a:tcPr>
                </a:tc>
                <a:tc>
                  <a:txBody>
                    <a:bodyPr/>
                    <a:lstStyle/>
                    <a:p>
                      <a:pPr algn="l" rtl="0" fontAlgn="ctr"/>
                      <a:r>
                        <a:rPr lang="it-IT" sz="1500" u="none" strike="noStrike">
                          <a:effectLst/>
                        </a:rPr>
                        <a:t>Appropriatezza</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7030A0"/>
                    </a:solidFill>
                  </a:tcPr>
                </a:tc>
                <a:tc>
                  <a:txBody>
                    <a:bodyPr/>
                    <a:lstStyle/>
                    <a:p>
                      <a:pPr algn="l" rtl="0" fontAlgn="ctr"/>
                      <a:r>
                        <a:rPr lang="it-IT" sz="1500" u="none" strike="noStrike">
                          <a:effectLst/>
                        </a:rPr>
                        <a:t>2008-2015</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7030A0"/>
                    </a:solidFill>
                  </a:tcPr>
                </a:tc>
              </a:tr>
              <a:tr h="469569">
                <a:tc>
                  <a:txBody>
                    <a:bodyPr/>
                    <a:lstStyle/>
                    <a:p>
                      <a:pPr algn="l" rtl="0" fontAlgn="ctr"/>
                      <a:r>
                        <a:rPr lang="it-IT" sz="1500" u="none" strike="noStrike">
                          <a:effectLst/>
                        </a:rPr>
                        <a:t>Percentuale di fratture di femore operate entro 2 gg</a:t>
                      </a:r>
                      <a:endParaRPr lang="it-IT" sz="1500" b="1" i="0" u="none" strike="noStrike">
                        <a:solidFill>
                          <a:srgbClr val="FFFFFF"/>
                        </a:solidFill>
                        <a:effectLst/>
                        <a:latin typeface="Tahoma" panose="020B0604030504040204" pitchFamily="34" charset="0"/>
                      </a:endParaRPr>
                    </a:p>
                  </a:txBody>
                  <a:tcPr marL="8860" marR="8860" marT="8860" marB="0" anchor="ctr">
                    <a:solidFill>
                      <a:srgbClr val="7030A0"/>
                    </a:solidFill>
                  </a:tcPr>
                </a:tc>
                <a:tc>
                  <a:txBody>
                    <a:bodyPr/>
                    <a:lstStyle/>
                    <a:p>
                      <a:pPr algn="l" rtl="0" fontAlgn="ctr"/>
                      <a:r>
                        <a:rPr lang="it-IT" sz="1500" u="none" strike="noStrike">
                          <a:effectLst/>
                        </a:rPr>
                        <a:t>Ministero della salute</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7030A0"/>
                    </a:solidFill>
                  </a:tcPr>
                </a:tc>
                <a:tc>
                  <a:txBody>
                    <a:bodyPr/>
                    <a:lstStyle/>
                    <a:p>
                      <a:pPr algn="l" rtl="0" fontAlgn="ctr"/>
                      <a:r>
                        <a:rPr lang="it-IT" sz="1500" u="none" strike="noStrike">
                          <a:effectLst/>
                        </a:rPr>
                        <a:t>Appropriatezza</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7030A0"/>
                    </a:solidFill>
                  </a:tcPr>
                </a:tc>
                <a:tc>
                  <a:txBody>
                    <a:bodyPr/>
                    <a:lstStyle/>
                    <a:p>
                      <a:pPr algn="l" rtl="0" fontAlgn="ctr"/>
                      <a:r>
                        <a:rPr lang="it-IT" sz="1500" u="none" strike="noStrike">
                          <a:effectLst/>
                        </a:rPr>
                        <a:t>2008-2015</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7030A0"/>
                    </a:solidFill>
                  </a:tcPr>
                </a:tc>
              </a:tr>
              <a:tr h="469569">
                <a:tc>
                  <a:txBody>
                    <a:bodyPr/>
                    <a:lstStyle/>
                    <a:p>
                      <a:pPr algn="l" rtl="0" fontAlgn="ctr"/>
                      <a:r>
                        <a:rPr lang="it-IT" sz="1500" u="none" strike="noStrike" dirty="0">
                          <a:effectLst/>
                        </a:rPr>
                        <a:t>Percentuale di ricoveri a rischio di </a:t>
                      </a:r>
                      <a:r>
                        <a:rPr lang="it-IT" sz="1500" u="none" strike="noStrike" dirty="0" err="1">
                          <a:effectLst/>
                        </a:rPr>
                        <a:t>inappropriatezza</a:t>
                      </a:r>
                      <a:endParaRPr lang="it-IT" sz="1500" b="1" i="0" u="none" strike="noStrike" dirty="0">
                        <a:solidFill>
                          <a:srgbClr val="FFFFFF"/>
                        </a:solidFill>
                        <a:effectLst/>
                        <a:latin typeface="Tahoma" panose="020B0604030504040204" pitchFamily="34" charset="0"/>
                      </a:endParaRPr>
                    </a:p>
                  </a:txBody>
                  <a:tcPr marL="8860" marR="8860" marT="8860" marB="0" anchor="ctr">
                    <a:solidFill>
                      <a:srgbClr val="7030A0"/>
                    </a:solidFill>
                  </a:tcPr>
                </a:tc>
                <a:tc>
                  <a:txBody>
                    <a:bodyPr/>
                    <a:lstStyle/>
                    <a:p>
                      <a:pPr algn="l" rtl="0" fontAlgn="ctr"/>
                      <a:r>
                        <a:rPr lang="it-IT" sz="1500" u="none" strike="noStrike">
                          <a:effectLst/>
                        </a:rPr>
                        <a:t>Ministero della salute</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7030A0"/>
                    </a:solidFill>
                  </a:tcPr>
                </a:tc>
                <a:tc>
                  <a:txBody>
                    <a:bodyPr/>
                    <a:lstStyle/>
                    <a:p>
                      <a:pPr algn="l" rtl="0" fontAlgn="ctr"/>
                      <a:r>
                        <a:rPr lang="it-IT" sz="1500" u="none" strike="noStrike">
                          <a:effectLst/>
                        </a:rPr>
                        <a:t>Appropriatezza</a:t>
                      </a:r>
                      <a:endParaRPr lang="it-IT" sz="1500" b="0" i="0" u="none" strike="noStrike">
                        <a:solidFill>
                          <a:srgbClr val="000000"/>
                        </a:solidFill>
                        <a:effectLst/>
                        <a:latin typeface="Tahoma" panose="020B0604030504040204" pitchFamily="34" charset="0"/>
                      </a:endParaRPr>
                    </a:p>
                  </a:txBody>
                  <a:tcPr marL="8860" marR="8860" marT="8860" marB="0" anchor="ctr">
                    <a:solidFill>
                      <a:srgbClr val="7030A0"/>
                    </a:solidFill>
                  </a:tcPr>
                </a:tc>
                <a:tc>
                  <a:txBody>
                    <a:bodyPr/>
                    <a:lstStyle/>
                    <a:p>
                      <a:pPr algn="l" rtl="0" fontAlgn="ctr"/>
                      <a:r>
                        <a:rPr lang="it-IT" sz="1500" u="none" strike="noStrike" dirty="0">
                          <a:effectLst/>
                        </a:rPr>
                        <a:t>2008-2015</a:t>
                      </a:r>
                      <a:endParaRPr lang="it-IT" sz="1500" b="0" i="0" u="none" strike="noStrike" dirty="0">
                        <a:solidFill>
                          <a:srgbClr val="000000"/>
                        </a:solidFill>
                        <a:effectLst/>
                        <a:latin typeface="Tahoma" panose="020B0604030504040204" pitchFamily="34" charset="0"/>
                      </a:endParaRPr>
                    </a:p>
                  </a:txBody>
                  <a:tcPr marL="8860" marR="8860" marT="8860" marB="0" anchor="ctr">
                    <a:solidFill>
                      <a:srgbClr val="7030A0"/>
                    </a:solidFill>
                  </a:tcPr>
                </a:tc>
              </a:tr>
            </a:tbl>
          </a:graphicData>
        </a:graphic>
      </p:graphicFrame>
    </p:spTree>
    <p:extLst>
      <p:ext uri="{BB962C8B-B14F-4D97-AF65-F5344CB8AC3E}">
        <p14:creationId xmlns:p14="http://schemas.microsoft.com/office/powerpoint/2010/main" val="1465200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365" y="54596"/>
            <a:ext cx="10790584" cy="708300"/>
          </a:xfrm>
        </p:spPr>
        <p:txBody>
          <a:bodyPr/>
          <a:lstStyle/>
          <a:p>
            <a:pPr algn="ctr"/>
            <a:r>
              <a:rPr lang="it-IT" dirty="0" smtClean="0"/>
              <a:t>Come analizzare la performance</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094090547"/>
              </p:ext>
            </p:extLst>
          </p:nvPr>
        </p:nvGraphicFramePr>
        <p:xfrm>
          <a:off x="163881" y="903199"/>
          <a:ext cx="11840340" cy="5545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p:cNvPicPr>
            <a:picLocks noChangeAspect="1"/>
          </p:cNvPicPr>
          <p:nvPr/>
        </p:nvPicPr>
        <p:blipFill>
          <a:blip r:embed="rId8"/>
          <a:stretch>
            <a:fillRect/>
          </a:stretch>
        </p:blipFill>
        <p:spPr>
          <a:xfrm>
            <a:off x="4953000" y="1217186"/>
            <a:ext cx="2512200" cy="1882886"/>
          </a:xfrm>
          <a:prstGeom prst="rect">
            <a:avLst/>
          </a:prstGeom>
        </p:spPr>
      </p:pic>
      <p:pic>
        <p:nvPicPr>
          <p:cNvPr id="6" name="Immagine 5"/>
          <p:cNvPicPr>
            <a:picLocks noChangeAspect="1"/>
          </p:cNvPicPr>
          <p:nvPr/>
        </p:nvPicPr>
        <p:blipFill>
          <a:blip r:embed="rId9"/>
          <a:stretch>
            <a:fillRect/>
          </a:stretch>
        </p:blipFill>
        <p:spPr>
          <a:xfrm>
            <a:off x="245164" y="1534723"/>
            <a:ext cx="3742449" cy="1247812"/>
          </a:xfrm>
          <a:prstGeom prst="rect">
            <a:avLst/>
          </a:prstGeom>
        </p:spPr>
      </p:pic>
      <p:pic>
        <p:nvPicPr>
          <p:cNvPr id="7" name="Immagine 6"/>
          <p:cNvPicPr>
            <a:picLocks noChangeAspect="1"/>
          </p:cNvPicPr>
          <p:nvPr/>
        </p:nvPicPr>
        <p:blipFill>
          <a:blip r:embed="rId10"/>
          <a:stretch>
            <a:fillRect/>
          </a:stretch>
        </p:blipFill>
        <p:spPr>
          <a:xfrm>
            <a:off x="8277225" y="1414672"/>
            <a:ext cx="3527008" cy="1487914"/>
          </a:xfrm>
          <a:prstGeom prst="rect">
            <a:avLst/>
          </a:prstGeom>
        </p:spPr>
      </p:pic>
      <p:sp>
        <p:nvSpPr>
          <p:cNvPr id="8" name="Freccia bidirezionale orizzontale 7"/>
          <p:cNvSpPr/>
          <p:nvPr/>
        </p:nvSpPr>
        <p:spPr>
          <a:xfrm>
            <a:off x="8046209" y="5749294"/>
            <a:ext cx="61981" cy="831783"/>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665519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ssservatorio sulla salu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sservatoriosullasalute">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TotalTime>
  <Words>2410</Words>
  <Application>Microsoft Office PowerPoint</Application>
  <PresentationFormat>Widescreen</PresentationFormat>
  <Paragraphs>715</Paragraphs>
  <Slides>19</Slides>
  <Notes>19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19</vt:i4>
      </vt:variant>
    </vt:vector>
  </HeadingPairs>
  <TitlesOfParts>
    <vt:vector size="27" baseType="lpstr">
      <vt:lpstr>Arial</vt:lpstr>
      <vt:lpstr>Calibri</vt:lpstr>
      <vt:lpstr>Courier New</vt:lpstr>
      <vt:lpstr>Open Sans</vt:lpstr>
      <vt:lpstr>Open Sans Light</vt:lpstr>
      <vt:lpstr>Tahoma</vt:lpstr>
      <vt:lpstr>Wingdings</vt:lpstr>
      <vt:lpstr>Ossservatorio sulla salute</vt:lpstr>
      <vt:lpstr>La copertura dei SSR e la loro performance</vt:lpstr>
      <vt:lpstr>Definizione di performance</vt:lpstr>
      <vt:lpstr>Copertura universale</vt:lpstr>
      <vt:lpstr>Copertura sanitaria</vt:lpstr>
      <vt:lpstr>Spesa sanitaria nei paese UE</vt:lpstr>
      <vt:lpstr>Le dimensioni della performance</vt:lpstr>
      <vt:lpstr>Le dimensioni della performance</vt:lpstr>
      <vt:lpstr>Indicatori: analisi unidimensionale</vt:lpstr>
      <vt:lpstr>Come analizzare la performance</vt:lpstr>
      <vt:lpstr>Le dimensioni della performance</vt:lpstr>
      <vt:lpstr>La rinuncia alle cure</vt:lpstr>
      <vt:lpstr>La rinuncia alle cure</vt:lpstr>
      <vt:lpstr>Indicatori: analisi fattoriale  - test</vt:lpstr>
      <vt:lpstr>I fattori della performance</vt:lpstr>
      <vt:lpstr>Le dinamiche della performance</vt:lpstr>
      <vt:lpstr>Discussione: analisi unidimensionale</vt:lpstr>
      <vt:lpstr>Discussione: analisi fattoriale</vt:lpstr>
      <vt:lpstr>Conclusioni</vt:lpstr>
      <vt:lpstr>Il concetto di performance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INTERACTIVECOM SRL</dc:creator>
  <cp:lastModifiedBy>aldo ar. rosano</cp:lastModifiedBy>
  <cp:revision>107</cp:revision>
  <cp:lastPrinted>2017-12-14T14:48:51Z</cp:lastPrinted>
  <dcterms:created xsi:type="dcterms:W3CDTF">2017-02-20T15:12:00Z</dcterms:created>
  <dcterms:modified xsi:type="dcterms:W3CDTF">2017-12-15T09:44:01Z</dcterms:modified>
</cp:coreProperties>
</file>