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5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81" r:id="rId16"/>
    <p:sldId id="278" r:id="rId17"/>
    <p:sldId id="279" r:id="rId18"/>
    <p:sldId id="280" r:id="rId19"/>
    <p:sldId id="277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C0F1F4"/>
    <a:srgbClr val="F7F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2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Daniele\Altro\OsservaSalute%202017\ARSP_tabelle_grafici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aniele\Altro\OsservaSalute%202017\ARSP_tabelle_grafici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Daniele\Altro\OsservaSalute%202017\ARSP_tabelle_grafici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oglio_di_lavoro_di_Microsoft_Excel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oglio_di_lavoro_di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grafici!$B$7</c:f>
              <c:strCache>
                <c:ptCount val="1"/>
                <c:pt idx="0">
                  <c:v>Maschi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3.2498300449773067E-2"/>
                  <c:y val="3.579417503821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7081917041477555E-2"/>
                  <c:y val="4.374843615781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grafici!$A$8:$A$12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grafici!$B$8:$B$12</c:f>
              <c:numCache>
                <c:formatCode>#,#00</c:formatCode>
                <c:ptCount val="5"/>
                <c:pt idx="0">
                  <c:v>79.599999999999994</c:v>
                </c:pt>
                <c:pt idx="1">
                  <c:v>79.8</c:v>
                </c:pt>
                <c:pt idx="2">
                  <c:v>80.3</c:v>
                </c:pt>
                <c:pt idx="3">
                  <c:v>80.099999999999994</c:v>
                </c:pt>
                <c:pt idx="4">
                  <c:v>80.599999999999994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grafici!$C$7</c:f>
              <c:strCache>
                <c:ptCount val="1"/>
                <c:pt idx="0">
                  <c:v>Femmine</c:v>
                </c:pt>
              </c:strCache>
            </c:strRef>
          </c:tx>
          <c:spPr>
            <a:ln w="31750">
              <a:solidFill>
                <a:srgbClr val="CC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665533633182046E-2"/>
                  <c:y val="3.977130559801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7081917041477555E-2"/>
                  <c:y val="4.374843615781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grafici!$A$8:$A$12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grafici!$C$8:$C$12</c:f>
              <c:numCache>
                <c:formatCode>General</c:formatCode>
                <c:ptCount val="5"/>
                <c:pt idx="0">
                  <c:v>84.4</c:v>
                </c:pt>
                <c:pt idx="1">
                  <c:v>84.6</c:v>
                </c:pt>
                <c:pt idx="2" formatCode="#,#00">
                  <c:v>85</c:v>
                </c:pt>
                <c:pt idx="3" formatCode="#,#00">
                  <c:v>84.6</c:v>
                </c:pt>
                <c:pt idx="4" formatCode="#,#00">
                  <c:v>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11328"/>
        <c:axId val="71033600"/>
      </c:lineChart>
      <c:catAx>
        <c:axId val="710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033600"/>
        <c:crosses val="autoZero"/>
        <c:auto val="1"/>
        <c:lblAlgn val="ctr"/>
        <c:lblOffset val="100"/>
        <c:noMultiLvlLbl val="0"/>
      </c:catAx>
      <c:valAx>
        <c:axId val="71033600"/>
        <c:scaling>
          <c:orientation val="minMax"/>
        </c:scaling>
        <c:delete val="0"/>
        <c:axPos val="l"/>
        <c:majorGridlines/>
        <c:numFmt formatCode="#,#00" sourceLinked="1"/>
        <c:majorTickMark val="out"/>
        <c:minorTickMark val="none"/>
        <c:tickLblPos val="nextTo"/>
        <c:crossAx val="71011328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8573928258967"/>
          <c:y val="5.1400554097404488E-2"/>
          <c:w val="0.87127052358819146"/>
          <c:h val="0.8777582379285549"/>
        </c:manualLayout>
      </c:layout>
      <c:lineChart>
        <c:grouping val="standard"/>
        <c:varyColors val="0"/>
        <c:ser>
          <c:idx val="0"/>
          <c:order val="0"/>
          <c:tx>
            <c:strRef>
              <c:f>Foglio4!$A$15</c:f>
              <c:strCache>
                <c:ptCount val="1"/>
                <c:pt idx="0">
                  <c:v>Maschi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Foglio4!$B$3:$M$3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Foglio4!$B$15:$M$15</c:f>
              <c:numCache>
                <c:formatCode>0.0</c:formatCode>
                <c:ptCount val="12"/>
                <c:pt idx="0">
                  <c:v>386.7</c:v>
                </c:pt>
                <c:pt idx="1">
                  <c:v>375</c:v>
                </c:pt>
                <c:pt idx="2">
                  <c:v>362.4</c:v>
                </c:pt>
                <c:pt idx="3">
                  <c:v>352.2</c:v>
                </c:pt>
                <c:pt idx="4">
                  <c:v>344.4</c:v>
                </c:pt>
                <c:pt idx="5">
                  <c:v>338.5</c:v>
                </c:pt>
                <c:pt idx="6">
                  <c:v>326.5</c:v>
                </c:pt>
                <c:pt idx="7">
                  <c:v>323.89999999999998</c:v>
                </c:pt>
                <c:pt idx="8">
                  <c:v>316.89999999999998</c:v>
                </c:pt>
                <c:pt idx="9">
                  <c:v>303.3</c:v>
                </c:pt>
                <c:pt idx="10">
                  <c:v>295.60000000000002</c:v>
                </c:pt>
                <c:pt idx="11">
                  <c:v>295.61833604556517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Foglio4!$A$16</c:f>
              <c:strCache>
                <c:ptCount val="1"/>
                <c:pt idx="0">
                  <c:v>Femmine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Foglio4!$B$3:$M$3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Foglio4!$B$16:$M$16</c:f>
              <c:numCache>
                <c:formatCode>General</c:formatCode>
                <c:ptCount val="12"/>
                <c:pt idx="0">
                  <c:v>201.4</c:v>
                </c:pt>
                <c:pt idx="1">
                  <c:v>198.7</c:v>
                </c:pt>
                <c:pt idx="2">
                  <c:v>192.5</c:v>
                </c:pt>
                <c:pt idx="3">
                  <c:v>192.7</c:v>
                </c:pt>
                <c:pt idx="4">
                  <c:v>188.3</c:v>
                </c:pt>
                <c:pt idx="5">
                  <c:v>188.3</c:v>
                </c:pt>
                <c:pt idx="6">
                  <c:v>181.7</c:v>
                </c:pt>
                <c:pt idx="7">
                  <c:v>183.1</c:v>
                </c:pt>
                <c:pt idx="8">
                  <c:v>182.5</c:v>
                </c:pt>
                <c:pt idx="9">
                  <c:v>175</c:v>
                </c:pt>
                <c:pt idx="10">
                  <c:v>172</c:v>
                </c:pt>
                <c:pt idx="11" formatCode="0.0">
                  <c:v>172.91667426859149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4352"/>
        <c:axId val="135525888"/>
      </c:lineChart>
      <c:catAx>
        <c:axId val="1355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525888"/>
        <c:crosses val="autoZero"/>
        <c:auto val="1"/>
        <c:lblAlgn val="ctr"/>
        <c:lblOffset val="100"/>
        <c:noMultiLvlLbl val="0"/>
      </c:catAx>
      <c:valAx>
        <c:axId val="1355258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552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94488032464497"/>
          <c:y val="8.2818651710517915E-2"/>
          <c:w val="0.22712442006961828"/>
          <c:h val="0.16239422025967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Foglio4!$A$38:$A$59</c:f>
              <c:strCache>
                <c:ptCount val="22"/>
                <c:pt idx="0">
                  <c:v>Piemonte</c:v>
                </c:pt>
                <c:pt idx="1">
                  <c:v>Valle d'Aosta</c:v>
                </c:pt>
                <c:pt idx="2">
                  <c:v>Liguria</c:v>
                </c:pt>
                <c:pt idx="3">
                  <c:v>Lombardia</c:v>
                </c:pt>
                <c:pt idx="4">
                  <c:v>Bolzano / Bozen</c:v>
                </c:pt>
                <c:pt idx="5">
                  <c:v>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Foglio4!$B$38:$B$59</c:f>
              <c:numCache>
                <c:formatCode>0.0</c:formatCode>
                <c:ptCount val="22"/>
                <c:pt idx="0">
                  <c:v>236.9</c:v>
                </c:pt>
                <c:pt idx="1">
                  <c:v>245.1</c:v>
                </c:pt>
                <c:pt idx="2">
                  <c:v>221.5</c:v>
                </c:pt>
                <c:pt idx="3">
                  <c:v>217.4</c:v>
                </c:pt>
                <c:pt idx="4">
                  <c:v>209.8</c:v>
                </c:pt>
                <c:pt idx="5">
                  <c:v>195.6</c:v>
                </c:pt>
                <c:pt idx="6">
                  <c:v>206.9</c:v>
                </c:pt>
                <c:pt idx="7">
                  <c:v>225.4</c:v>
                </c:pt>
                <c:pt idx="8">
                  <c:v>205.8</c:v>
                </c:pt>
                <c:pt idx="9">
                  <c:v>214.2</c:v>
                </c:pt>
                <c:pt idx="10">
                  <c:v>204.7</c:v>
                </c:pt>
                <c:pt idx="11">
                  <c:v>209.8</c:v>
                </c:pt>
                <c:pt idx="12">
                  <c:v>245.3</c:v>
                </c:pt>
                <c:pt idx="13">
                  <c:v>225.9</c:v>
                </c:pt>
                <c:pt idx="14">
                  <c:v>222.1</c:v>
                </c:pt>
                <c:pt idx="15">
                  <c:v>297.3</c:v>
                </c:pt>
                <c:pt idx="16">
                  <c:v>221.3</c:v>
                </c:pt>
                <c:pt idx="17">
                  <c:v>234.3</c:v>
                </c:pt>
                <c:pt idx="18">
                  <c:v>243</c:v>
                </c:pt>
                <c:pt idx="19">
                  <c:v>254.7</c:v>
                </c:pt>
                <c:pt idx="20">
                  <c:v>249.2</c:v>
                </c:pt>
                <c:pt idx="21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44864"/>
        <c:axId val="134646400"/>
      </c:barChart>
      <c:catAx>
        <c:axId val="134644864"/>
        <c:scaling>
          <c:orientation val="maxMin"/>
        </c:scaling>
        <c:delete val="0"/>
        <c:axPos val="l"/>
        <c:majorTickMark val="out"/>
        <c:minorTickMark val="none"/>
        <c:tickLblPos val="nextTo"/>
        <c:crossAx val="134646400"/>
        <c:crosses val="autoZero"/>
        <c:auto val="1"/>
        <c:lblAlgn val="ctr"/>
        <c:lblOffset val="100"/>
        <c:noMultiLvlLbl val="0"/>
      </c:catAx>
      <c:valAx>
        <c:axId val="134646400"/>
        <c:scaling>
          <c:orientation val="minMax"/>
        </c:scaling>
        <c:delete val="0"/>
        <c:axPos val="t"/>
        <c:numFmt formatCode="0" sourceLinked="0"/>
        <c:majorTickMark val="out"/>
        <c:minorTickMark val="none"/>
        <c:tickLblPos val="high"/>
        <c:crossAx val="13464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7127820162376E-2"/>
          <c:y val="3.2811334824757642E-2"/>
          <c:w val="0.71123249496139895"/>
          <c:h val="0.89646015724544503"/>
        </c:manualLayout>
      </c:layout>
      <c:lineChart>
        <c:grouping val="standard"/>
        <c:varyColors val="0"/>
        <c:ser>
          <c:idx val="0"/>
          <c:order val="0"/>
          <c:tx>
            <c:strRef>
              <c:f>grafici!$A$35</c:f>
              <c:strCache>
                <c:ptCount val="1"/>
                <c:pt idx="0">
                  <c:v>Piemonte 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grafici!$B$35:$F$35</c:f>
              <c:numCache>
                <c:formatCode>#,#00</c:formatCode>
                <c:ptCount val="5"/>
                <c:pt idx="0">
                  <c:v>79.599999999999994</c:v>
                </c:pt>
                <c:pt idx="1">
                  <c:v>79.7</c:v>
                </c:pt>
                <c:pt idx="2">
                  <c:v>80.2</c:v>
                </c:pt>
                <c:pt idx="3">
                  <c:v>79.900000000000006</c:v>
                </c:pt>
                <c:pt idx="4">
                  <c:v>80.400000000000006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grafici!$A$36</c:f>
              <c:strCache>
                <c:ptCount val="1"/>
                <c:pt idx="0">
                  <c:v>Valle d’Aosta-Vallèe d’Aoste 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grafici!$B$36:$F$36</c:f>
              <c:numCache>
                <c:formatCode>#,#00</c:formatCode>
                <c:ptCount val="5"/>
                <c:pt idx="0">
                  <c:v>79.599999999999994</c:v>
                </c:pt>
                <c:pt idx="1">
                  <c:v>79.7</c:v>
                </c:pt>
                <c:pt idx="2">
                  <c:v>79.7</c:v>
                </c:pt>
                <c:pt idx="3">
                  <c:v>78.8</c:v>
                </c:pt>
                <c:pt idx="4">
                  <c:v>79.400000000000006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grafici!$A$37</c:f>
              <c:strCache>
                <c:ptCount val="1"/>
                <c:pt idx="0">
                  <c:v>Lombardia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grafici!$B$37:$F$37</c:f>
              <c:numCache>
                <c:formatCode>#,#00</c:formatCode>
                <c:ptCount val="5"/>
                <c:pt idx="0">
                  <c:v>79.900000000000006</c:v>
                </c:pt>
                <c:pt idx="1">
                  <c:v>80.3</c:v>
                </c:pt>
                <c:pt idx="2">
                  <c:v>80.8</c:v>
                </c:pt>
                <c:pt idx="3">
                  <c:v>80.599999999999994</c:v>
                </c:pt>
                <c:pt idx="4">
                  <c:v>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grafici!$A$38</c:f>
              <c:strCache>
                <c:ptCount val="1"/>
                <c:pt idx="0">
                  <c:v>Bolzano-Bozen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grafici!$B$38:$F$38</c:f>
              <c:numCache>
                <c:formatCode>#,#00</c:formatCode>
                <c:ptCount val="5"/>
                <c:pt idx="0">
                  <c:v>80.599999999999994</c:v>
                </c:pt>
                <c:pt idx="1">
                  <c:v>80.8</c:v>
                </c:pt>
                <c:pt idx="2">
                  <c:v>81.2</c:v>
                </c:pt>
                <c:pt idx="3">
                  <c:v>80.8</c:v>
                </c:pt>
                <c:pt idx="4">
                  <c:v>81.099999999999994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grafici!$A$39</c:f>
              <c:strCache>
                <c:ptCount val="1"/>
                <c:pt idx="0">
                  <c:v>Trento</c:v>
                </c:pt>
              </c:strCache>
            </c:strRef>
          </c:tx>
          <c:spPr>
            <a:ln w="31750">
              <a:prstDash val="sysDash"/>
            </a:ln>
          </c:spPr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grafici!$B$39:$F$39</c:f>
              <c:numCache>
                <c:formatCode>#,#00</c:formatCode>
                <c:ptCount val="5"/>
                <c:pt idx="0">
                  <c:v>80.8</c:v>
                </c:pt>
                <c:pt idx="1">
                  <c:v>80.8</c:v>
                </c:pt>
                <c:pt idx="2">
                  <c:v>81.3</c:v>
                </c:pt>
                <c:pt idx="3">
                  <c:v>81.2</c:v>
                </c:pt>
                <c:pt idx="4">
                  <c:v>81.400000000000006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grafici!$A$40</c:f>
              <c:strCache>
                <c:ptCount val="1"/>
                <c:pt idx="0">
                  <c:v>Veneto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grafici!$B$40:$F$40</c:f>
              <c:numCache>
                <c:formatCode>#,#00</c:formatCode>
                <c:ptCount val="5"/>
                <c:pt idx="0">
                  <c:v>80.099999999999994</c:v>
                </c:pt>
                <c:pt idx="1">
                  <c:v>80.3</c:v>
                </c:pt>
                <c:pt idx="2">
                  <c:v>80.8</c:v>
                </c:pt>
                <c:pt idx="3">
                  <c:v>80.7</c:v>
                </c:pt>
                <c:pt idx="4">
                  <c:v>81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grafici!$A$41</c:f>
              <c:strCache>
                <c:ptCount val="1"/>
                <c:pt idx="0">
                  <c:v>Friuli-Venezia Giulia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grafici!$B$41:$F$41</c:f>
              <c:numCache>
                <c:formatCode>#,#00</c:formatCode>
                <c:ptCount val="5"/>
                <c:pt idx="0">
                  <c:v>79.3</c:v>
                </c:pt>
                <c:pt idx="1">
                  <c:v>79.5</c:v>
                </c:pt>
                <c:pt idx="2">
                  <c:v>80.099999999999994</c:v>
                </c:pt>
                <c:pt idx="3">
                  <c:v>79.900000000000006</c:v>
                </c:pt>
                <c:pt idx="4">
                  <c:v>80.400000000000006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grafici!$A$42</c:f>
              <c:strCache>
                <c:ptCount val="1"/>
                <c:pt idx="0">
                  <c:v>Liguria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grafici!$B$42:$F$42</c:f>
              <c:numCache>
                <c:formatCode>#,#00</c:formatCode>
                <c:ptCount val="5"/>
                <c:pt idx="0">
                  <c:v>79.400000000000006</c:v>
                </c:pt>
                <c:pt idx="1">
                  <c:v>79.5</c:v>
                </c:pt>
                <c:pt idx="2">
                  <c:v>80.099999999999994</c:v>
                </c:pt>
                <c:pt idx="3">
                  <c:v>79.900000000000006</c:v>
                </c:pt>
                <c:pt idx="4">
                  <c:v>80.5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grafici!$A$43</c:f>
              <c:strCache>
                <c:ptCount val="1"/>
                <c:pt idx="0">
                  <c:v>Emilia-Romagna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grafici!$B$43:$F$43</c:f>
              <c:numCache>
                <c:formatCode>#,#00</c:formatCode>
                <c:ptCount val="5"/>
                <c:pt idx="0">
                  <c:v>80.2</c:v>
                </c:pt>
                <c:pt idx="1">
                  <c:v>80.5</c:v>
                </c:pt>
                <c:pt idx="2">
                  <c:v>81</c:v>
                </c:pt>
                <c:pt idx="3">
                  <c:v>80.900000000000006</c:v>
                </c:pt>
                <c:pt idx="4">
                  <c:v>81.2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grafici!$A$44</c:f>
              <c:strCache>
                <c:ptCount val="1"/>
                <c:pt idx="0">
                  <c:v>Toscana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grafici!$B$44:$F$44</c:f>
              <c:numCache>
                <c:formatCode>#,#00</c:formatCode>
                <c:ptCount val="5"/>
                <c:pt idx="0">
                  <c:v>80.099999999999994</c:v>
                </c:pt>
                <c:pt idx="1">
                  <c:v>80.5</c:v>
                </c:pt>
                <c:pt idx="2">
                  <c:v>81</c:v>
                </c:pt>
                <c:pt idx="3">
                  <c:v>80.599999999999994</c:v>
                </c:pt>
                <c:pt idx="4">
                  <c:v>81.2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grafici!$A$45</c:f>
              <c:strCache>
                <c:ptCount val="1"/>
                <c:pt idx="0">
                  <c:v>Umbria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grafici!$B$45:$F$45</c:f>
              <c:numCache>
                <c:formatCode>#,#00</c:formatCode>
                <c:ptCount val="5"/>
                <c:pt idx="0">
                  <c:v>80.099999999999994</c:v>
                </c:pt>
                <c:pt idx="1">
                  <c:v>80.3</c:v>
                </c:pt>
                <c:pt idx="2">
                  <c:v>80.900000000000006</c:v>
                </c:pt>
                <c:pt idx="3">
                  <c:v>80.599999999999994</c:v>
                </c:pt>
                <c:pt idx="4">
                  <c:v>81.099999999999994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grafici!$A$46</c:f>
              <c:strCache>
                <c:ptCount val="1"/>
                <c:pt idx="0">
                  <c:v>Marche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grafici!$B$46:$F$46</c:f>
              <c:numCache>
                <c:formatCode>#,#00</c:formatCode>
                <c:ptCount val="5"/>
                <c:pt idx="0">
                  <c:v>80.599999999999994</c:v>
                </c:pt>
                <c:pt idx="1">
                  <c:v>80.7</c:v>
                </c:pt>
                <c:pt idx="2">
                  <c:v>81</c:v>
                </c:pt>
                <c:pt idx="3">
                  <c:v>80.7</c:v>
                </c:pt>
                <c:pt idx="4">
                  <c:v>81.099999999999994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grafici!$A$47</c:f>
              <c:strCache>
                <c:ptCount val="1"/>
                <c:pt idx="0">
                  <c:v>Lazio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grafici!$B$47:$F$47</c:f>
              <c:numCache>
                <c:formatCode>#,#00</c:formatCode>
                <c:ptCount val="5"/>
                <c:pt idx="0">
                  <c:v>79.099999999999994</c:v>
                </c:pt>
                <c:pt idx="1">
                  <c:v>79.5</c:v>
                </c:pt>
                <c:pt idx="2">
                  <c:v>80</c:v>
                </c:pt>
                <c:pt idx="3">
                  <c:v>80.099999999999994</c:v>
                </c:pt>
                <c:pt idx="4">
                  <c:v>80.599999999999994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grafici!$A$48</c:f>
              <c:strCache>
                <c:ptCount val="1"/>
                <c:pt idx="0">
                  <c:v>Abruzzo 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grafici!$B$48:$F$48</c:f>
              <c:numCache>
                <c:formatCode>#,#00</c:formatCode>
                <c:ptCount val="5"/>
                <c:pt idx="0">
                  <c:v>79.599999999999994</c:v>
                </c:pt>
                <c:pt idx="1">
                  <c:v>79.8</c:v>
                </c:pt>
                <c:pt idx="2">
                  <c:v>80.2</c:v>
                </c:pt>
                <c:pt idx="3">
                  <c:v>80.2</c:v>
                </c:pt>
                <c:pt idx="4">
                  <c:v>80.599999999999994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grafici!$A$49</c:f>
              <c:strCache>
                <c:ptCount val="1"/>
                <c:pt idx="0">
                  <c:v>Molise 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grafici!$B$49:$F$49</c:f>
              <c:numCache>
                <c:formatCode>#,#00</c:formatCode>
                <c:ptCount val="5"/>
                <c:pt idx="0">
                  <c:v>79.5</c:v>
                </c:pt>
                <c:pt idx="1">
                  <c:v>79.7</c:v>
                </c:pt>
                <c:pt idx="2">
                  <c:v>79.7</c:v>
                </c:pt>
                <c:pt idx="3">
                  <c:v>79.599999999999994</c:v>
                </c:pt>
                <c:pt idx="4">
                  <c:v>80.099999999999994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grafici!$A$50</c:f>
              <c:strCache>
                <c:ptCount val="1"/>
                <c:pt idx="0">
                  <c:v>Campania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grafici!$B$50:$F$50</c:f>
              <c:numCache>
                <c:formatCode>#,#00</c:formatCode>
                <c:ptCount val="5"/>
                <c:pt idx="0">
                  <c:v>78</c:v>
                </c:pt>
                <c:pt idx="1">
                  <c:v>78.099999999999994</c:v>
                </c:pt>
                <c:pt idx="2">
                  <c:v>78.5</c:v>
                </c:pt>
                <c:pt idx="3">
                  <c:v>78.3</c:v>
                </c:pt>
                <c:pt idx="4">
                  <c:v>78.900000000000006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grafici!$A$51</c:f>
              <c:strCache>
                <c:ptCount val="1"/>
                <c:pt idx="0">
                  <c:v>Puglia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grafici!$B$51:$F$51</c:f>
              <c:numCache>
                <c:formatCode>#,#00</c:formatCode>
                <c:ptCount val="5"/>
                <c:pt idx="0">
                  <c:v>80</c:v>
                </c:pt>
                <c:pt idx="1">
                  <c:v>80.2</c:v>
                </c:pt>
                <c:pt idx="2">
                  <c:v>80.5</c:v>
                </c:pt>
                <c:pt idx="3">
                  <c:v>80.3</c:v>
                </c:pt>
                <c:pt idx="4">
                  <c:v>80.8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grafici!$A$52</c:f>
              <c:strCache>
                <c:ptCount val="1"/>
                <c:pt idx="0">
                  <c:v>Basilicata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grafici!$B$52:$F$52</c:f>
              <c:numCache>
                <c:formatCode>#,#00</c:formatCode>
                <c:ptCount val="5"/>
                <c:pt idx="0">
                  <c:v>79.900000000000006</c:v>
                </c:pt>
                <c:pt idx="1">
                  <c:v>79.5</c:v>
                </c:pt>
                <c:pt idx="2">
                  <c:v>79.900000000000006</c:v>
                </c:pt>
                <c:pt idx="3">
                  <c:v>79.7</c:v>
                </c:pt>
                <c:pt idx="4">
                  <c:v>80.3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grafici!$A$53</c:f>
              <c:strCache>
                <c:ptCount val="1"/>
                <c:pt idx="0">
                  <c:v>Calabria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grafici!$B$53:$F$53</c:f>
              <c:numCache>
                <c:formatCode>#,#00</c:formatCode>
                <c:ptCount val="5"/>
                <c:pt idx="0">
                  <c:v>79.2</c:v>
                </c:pt>
                <c:pt idx="1">
                  <c:v>79.400000000000006</c:v>
                </c:pt>
                <c:pt idx="2">
                  <c:v>79.599999999999994</c:v>
                </c:pt>
                <c:pt idx="3">
                  <c:v>79.599999999999994</c:v>
                </c:pt>
                <c:pt idx="4">
                  <c:v>80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grafici!$A$54</c:f>
              <c:strCache>
                <c:ptCount val="1"/>
                <c:pt idx="0">
                  <c:v>Sicilia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grafici!$B$54:$F$54</c:f>
              <c:numCache>
                <c:formatCode>#,#00</c:formatCode>
                <c:ptCount val="5"/>
                <c:pt idx="0">
                  <c:v>78.8</c:v>
                </c:pt>
                <c:pt idx="1">
                  <c:v>79</c:v>
                </c:pt>
                <c:pt idx="2">
                  <c:v>79.5</c:v>
                </c:pt>
                <c:pt idx="3">
                  <c:v>79.400000000000006</c:v>
                </c:pt>
                <c:pt idx="4">
                  <c:v>79.8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grafici!$A$55</c:f>
              <c:strCache>
                <c:ptCount val="1"/>
                <c:pt idx="0">
                  <c:v>Sardegna</c:v>
                </c:pt>
              </c:strCache>
            </c:strRef>
          </c:tx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grafici!$B$55:$F$55</c:f>
              <c:numCache>
                <c:formatCode>#,#00</c:formatCode>
                <c:ptCount val="5"/>
                <c:pt idx="0">
                  <c:v>79.099999999999994</c:v>
                </c:pt>
                <c:pt idx="1">
                  <c:v>79.2</c:v>
                </c:pt>
                <c:pt idx="2">
                  <c:v>79.7</c:v>
                </c:pt>
                <c:pt idx="3">
                  <c:v>79.8</c:v>
                </c:pt>
                <c:pt idx="4">
                  <c:v>80.2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grafici!$A$56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grafici!$B$34:$F$34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grafici!$B$56:$F$56</c:f>
              <c:numCache>
                <c:formatCode>#,#00</c:formatCode>
                <c:ptCount val="5"/>
                <c:pt idx="0">
                  <c:v>79.599999999999994</c:v>
                </c:pt>
                <c:pt idx="1">
                  <c:v>79.8</c:v>
                </c:pt>
                <c:pt idx="2">
                  <c:v>80.3</c:v>
                </c:pt>
                <c:pt idx="3">
                  <c:v>80.099999999999994</c:v>
                </c:pt>
                <c:pt idx="4">
                  <c:v>80.599999999999994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21312"/>
        <c:axId val="71435392"/>
      </c:lineChart>
      <c:catAx>
        <c:axId val="714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35392"/>
        <c:crosses val="autoZero"/>
        <c:auto val="1"/>
        <c:lblAlgn val="ctr"/>
        <c:lblOffset val="100"/>
        <c:noMultiLvlLbl val="0"/>
      </c:catAx>
      <c:valAx>
        <c:axId val="71435392"/>
        <c:scaling>
          <c:orientation val="minMax"/>
        </c:scaling>
        <c:delete val="0"/>
        <c:axPos val="l"/>
        <c:majorGridlines/>
        <c:numFmt formatCode="#,#00" sourceLinked="1"/>
        <c:majorTickMark val="out"/>
        <c:minorTickMark val="none"/>
        <c:tickLblPos val="nextTo"/>
        <c:crossAx val="7142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37042825258754"/>
          <c:y val="5.7333863793137124E-2"/>
          <c:w val="0.18093259902436098"/>
          <c:h val="0.88533201540800688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516689837270823E-2"/>
          <c:y val="3.2358883880249427E-2"/>
          <c:w val="0.71682959398553991"/>
          <c:h val="0.89788791688700587"/>
        </c:manualLayout>
      </c:layout>
      <c:lineChart>
        <c:grouping val="standard"/>
        <c:varyColors val="0"/>
        <c:ser>
          <c:idx val="0"/>
          <c:order val="0"/>
          <c:tx>
            <c:strRef>
              <c:f>grafici!$A$35</c:f>
              <c:strCache>
                <c:ptCount val="1"/>
                <c:pt idx="0">
                  <c:v>Piemonte 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grafici!$I$35:$M$35</c:f>
              <c:numCache>
                <c:formatCode>#,#00</c:formatCode>
                <c:ptCount val="5"/>
                <c:pt idx="0">
                  <c:v>84.4</c:v>
                </c:pt>
                <c:pt idx="1">
                  <c:v>84.6</c:v>
                </c:pt>
                <c:pt idx="2">
                  <c:v>85</c:v>
                </c:pt>
                <c:pt idx="3">
                  <c:v>84.5</c:v>
                </c:pt>
                <c:pt idx="4">
                  <c:v>84.9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grafici!$A$36</c:f>
              <c:strCache>
                <c:ptCount val="1"/>
                <c:pt idx="0">
                  <c:v>Valle d’Aosta-Vallèe d’Aoste 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grafici!$I$36:$M$36</c:f>
              <c:numCache>
                <c:formatCode>#,#00</c:formatCode>
                <c:ptCount val="5"/>
                <c:pt idx="0">
                  <c:v>84.3</c:v>
                </c:pt>
                <c:pt idx="1">
                  <c:v>84.6</c:v>
                </c:pt>
                <c:pt idx="2">
                  <c:v>84.6</c:v>
                </c:pt>
                <c:pt idx="3">
                  <c:v>83.6</c:v>
                </c:pt>
                <c:pt idx="4">
                  <c:v>84.5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grafici!$A$37</c:f>
              <c:strCache>
                <c:ptCount val="1"/>
                <c:pt idx="0">
                  <c:v>Lombardia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grafici!$I$37:$M$37</c:f>
              <c:numCache>
                <c:formatCode>#,#00</c:formatCode>
                <c:ptCount val="5"/>
                <c:pt idx="0">
                  <c:v>84.9</c:v>
                </c:pt>
                <c:pt idx="1">
                  <c:v>85.1</c:v>
                </c:pt>
                <c:pt idx="2">
                  <c:v>85.5</c:v>
                </c:pt>
                <c:pt idx="3">
                  <c:v>85.1</c:v>
                </c:pt>
                <c:pt idx="4">
                  <c:v>85.5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grafici!$A$38</c:f>
              <c:strCache>
                <c:ptCount val="1"/>
                <c:pt idx="0">
                  <c:v>Bolzano-Bozen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grafici!$I$38:$M$38</c:f>
              <c:numCache>
                <c:formatCode>#,#00</c:formatCode>
                <c:ptCount val="5"/>
                <c:pt idx="0">
                  <c:v>85</c:v>
                </c:pt>
                <c:pt idx="1">
                  <c:v>85.6</c:v>
                </c:pt>
                <c:pt idx="2">
                  <c:v>85.5</c:v>
                </c:pt>
                <c:pt idx="3">
                  <c:v>85.7</c:v>
                </c:pt>
                <c:pt idx="4">
                  <c:v>85.9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grafici!$A$39</c:f>
              <c:strCache>
                <c:ptCount val="1"/>
                <c:pt idx="0">
                  <c:v>Trento</c:v>
                </c:pt>
              </c:strCache>
            </c:strRef>
          </c:tx>
          <c:spPr>
            <a:ln w="31750">
              <a:prstDash val="sysDash"/>
            </a:ln>
          </c:spPr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grafici!$I$39:$M$39</c:f>
              <c:numCache>
                <c:formatCode>#,#00</c:formatCode>
                <c:ptCount val="5"/>
                <c:pt idx="0">
                  <c:v>85.9</c:v>
                </c:pt>
                <c:pt idx="1">
                  <c:v>85.8</c:v>
                </c:pt>
                <c:pt idx="2">
                  <c:v>86.1</c:v>
                </c:pt>
                <c:pt idx="3">
                  <c:v>85.8</c:v>
                </c:pt>
                <c:pt idx="4">
                  <c:v>86.3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grafici!$A$40</c:f>
              <c:strCache>
                <c:ptCount val="1"/>
                <c:pt idx="0">
                  <c:v>Veneto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grafici!$I$40:$M$40</c:f>
              <c:numCache>
                <c:formatCode>#,#00</c:formatCode>
                <c:ptCount val="5"/>
                <c:pt idx="0">
                  <c:v>85.1</c:v>
                </c:pt>
                <c:pt idx="1">
                  <c:v>85.3</c:v>
                </c:pt>
                <c:pt idx="2">
                  <c:v>85.7</c:v>
                </c:pt>
                <c:pt idx="3">
                  <c:v>85.3</c:v>
                </c:pt>
                <c:pt idx="4">
                  <c:v>85.7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grafici!$A$41</c:f>
              <c:strCache>
                <c:ptCount val="1"/>
                <c:pt idx="0">
                  <c:v>Friuli-Venezia Giulia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grafici!$I$41:$M$41</c:f>
              <c:numCache>
                <c:formatCode>#,#00</c:formatCode>
                <c:ptCount val="5"/>
                <c:pt idx="0">
                  <c:v>84.7</c:v>
                </c:pt>
                <c:pt idx="1">
                  <c:v>84.7</c:v>
                </c:pt>
                <c:pt idx="2">
                  <c:v>85.1</c:v>
                </c:pt>
                <c:pt idx="3">
                  <c:v>85</c:v>
                </c:pt>
                <c:pt idx="4">
                  <c:v>85.4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grafici!$A$42</c:f>
              <c:strCache>
                <c:ptCount val="1"/>
                <c:pt idx="0">
                  <c:v>Liguria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grafici!$I$42:$M$42</c:f>
              <c:numCache>
                <c:formatCode>#,#00</c:formatCode>
                <c:ptCount val="5"/>
                <c:pt idx="0">
                  <c:v>84.4</c:v>
                </c:pt>
                <c:pt idx="1">
                  <c:v>84.5</c:v>
                </c:pt>
                <c:pt idx="2">
                  <c:v>85</c:v>
                </c:pt>
                <c:pt idx="3">
                  <c:v>84.6</c:v>
                </c:pt>
                <c:pt idx="4">
                  <c:v>85.1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grafici!$A$43</c:f>
              <c:strCache>
                <c:ptCount val="1"/>
                <c:pt idx="0">
                  <c:v>Emilia-Romagna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grafici!$I$43:$M$43</c:f>
              <c:numCache>
                <c:formatCode>#,#00</c:formatCode>
                <c:ptCount val="5"/>
                <c:pt idx="0">
                  <c:v>84.9</c:v>
                </c:pt>
                <c:pt idx="1">
                  <c:v>85.1</c:v>
                </c:pt>
                <c:pt idx="2">
                  <c:v>85.4</c:v>
                </c:pt>
                <c:pt idx="3">
                  <c:v>85</c:v>
                </c:pt>
                <c:pt idx="4">
                  <c:v>85.3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grafici!$A$44</c:f>
              <c:strCache>
                <c:ptCount val="1"/>
                <c:pt idx="0">
                  <c:v>Toscana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grafici!$I$44:$M$44</c:f>
              <c:numCache>
                <c:formatCode>#,#00</c:formatCode>
                <c:ptCount val="5"/>
                <c:pt idx="0">
                  <c:v>84.8</c:v>
                </c:pt>
                <c:pt idx="1">
                  <c:v>85.1</c:v>
                </c:pt>
                <c:pt idx="2">
                  <c:v>85.5</c:v>
                </c:pt>
                <c:pt idx="3">
                  <c:v>85.1</c:v>
                </c:pt>
                <c:pt idx="4">
                  <c:v>85.5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grafici!$A$45</c:f>
              <c:strCache>
                <c:ptCount val="1"/>
                <c:pt idx="0">
                  <c:v>Umbria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grafici!$I$45:$M$45</c:f>
              <c:numCache>
                <c:formatCode>#,#00</c:formatCode>
                <c:ptCount val="5"/>
                <c:pt idx="0">
                  <c:v>85.1</c:v>
                </c:pt>
                <c:pt idx="1">
                  <c:v>85.3</c:v>
                </c:pt>
                <c:pt idx="2">
                  <c:v>85.6</c:v>
                </c:pt>
                <c:pt idx="3">
                  <c:v>85.3</c:v>
                </c:pt>
                <c:pt idx="4">
                  <c:v>85.6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grafici!$A$46</c:f>
              <c:strCache>
                <c:ptCount val="1"/>
                <c:pt idx="0">
                  <c:v>Marche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grafici!$I$46:$M$46</c:f>
              <c:numCache>
                <c:formatCode>#,#00</c:formatCode>
                <c:ptCount val="5"/>
                <c:pt idx="0">
                  <c:v>85.3</c:v>
                </c:pt>
                <c:pt idx="1">
                  <c:v>85.5</c:v>
                </c:pt>
                <c:pt idx="2">
                  <c:v>85.7</c:v>
                </c:pt>
                <c:pt idx="3">
                  <c:v>85.3</c:v>
                </c:pt>
                <c:pt idx="4">
                  <c:v>85.8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grafici!$A$47</c:f>
              <c:strCache>
                <c:ptCount val="1"/>
                <c:pt idx="0">
                  <c:v>Lazio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grafici!$I$47:$M$47</c:f>
              <c:numCache>
                <c:formatCode>#,#00</c:formatCode>
                <c:ptCount val="5"/>
                <c:pt idx="0">
                  <c:v>83.8</c:v>
                </c:pt>
                <c:pt idx="1">
                  <c:v>84.2</c:v>
                </c:pt>
                <c:pt idx="2">
                  <c:v>84.7</c:v>
                </c:pt>
                <c:pt idx="3">
                  <c:v>84.5</c:v>
                </c:pt>
                <c:pt idx="4">
                  <c:v>84.9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grafici!$A$48</c:f>
              <c:strCache>
                <c:ptCount val="1"/>
                <c:pt idx="0">
                  <c:v>Abruzzo 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grafici!$I$48:$M$48</c:f>
              <c:numCache>
                <c:formatCode>#,#00</c:formatCode>
                <c:ptCount val="5"/>
                <c:pt idx="0">
                  <c:v>84.6</c:v>
                </c:pt>
                <c:pt idx="1">
                  <c:v>84.8</c:v>
                </c:pt>
                <c:pt idx="2">
                  <c:v>85.1</c:v>
                </c:pt>
                <c:pt idx="3">
                  <c:v>84.6</c:v>
                </c:pt>
                <c:pt idx="4">
                  <c:v>85.2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grafici!$A$49</c:f>
              <c:strCache>
                <c:ptCount val="1"/>
                <c:pt idx="0">
                  <c:v>Molise 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grafici!$I$49:$M$49</c:f>
              <c:numCache>
                <c:formatCode>#,#00</c:formatCode>
                <c:ptCount val="5"/>
                <c:pt idx="0">
                  <c:v>84.5</c:v>
                </c:pt>
                <c:pt idx="1">
                  <c:v>84.6</c:v>
                </c:pt>
                <c:pt idx="2">
                  <c:v>84.9</c:v>
                </c:pt>
                <c:pt idx="3">
                  <c:v>84.8</c:v>
                </c:pt>
                <c:pt idx="4">
                  <c:v>85.2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grafici!$A$50</c:f>
              <c:strCache>
                <c:ptCount val="1"/>
                <c:pt idx="0">
                  <c:v>Campania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grafici!$I$50:$M$50</c:f>
              <c:numCache>
                <c:formatCode>#,#00</c:formatCode>
                <c:ptCount val="5"/>
                <c:pt idx="0">
                  <c:v>82.8</c:v>
                </c:pt>
                <c:pt idx="1">
                  <c:v>83</c:v>
                </c:pt>
                <c:pt idx="2">
                  <c:v>83.3</c:v>
                </c:pt>
                <c:pt idx="3">
                  <c:v>82.8</c:v>
                </c:pt>
                <c:pt idx="4">
                  <c:v>83.4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grafici!$A$51</c:f>
              <c:strCache>
                <c:ptCount val="1"/>
                <c:pt idx="0">
                  <c:v>Puglia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grafici!$I$51:$M$51</c:f>
              <c:numCache>
                <c:formatCode>#,#00</c:formatCode>
                <c:ptCount val="5"/>
                <c:pt idx="0">
                  <c:v>84.5</c:v>
                </c:pt>
                <c:pt idx="1">
                  <c:v>84.6</c:v>
                </c:pt>
                <c:pt idx="2">
                  <c:v>84.9</c:v>
                </c:pt>
                <c:pt idx="3">
                  <c:v>84.5</c:v>
                </c:pt>
                <c:pt idx="4">
                  <c:v>85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grafici!$A$52</c:f>
              <c:strCache>
                <c:ptCount val="1"/>
                <c:pt idx="0">
                  <c:v>Basilicata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grafici!$I$52:$M$52</c:f>
              <c:numCache>
                <c:formatCode>#,#00</c:formatCode>
                <c:ptCount val="5"/>
                <c:pt idx="0">
                  <c:v>84.3</c:v>
                </c:pt>
                <c:pt idx="1">
                  <c:v>84.7</c:v>
                </c:pt>
                <c:pt idx="2">
                  <c:v>84.9</c:v>
                </c:pt>
                <c:pt idx="3">
                  <c:v>84.4</c:v>
                </c:pt>
                <c:pt idx="4">
                  <c:v>84.7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grafici!$A$53</c:f>
              <c:strCache>
                <c:ptCount val="1"/>
                <c:pt idx="0">
                  <c:v>Calabria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grafici!$I$53:$M$53</c:f>
              <c:numCache>
                <c:formatCode>#,#00</c:formatCode>
                <c:ptCount val="5"/>
                <c:pt idx="0">
                  <c:v>84</c:v>
                </c:pt>
                <c:pt idx="1">
                  <c:v>84.3</c:v>
                </c:pt>
                <c:pt idx="2">
                  <c:v>84.6</c:v>
                </c:pt>
                <c:pt idx="3">
                  <c:v>84.3</c:v>
                </c:pt>
                <c:pt idx="4">
                  <c:v>84.7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grafici!$A$54</c:f>
              <c:strCache>
                <c:ptCount val="1"/>
                <c:pt idx="0">
                  <c:v>Sicilia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grafici!$I$54:$M$54</c:f>
              <c:numCache>
                <c:formatCode>#,#00</c:formatCode>
                <c:ptCount val="5"/>
                <c:pt idx="0">
                  <c:v>83.2</c:v>
                </c:pt>
                <c:pt idx="1">
                  <c:v>83.4</c:v>
                </c:pt>
                <c:pt idx="2">
                  <c:v>83.8</c:v>
                </c:pt>
                <c:pt idx="3">
                  <c:v>83.4</c:v>
                </c:pt>
                <c:pt idx="4">
                  <c:v>83.9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grafici!$A$55</c:f>
              <c:strCache>
                <c:ptCount val="1"/>
                <c:pt idx="0">
                  <c:v>Sardegna</c:v>
                </c:pt>
              </c:strCache>
            </c:strRef>
          </c:tx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grafici!$I$55:$M$55</c:f>
              <c:numCache>
                <c:formatCode>#,#00</c:formatCode>
                <c:ptCount val="5"/>
                <c:pt idx="0">
                  <c:v>84.8</c:v>
                </c:pt>
                <c:pt idx="1">
                  <c:v>85</c:v>
                </c:pt>
                <c:pt idx="2">
                  <c:v>85.3</c:v>
                </c:pt>
                <c:pt idx="3">
                  <c:v>84.8</c:v>
                </c:pt>
                <c:pt idx="4">
                  <c:v>85.2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grafici!$A$56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grafici!$I$34:$M$34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grafici!$I$56:$M$56</c:f>
              <c:numCache>
                <c:formatCode>General</c:formatCode>
                <c:ptCount val="5"/>
                <c:pt idx="0">
                  <c:v>84.4</c:v>
                </c:pt>
                <c:pt idx="1">
                  <c:v>84.6</c:v>
                </c:pt>
                <c:pt idx="2" formatCode="#,#00">
                  <c:v>85</c:v>
                </c:pt>
                <c:pt idx="3" formatCode="#,#00">
                  <c:v>84.6</c:v>
                </c:pt>
                <c:pt idx="4" formatCode="#,#00">
                  <c:v>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20640"/>
        <c:axId val="71522176"/>
      </c:lineChart>
      <c:catAx>
        <c:axId val="7152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522176"/>
        <c:crosses val="autoZero"/>
        <c:auto val="1"/>
        <c:lblAlgn val="ctr"/>
        <c:lblOffset val="100"/>
        <c:noMultiLvlLbl val="0"/>
      </c:catAx>
      <c:valAx>
        <c:axId val="71522176"/>
        <c:scaling>
          <c:orientation val="minMax"/>
        </c:scaling>
        <c:delete val="0"/>
        <c:axPos val="l"/>
        <c:majorGridlines/>
        <c:numFmt formatCode="#,#00" sourceLinked="1"/>
        <c:majorTickMark val="out"/>
        <c:minorTickMark val="none"/>
        <c:tickLblPos val="nextTo"/>
        <c:crossAx val="7152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96364757416451"/>
          <c:y val="5.7333863793137124E-2"/>
          <c:w val="0.17133933157380574"/>
          <c:h val="0.88533201540800688"/>
        </c:manualLayout>
      </c:layout>
      <c:overlay val="0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45497658769229E-2"/>
          <c:y val="3.0472077259912422E-2"/>
          <c:w val="0.75290022759893438"/>
          <c:h val="0.9149227019156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Foglio1!$B$30</c:f>
              <c:strCache>
                <c:ptCount val="1"/>
                <c:pt idx="0">
                  <c:v>Maschi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Foglio1!$A$33:$A$54</c:f>
              <c:strCache>
                <c:ptCount val="22"/>
                <c:pt idx="0">
                  <c:v>Piemonte </c:v>
                </c:pt>
                <c:pt idx="1">
                  <c:v>Valle d’Aosta</c:v>
                </c:pt>
                <c:pt idx="2">
                  <c:v>Lombardia</c:v>
                </c:pt>
                <c:pt idx="3">
                  <c:v>Bolzano-Bozen</c:v>
                </c:pt>
                <c:pt idx="4">
                  <c:v>Trento</c:v>
                </c:pt>
                <c:pt idx="5">
                  <c:v>Veneto</c:v>
                </c:pt>
                <c:pt idx="6">
                  <c:v>Friuli-Venezia Giulia</c:v>
                </c:pt>
                <c:pt idx="7">
                  <c:v>Liguria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 </c:v>
                </c:pt>
                <c:pt idx="14">
                  <c:v>Molise 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Foglio1!$D$33:$D$54</c:f>
              <c:numCache>
                <c:formatCode>0</c:formatCode>
                <c:ptCount val="22"/>
                <c:pt idx="0">
                  <c:v>-109.49999999999896</c:v>
                </c:pt>
                <c:pt idx="1">
                  <c:v>-328.50000000000205</c:v>
                </c:pt>
                <c:pt idx="2">
                  <c:v>-73.000000000001037</c:v>
                </c:pt>
                <c:pt idx="3">
                  <c:v>-146.00000000000207</c:v>
                </c:pt>
                <c:pt idx="4">
                  <c:v>-36.499999999997925</c:v>
                </c:pt>
                <c:pt idx="5">
                  <c:v>-36.499999999997925</c:v>
                </c:pt>
                <c:pt idx="6">
                  <c:v>-72.99999999999585</c:v>
                </c:pt>
                <c:pt idx="7">
                  <c:v>-72.99999999999585</c:v>
                </c:pt>
                <c:pt idx="8">
                  <c:v>-36.499999999997925</c:v>
                </c:pt>
                <c:pt idx="9">
                  <c:v>-146.00000000000207</c:v>
                </c:pt>
                <c:pt idx="10">
                  <c:v>-109.50000000000415</c:v>
                </c:pt>
                <c:pt idx="11">
                  <c:v>-109.49999999999896</c:v>
                </c:pt>
                <c:pt idx="12">
                  <c:v>36.499999999997925</c:v>
                </c:pt>
                <c:pt idx="13">
                  <c:v>0</c:v>
                </c:pt>
                <c:pt idx="14">
                  <c:v>-36.500000000003112</c:v>
                </c:pt>
                <c:pt idx="15">
                  <c:v>-73.000000000001037</c:v>
                </c:pt>
                <c:pt idx="16">
                  <c:v>-73.000000000001037</c:v>
                </c:pt>
                <c:pt idx="17">
                  <c:v>-73.000000000001037</c:v>
                </c:pt>
                <c:pt idx="18">
                  <c:v>0</c:v>
                </c:pt>
                <c:pt idx="19">
                  <c:v>-36.499999999997925</c:v>
                </c:pt>
                <c:pt idx="20">
                  <c:v>36.499999999997925</c:v>
                </c:pt>
                <c:pt idx="21">
                  <c:v>-73.000000000001037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0848"/>
        <c:axId val="8112384"/>
      </c:barChart>
      <c:catAx>
        <c:axId val="8110848"/>
        <c:scaling>
          <c:orientation val="maxMin"/>
        </c:scaling>
        <c:delete val="0"/>
        <c:axPos val="l"/>
        <c:majorTickMark val="out"/>
        <c:minorTickMark val="none"/>
        <c:tickLblPos val="high"/>
        <c:crossAx val="8112384"/>
        <c:crosses val="autoZero"/>
        <c:auto val="1"/>
        <c:lblAlgn val="ctr"/>
        <c:lblOffset val="0"/>
        <c:tickLblSkip val="1"/>
        <c:noMultiLvlLbl val="0"/>
      </c:catAx>
      <c:valAx>
        <c:axId val="8112384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high"/>
        <c:crossAx val="81108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Foglio1!$B$30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Foglio1!$A$70:$A$91</c:f>
              <c:strCache>
                <c:ptCount val="22"/>
                <c:pt idx="0">
                  <c:v>Piemonte </c:v>
                </c:pt>
                <c:pt idx="1">
                  <c:v>Valle d’Aosta</c:v>
                </c:pt>
                <c:pt idx="2">
                  <c:v>Lombardia</c:v>
                </c:pt>
                <c:pt idx="3">
                  <c:v>Bolzano-Bozen</c:v>
                </c:pt>
                <c:pt idx="4">
                  <c:v>Trento</c:v>
                </c:pt>
                <c:pt idx="5">
                  <c:v>Veneto</c:v>
                </c:pt>
                <c:pt idx="6">
                  <c:v>Friuli-Venezia Giulia</c:v>
                </c:pt>
                <c:pt idx="7">
                  <c:v>Liguria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 </c:v>
                </c:pt>
                <c:pt idx="14">
                  <c:v>Molise 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Foglio1!$D$70:$D$91</c:f>
              <c:numCache>
                <c:formatCode>0</c:formatCode>
                <c:ptCount val="22"/>
                <c:pt idx="0">
                  <c:v>-182.5</c:v>
                </c:pt>
                <c:pt idx="1">
                  <c:v>-365</c:v>
                </c:pt>
                <c:pt idx="2">
                  <c:v>-146.00000000000207</c:v>
                </c:pt>
                <c:pt idx="3">
                  <c:v>73.000000000001037</c:v>
                </c:pt>
                <c:pt idx="4">
                  <c:v>-109.49999999999896</c:v>
                </c:pt>
                <c:pt idx="5">
                  <c:v>-146.00000000000207</c:v>
                </c:pt>
                <c:pt idx="6">
                  <c:v>-36.499999999997925</c:v>
                </c:pt>
                <c:pt idx="7">
                  <c:v>-146.00000000000207</c:v>
                </c:pt>
                <c:pt idx="8">
                  <c:v>-146.00000000000207</c:v>
                </c:pt>
                <c:pt idx="9">
                  <c:v>-146.00000000000207</c:v>
                </c:pt>
                <c:pt idx="10">
                  <c:v>-109.49999999999896</c:v>
                </c:pt>
                <c:pt idx="11">
                  <c:v>-146.00000000000207</c:v>
                </c:pt>
                <c:pt idx="12">
                  <c:v>-73.000000000001037</c:v>
                </c:pt>
                <c:pt idx="13">
                  <c:v>-182.5</c:v>
                </c:pt>
                <c:pt idx="14">
                  <c:v>-36.500000000003112</c:v>
                </c:pt>
                <c:pt idx="15">
                  <c:v>-182.5</c:v>
                </c:pt>
                <c:pt idx="16">
                  <c:v>-146.00000000000207</c:v>
                </c:pt>
                <c:pt idx="17">
                  <c:v>-182.5</c:v>
                </c:pt>
                <c:pt idx="18">
                  <c:v>-109.49999999999896</c:v>
                </c:pt>
                <c:pt idx="19">
                  <c:v>-145.99999999999687</c:v>
                </c:pt>
                <c:pt idx="20">
                  <c:v>-182.5</c:v>
                </c:pt>
                <c:pt idx="21">
                  <c:v>-146.00000000000207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57088"/>
        <c:axId val="32858880"/>
      </c:barChart>
      <c:catAx>
        <c:axId val="32857088"/>
        <c:scaling>
          <c:orientation val="maxMin"/>
        </c:scaling>
        <c:delete val="0"/>
        <c:axPos val="l"/>
        <c:majorTickMark val="out"/>
        <c:minorTickMark val="none"/>
        <c:tickLblPos val="high"/>
        <c:crossAx val="32858880"/>
        <c:crosses val="autoZero"/>
        <c:auto val="1"/>
        <c:lblAlgn val="ctr"/>
        <c:lblOffset val="0"/>
        <c:tickLblSkip val="1"/>
        <c:noMultiLvlLbl val="0"/>
      </c:catAx>
      <c:valAx>
        <c:axId val="32858880"/>
        <c:scaling>
          <c:orientation val="minMax"/>
        </c:scaling>
        <c:delete val="0"/>
        <c:axPos val="t"/>
        <c:numFmt formatCode="0" sourceLinked="1"/>
        <c:majorTickMark val="none"/>
        <c:minorTickMark val="none"/>
        <c:tickLblPos val="high"/>
        <c:crossAx val="328570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/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62109212330994E-2"/>
          <c:y val="3.3833137002650462E-2"/>
          <c:w val="0.89001470886008249"/>
          <c:h val="0.89323574600492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Foglio4!$C$33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Foglio4!$B$34:$B$38</c:f>
              <c:strCache>
                <c:ptCount val="5"/>
                <c:pt idx="0">
                  <c:v>0-18</c:v>
                </c:pt>
                <c:pt idx="1">
                  <c:v>19-64</c:v>
                </c:pt>
                <c:pt idx="2">
                  <c:v>65-74</c:v>
                </c:pt>
                <c:pt idx="3">
                  <c:v>75-84</c:v>
                </c:pt>
                <c:pt idx="4">
                  <c:v>85+</c:v>
                </c:pt>
              </c:strCache>
            </c:strRef>
          </c:cat>
          <c:val>
            <c:numRef>
              <c:f>Foglio4!$C$34:$C$38</c:f>
              <c:numCache>
                <c:formatCode>0</c:formatCode>
                <c:ptCount val="5"/>
                <c:pt idx="0">
                  <c:v>-1.8796948304650216</c:v>
                </c:pt>
                <c:pt idx="1">
                  <c:v>-12.467627660913946</c:v>
                </c:pt>
                <c:pt idx="2">
                  <c:v>-9.7369253058315266</c:v>
                </c:pt>
                <c:pt idx="3">
                  <c:v>-15.971042508419407</c:v>
                </c:pt>
                <c:pt idx="4">
                  <c:v>-32.944709694371141</c:v>
                </c:pt>
              </c:numCache>
            </c:numRef>
          </c:val>
        </c:ser>
        <c:ser>
          <c:idx val="1"/>
          <c:order val="1"/>
          <c:tx>
            <c:strRef>
              <c:f>Foglio4!$D$33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Foglio4!$B$34:$B$38</c:f>
              <c:strCache>
                <c:ptCount val="5"/>
                <c:pt idx="0">
                  <c:v>0-18</c:v>
                </c:pt>
                <c:pt idx="1">
                  <c:v>19-64</c:v>
                </c:pt>
                <c:pt idx="2">
                  <c:v>65-74</c:v>
                </c:pt>
                <c:pt idx="3">
                  <c:v>75-84</c:v>
                </c:pt>
                <c:pt idx="4">
                  <c:v>85+</c:v>
                </c:pt>
              </c:strCache>
            </c:strRef>
          </c:cat>
          <c:val>
            <c:numRef>
              <c:f>Foglio4!$D$34:$D$38</c:f>
              <c:numCache>
                <c:formatCode>0</c:formatCode>
                <c:ptCount val="5"/>
                <c:pt idx="0">
                  <c:v>3.0246917443296057</c:v>
                </c:pt>
                <c:pt idx="1">
                  <c:v>-15.783430058302917</c:v>
                </c:pt>
                <c:pt idx="2">
                  <c:v>-12.488951548103499</c:v>
                </c:pt>
                <c:pt idx="3">
                  <c:v>-41.400647744884068</c:v>
                </c:pt>
                <c:pt idx="4">
                  <c:v>-79.351662393041181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96672"/>
        <c:axId val="33214848"/>
      </c:barChart>
      <c:catAx>
        <c:axId val="33196672"/>
        <c:scaling>
          <c:orientation val="minMax"/>
        </c:scaling>
        <c:delete val="0"/>
        <c:axPos val="t"/>
        <c:majorTickMark val="out"/>
        <c:minorTickMark val="none"/>
        <c:tickLblPos val="high"/>
        <c:crossAx val="33214848"/>
        <c:crosses val="autoZero"/>
        <c:auto val="1"/>
        <c:lblAlgn val="ctr"/>
        <c:lblOffset val="100"/>
        <c:noMultiLvlLbl val="0"/>
      </c:catAx>
      <c:valAx>
        <c:axId val="33214848"/>
        <c:scaling>
          <c:orientation val="maxMin"/>
        </c:scaling>
        <c:delete val="0"/>
        <c:axPos val="l"/>
        <c:numFmt formatCode="0" sourceLinked="1"/>
        <c:majorTickMark val="out"/>
        <c:minorTickMark val="none"/>
        <c:tickLblPos val="nextTo"/>
        <c:crossAx val="3319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70794698697598"/>
          <c:y val="0.19838303276655764"/>
          <c:w val="0.16723431405135494"/>
          <c:h val="0.21261498907264756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Foglio4!$C$4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Foglio4!$B$5:$B$14</c:f>
              <c:strCache>
                <c:ptCount val="10"/>
                <c:pt idx="0">
                  <c:v>Cause esterne</c:v>
                </c:pt>
                <c:pt idx="1">
                  <c:v>Malattie dell'apparato digerente</c:v>
                </c:pt>
                <c:pt idx="2">
                  <c:v>Tumori</c:v>
                </c:pt>
                <c:pt idx="3">
                  <c:v>Malattie dell'apparato genitourinario</c:v>
                </c:pt>
                <c:pt idx="4">
                  <c:v>Cause mal definite</c:v>
                </c:pt>
                <c:pt idx="5">
                  <c:v>Diabete</c:v>
                </c:pt>
                <c:pt idx="6">
                  <c:v>Alcune malattie infettive</c:v>
                </c:pt>
                <c:pt idx="7">
                  <c:v>Demenza e Malattia di Alzheimer</c:v>
                </c:pt>
                <c:pt idx="8">
                  <c:v>Malattie del sistema respiratorio</c:v>
                </c:pt>
                <c:pt idx="9">
                  <c:v>Malattie del sistema circolatorio</c:v>
                </c:pt>
              </c:strCache>
            </c:strRef>
          </c:cat>
          <c:val>
            <c:numRef>
              <c:f>Foglio4!$C$5:$C$14</c:f>
              <c:numCache>
                <c:formatCode>0</c:formatCode>
                <c:ptCount val="10"/>
                <c:pt idx="0">
                  <c:v>-2.3332464869413965</c:v>
                </c:pt>
                <c:pt idx="1">
                  <c:v>-0.13208408583537046</c:v>
                </c:pt>
                <c:pt idx="2">
                  <c:v>18.331893077066749</c:v>
                </c:pt>
                <c:pt idx="3">
                  <c:v>-3.1187684429183351</c:v>
                </c:pt>
                <c:pt idx="4">
                  <c:v>-4.08870930526591</c:v>
                </c:pt>
                <c:pt idx="5">
                  <c:v>-5.8230747122442663</c:v>
                </c:pt>
                <c:pt idx="6">
                  <c:v>-5.6865351984184294</c:v>
                </c:pt>
                <c:pt idx="7">
                  <c:v>-6.9679536337089862</c:v>
                </c:pt>
                <c:pt idx="8">
                  <c:v>-15.86163935083445</c:v>
                </c:pt>
                <c:pt idx="9">
                  <c:v>-31.398671807945881</c:v>
                </c:pt>
              </c:numCache>
            </c:numRef>
          </c:val>
        </c:ser>
        <c:ser>
          <c:idx val="1"/>
          <c:order val="1"/>
          <c:tx>
            <c:strRef>
              <c:f>Foglio4!$D$4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Foglio4!$B$5:$B$14</c:f>
              <c:strCache>
                <c:ptCount val="10"/>
                <c:pt idx="0">
                  <c:v>Cause esterne</c:v>
                </c:pt>
                <c:pt idx="1">
                  <c:v>Malattie dell'apparato digerente</c:v>
                </c:pt>
                <c:pt idx="2">
                  <c:v>Tumori</c:v>
                </c:pt>
                <c:pt idx="3">
                  <c:v>Malattie dell'apparato genitourinario</c:v>
                </c:pt>
                <c:pt idx="4">
                  <c:v>Cause mal definite</c:v>
                </c:pt>
                <c:pt idx="5">
                  <c:v>Diabete</c:v>
                </c:pt>
                <c:pt idx="6">
                  <c:v>Alcune malattie infettive</c:v>
                </c:pt>
                <c:pt idx="7">
                  <c:v>Demenza e Malattia di Alzheimer</c:v>
                </c:pt>
                <c:pt idx="8">
                  <c:v>Malattie del sistema respiratorio</c:v>
                </c:pt>
                <c:pt idx="9">
                  <c:v>Malattie del sistema circolatorio</c:v>
                </c:pt>
              </c:strCache>
            </c:strRef>
          </c:cat>
          <c:val>
            <c:numRef>
              <c:f>Foglio4!$D$5:$D$14</c:f>
              <c:numCache>
                <c:formatCode>0</c:formatCode>
                <c:ptCount val="10"/>
                <c:pt idx="0">
                  <c:v>2.8829942623139759</c:v>
                </c:pt>
                <c:pt idx="1">
                  <c:v>-1.7675160362643143</c:v>
                </c:pt>
                <c:pt idx="2">
                  <c:v>-4.5534132995101997</c:v>
                </c:pt>
                <c:pt idx="3">
                  <c:v>-4.679372288916138</c:v>
                </c:pt>
                <c:pt idx="4">
                  <c:v>-6.1579678343772812</c:v>
                </c:pt>
                <c:pt idx="5">
                  <c:v>-6.4362069556222217</c:v>
                </c:pt>
                <c:pt idx="6">
                  <c:v>-10.4119667245924</c:v>
                </c:pt>
                <c:pt idx="7">
                  <c:v>-18.794068002023842</c:v>
                </c:pt>
                <c:pt idx="8">
                  <c:v>-25.128840607282275</c:v>
                </c:pt>
                <c:pt idx="9">
                  <c:v>-51.577527946287695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37152"/>
        <c:axId val="76775808"/>
      </c:barChart>
      <c:catAx>
        <c:axId val="76737152"/>
        <c:scaling>
          <c:orientation val="minMax"/>
        </c:scaling>
        <c:delete val="0"/>
        <c:axPos val="l"/>
        <c:majorTickMark val="out"/>
        <c:minorTickMark val="none"/>
        <c:tickLblPos val="low"/>
        <c:crossAx val="76775808"/>
        <c:crosses val="autoZero"/>
        <c:auto val="1"/>
        <c:lblAlgn val="ctr"/>
        <c:lblOffset val="100"/>
        <c:noMultiLvlLbl val="0"/>
      </c:catAx>
      <c:valAx>
        <c:axId val="767758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7673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2907725560194"/>
          <c:y val="0.32141615955254849"/>
          <c:w val="6.548270189491659E-2"/>
          <c:h val="9.39562155070127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227439664035895"/>
          <c:y val="2.7274305125089882E-2"/>
          <c:w val="0.57418349974660876"/>
          <c:h val="0.913932874752759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'TABELLA RIEPILOGATIVA'!$I$111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'TABELLA RIEPILOGATIVA'!$H$137:$H$146</c:f>
              <c:strCache>
                <c:ptCount val="10"/>
                <c:pt idx="0">
                  <c:v>Alcune malattie infettive</c:v>
                </c:pt>
                <c:pt idx="1">
                  <c:v>Cause esterne</c:v>
                </c:pt>
                <c:pt idx="2">
                  <c:v>Cause mal definite</c:v>
                </c:pt>
                <c:pt idx="3">
                  <c:v>Demenza e Malattia di Alzheimer</c:v>
                </c:pt>
                <c:pt idx="4">
                  <c:v>Diabete</c:v>
                </c:pt>
                <c:pt idx="5">
                  <c:v>Malattie del sistema circolatorio</c:v>
                </c:pt>
                <c:pt idx="6">
                  <c:v>Malattie del sistema respiratorio</c:v>
                </c:pt>
                <c:pt idx="7">
                  <c:v>Malattie dell'apparato digerente</c:v>
                </c:pt>
                <c:pt idx="8">
                  <c:v>Malattie dell'apparato genitourinario</c:v>
                </c:pt>
                <c:pt idx="9">
                  <c:v>Tumori</c:v>
                </c:pt>
              </c:strCache>
            </c:strRef>
          </c:cat>
          <c:val>
            <c:numRef>
              <c:f>'TABELLA RIEPILOGATIVA'!$I$137:$I$146</c:f>
              <c:numCache>
                <c:formatCode>0</c:formatCode>
                <c:ptCount val="10"/>
                <c:pt idx="0">
                  <c:v>-1.335256752300384</c:v>
                </c:pt>
                <c:pt idx="1">
                  <c:v>-1.083454517544439</c:v>
                </c:pt>
                <c:pt idx="2">
                  <c:v>-1.9723396340381809</c:v>
                </c:pt>
                <c:pt idx="3">
                  <c:v>-0.94893937390139593</c:v>
                </c:pt>
                <c:pt idx="4">
                  <c:v>-2.7118921545295946</c:v>
                </c:pt>
                <c:pt idx="5">
                  <c:v>-13.421950725110134</c:v>
                </c:pt>
                <c:pt idx="6">
                  <c:v>-5.1415868070384168</c:v>
                </c:pt>
                <c:pt idx="7">
                  <c:v>0.14875449713696104</c:v>
                </c:pt>
                <c:pt idx="8">
                  <c:v>-0.45110573074808907</c:v>
                </c:pt>
                <c:pt idx="9">
                  <c:v>14.207765393256148</c:v>
                </c:pt>
              </c:numCache>
            </c:numRef>
          </c:val>
        </c:ser>
        <c:ser>
          <c:idx val="1"/>
          <c:order val="1"/>
          <c:tx>
            <c:strRef>
              <c:f>'TABELLA RIEPILOGATIVA'!$J$111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'TABELLA RIEPILOGATIVA'!$H$137:$H$146</c:f>
              <c:strCache>
                <c:ptCount val="10"/>
                <c:pt idx="0">
                  <c:v>Alcune malattie infettive</c:v>
                </c:pt>
                <c:pt idx="1">
                  <c:v>Cause esterne</c:v>
                </c:pt>
                <c:pt idx="2">
                  <c:v>Cause mal definite</c:v>
                </c:pt>
                <c:pt idx="3">
                  <c:v>Demenza e Malattia di Alzheimer</c:v>
                </c:pt>
                <c:pt idx="4">
                  <c:v>Diabete</c:v>
                </c:pt>
                <c:pt idx="5">
                  <c:v>Malattie del sistema circolatorio</c:v>
                </c:pt>
                <c:pt idx="6">
                  <c:v>Malattie del sistema respiratorio</c:v>
                </c:pt>
                <c:pt idx="7">
                  <c:v>Malattie dell'apparato digerente</c:v>
                </c:pt>
                <c:pt idx="8">
                  <c:v>Malattie dell'apparato genitourinario</c:v>
                </c:pt>
                <c:pt idx="9">
                  <c:v>Tumori</c:v>
                </c:pt>
              </c:strCache>
            </c:strRef>
          </c:cat>
          <c:val>
            <c:numRef>
              <c:f>'TABELLA RIEPILOGATIVA'!$J$137:$J$146</c:f>
              <c:numCache>
                <c:formatCode>0</c:formatCode>
                <c:ptCount val="10"/>
                <c:pt idx="0">
                  <c:v>-2.4974948758745352</c:v>
                </c:pt>
                <c:pt idx="1">
                  <c:v>4.9722342486976583</c:v>
                </c:pt>
                <c:pt idx="2">
                  <c:v>-1.4769663672297368</c:v>
                </c:pt>
                <c:pt idx="3">
                  <c:v>-0.65798295775501459</c:v>
                </c:pt>
                <c:pt idx="4">
                  <c:v>-2.1130018771499066</c:v>
                </c:pt>
                <c:pt idx="5">
                  <c:v>-6.0912283312098552</c:v>
                </c:pt>
                <c:pt idx="6">
                  <c:v>-6.3901282909585264</c:v>
                </c:pt>
                <c:pt idx="7">
                  <c:v>-0.71371355891059962</c:v>
                </c:pt>
                <c:pt idx="8">
                  <c:v>-0.76147960380677238</c:v>
                </c:pt>
                <c:pt idx="9">
                  <c:v>-1.4346821171413662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38848"/>
        <c:axId val="124216064"/>
      </c:barChart>
      <c:catAx>
        <c:axId val="10223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crossAx val="124216064"/>
        <c:crosses val="autoZero"/>
        <c:auto val="1"/>
        <c:lblAlgn val="ctr"/>
        <c:lblOffset val="100"/>
        <c:noMultiLvlLbl val="0"/>
      </c:catAx>
      <c:valAx>
        <c:axId val="124216064"/>
        <c:scaling>
          <c:orientation val="minMax"/>
          <c:max val="20"/>
          <c:min val="-30"/>
        </c:scaling>
        <c:delete val="0"/>
        <c:axPos val="t"/>
        <c:numFmt formatCode="0" sourceLinked="1"/>
        <c:majorTickMark val="out"/>
        <c:minorTickMark val="none"/>
        <c:tickLblPos val="high"/>
        <c:crossAx val="10223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094299774693827"/>
          <c:y val="0.1353592330551302"/>
          <c:w val="0.18356561442682484"/>
          <c:h val="0.15156196645982839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200" b="0"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013207272999669"/>
          <c:y val="2.7268401095732975E-2"/>
          <c:w val="0.55004288210767038"/>
          <c:h val="0.90541983382866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'TABELLA RIEPILOGATIVA'!$I$111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'TABELLA RIEPILOGATIVA'!$H$112:$H$121</c:f>
              <c:strCache>
                <c:ptCount val="10"/>
                <c:pt idx="0">
                  <c:v>Alcune malattie infettive</c:v>
                </c:pt>
                <c:pt idx="1">
                  <c:v>Cause esterne</c:v>
                </c:pt>
                <c:pt idx="2">
                  <c:v>Cause mal definite</c:v>
                </c:pt>
                <c:pt idx="3">
                  <c:v>Demenza e alzheimer</c:v>
                </c:pt>
                <c:pt idx="4">
                  <c:v>Diabete</c:v>
                </c:pt>
                <c:pt idx="5">
                  <c:v>Malattie del sistema circolatorio</c:v>
                </c:pt>
                <c:pt idx="6">
                  <c:v>Malattie del sistema respiratorio</c:v>
                </c:pt>
                <c:pt idx="7">
                  <c:v>Malattie dell'apparato digerente</c:v>
                </c:pt>
                <c:pt idx="8">
                  <c:v>Malattie dell'apparato genitourinario</c:v>
                </c:pt>
                <c:pt idx="9">
                  <c:v>Tumori</c:v>
                </c:pt>
              </c:strCache>
            </c:strRef>
          </c:cat>
          <c:val>
            <c:numRef>
              <c:f>'TABELLA RIEPILOGATIVA'!$I$112:$I$121</c:f>
              <c:numCache>
                <c:formatCode>0</c:formatCode>
                <c:ptCount val="10"/>
                <c:pt idx="0">
                  <c:v>-4.2410716359840173</c:v>
                </c:pt>
                <c:pt idx="1">
                  <c:v>-1.2181379664206968</c:v>
                </c:pt>
                <c:pt idx="2">
                  <c:v>-2.0627677714779722</c:v>
                </c:pt>
                <c:pt idx="3">
                  <c:v>-5.8665678995054318</c:v>
                </c:pt>
                <c:pt idx="4">
                  <c:v>-3.0323843928271996</c:v>
                </c:pt>
                <c:pt idx="5">
                  <c:v>-17.521415450868346</c:v>
                </c:pt>
                <c:pt idx="6">
                  <c:v>-10.448540956108042</c:v>
                </c:pt>
                <c:pt idx="7">
                  <c:v>-0.27372556192735187</c:v>
                </c:pt>
                <c:pt idx="8">
                  <c:v>-2.6000974451202712</c:v>
                </c:pt>
                <c:pt idx="9">
                  <c:v>4.0196755775968747</c:v>
                </c:pt>
              </c:numCache>
            </c:numRef>
          </c:val>
        </c:ser>
        <c:ser>
          <c:idx val="1"/>
          <c:order val="1"/>
          <c:tx>
            <c:strRef>
              <c:f>'TABELLA RIEPILOGATIVA'!$J$111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'TABELLA RIEPILOGATIVA'!$H$112:$H$121</c:f>
              <c:strCache>
                <c:ptCount val="10"/>
                <c:pt idx="0">
                  <c:v>Alcune malattie infettive</c:v>
                </c:pt>
                <c:pt idx="1">
                  <c:v>Cause esterne</c:v>
                </c:pt>
                <c:pt idx="2">
                  <c:v>Cause mal definite</c:v>
                </c:pt>
                <c:pt idx="3">
                  <c:v>Demenza e alzheimer</c:v>
                </c:pt>
                <c:pt idx="4">
                  <c:v>Diabete</c:v>
                </c:pt>
                <c:pt idx="5">
                  <c:v>Malattie del sistema circolatorio</c:v>
                </c:pt>
                <c:pt idx="6">
                  <c:v>Malattie del sistema respiratorio</c:v>
                </c:pt>
                <c:pt idx="7">
                  <c:v>Malattie dell'apparato digerente</c:v>
                </c:pt>
                <c:pt idx="8">
                  <c:v>Malattie dell'apparato genitourinario</c:v>
                </c:pt>
                <c:pt idx="9">
                  <c:v>Tumori</c:v>
                </c:pt>
              </c:strCache>
            </c:strRef>
          </c:cat>
          <c:val>
            <c:numRef>
              <c:f>'TABELLA RIEPILOGATIVA'!$J$112:$J$121</c:f>
              <c:numCache>
                <c:formatCode>0</c:formatCode>
                <c:ptCount val="10"/>
                <c:pt idx="0">
                  <c:v>-7.7180828638524392</c:v>
                </c:pt>
                <c:pt idx="1">
                  <c:v>-2.0373984440920063</c:v>
                </c:pt>
                <c:pt idx="2">
                  <c:v>-4.5648471777443209</c:v>
                </c:pt>
                <c:pt idx="3">
                  <c:v>-17.686058638652305</c:v>
                </c:pt>
                <c:pt idx="4">
                  <c:v>-4.2159287904741785</c:v>
                </c:pt>
                <c:pt idx="5">
                  <c:v>-44.357609786009846</c:v>
                </c:pt>
                <c:pt idx="6">
                  <c:v>-18.273733234806166</c:v>
                </c:pt>
                <c:pt idx="7">
                  <c:v>-1.0276531721683348</c:v>
                </c:pt>
                <c:pt idx="8">
                  <c:v>-3.8206742134481071</c:v>
                </c:pt>
                <c:pt idx="9">
                  <c:v>-3.0413417206920479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32736"/>
        <c:axId val="133470848"/>
      </c:barChart>
      <c:catAx>
        <c:axId val="12413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crossAx val="133470848"/>
        <c:crosses val="autoZero"/>
        <c:auto val="1"/>
        <c:lblAlgn val="ctr"/>
        <c:lblOffset val="100"/>
        <c:noMultiLvlLbl val="0"/>
      </c:catAx>
      <c:valAx>
        <c:axId val="133470848"/>
        <c:scaling>
          <c:orientation val="minMax"/>
        </c:scaling>
        <c:delete val="0"/>
        <c:axPos val="t"/>
        <c:numFmt formatCode="0" sourceLinked="1"/>
        <c:majorTickMark val="out"/>
        <c:minorTickMark val="none"/>
        <c:tickLblPos val="high"/>
        <c:crossAx val="12413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122239496831435"/>
          <c:y val="8.0374246605503741E-2"/>
          <c:w val="0.12202205177273211"/>
          <c:h val="0.12035729608330506"/>
        </c:manualLayout>
      </c:layout>
      <c:overlay val="0"/>
    </c:legend>
    <c:plotVisOnly val="1"/>
    <c:dispBlanksAs val="gap"/>
    <c:showDLblsOverMax val="0"/>
  </c:chart>
  <c:spPr>
    <a:ln>
      <a:solidFill>
        <a:schemeClr val="accent2"/>
      </a:solidFill>
    </a:ln>
  </c:spPr>
  <c:txPr>
    <a:bodyPr/>
    <a:lstStyle/>
    <a:p>
      <a:pPr>
        <a:defRPr sz="1200"/>
      </a:pPr>
      <a:endParaRPr lang="it-IT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0.57888</cdr:x>
      <cdr:y>0.52299</cdr:y>
    </cdr:from>
    <cdr:to>
      <cdr:x>0.62356</cdr:x>
      <cdr:y>0.57668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4071937" y="1670050"/>
          <a:ext cx="314325" cy="17145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0.6813</cdr:x>
      <cdr:y>0.1321</cdr:y>
    </cdr:from>
    <cdr:to>
      <cdr:x>0.71417</cdr:x>
      <cdr:y>0.56536</cdr:y>
    </cdr:to>
    <cdr:sp macro="" textlink="">
      <cdr:nvSpPr>
        <cdr:cNvPr id="2" name="Parentesi graffa chiusa 1"/>
        <cdr:cNvSpPr/>
      </cdr:nvSpPr>
      <cdr:spPr>
        <a:xfrm xmlns:a="http://schemas.openxmlformats.org/drawingml/2006/main">
          <a:off x="7381661" y="570298"/>
          <a:ext cx="356148" cy="1870485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0.7159</cdr:x>
      <cdr:y>0.32175</cdr:y>
    </cdr:from>
    <cdr:to>
      <cdr:x>0.79168</cdr:x>
      <cdr:y>0.39304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7756525" y="1389062"/>
          <a:ext cx="82105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 smtClean="0"/>
            <a:t>2,9 anni</a:t>
          </a:r>
          <a:endParaRPr lang="it-IT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0.53428</cdr:x>
      <cdr:y>0.0302</cdr:y>
    </cdr:from>
    <cdr:to>
      <cdr:x>0.53472</cdr:x>
      <cdr:y>0.93343</cdr:y>
    </cdr:to>
    <cdr:cxnSp macro="">
      <cdr:nvCxnSpPr>
        <cdr:cNvPr id="3" name="Connettore 1 2"/>
        <cdr:cNvCxnSpPr/>
      </cdr:nvCxnSpPr>
      <cdr:spPr>
        <a:xfrm xmlns:a="http://schemas.openxmlformats.org/drawingml/2006/main" flipV="1">
          <a:off x="3365775" y="146412"/>
          <a:ext cx="2813" cy="437845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0.42197</cdr:x>
      <cdr:y>0.02907</cdr:y>
    </cdr:from>
    <cdr:to>
      <cdr:x>0.42508</cdr:x>
      <cdr:y>0.93282</cdr:y>
    </cdr:to>
    <cdr:cxnSp macro="">
      <cdr:nvCxnSpPr>
        <cdr:cNvPr id="3" name="Connettore 1 2"/>
        <cdr:cNvCxnSpPr/>
      </cdr:nvCxnSpPr>
      <cdr:spPr>
        <a:xfrm xmlns:a="http://schemas.openxmlformats.org/drawingml/2006/main" flipH="1" flipV="1">
          <a:off x="2549045" y="140930"/>
          <a:ext cx="18790" cy="43809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0.02773</cdr:x>
      <cdr:y>0.83776</cdr:y>
    </cdr:from>
    <cdr:to>
      <cdr:x>0.29769</cdr:x>
      <cdr:y>1</cdr:y>
    </cdr:to>
    <cdr:sp macro="" textlink="">
      <cdr:nvSpPr>
        <cdr:cNvPr id="2" name="Rettangolo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548" y="4291040"/>
          <a:ext cx="1553371" cy="83099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it-IT" sz="1600" b="1" dirty="0" smtClean="0"/>
            <a:t>0-74 </a:t>
          </a:r>
          <a:r>
            <a:rPr lang="it-IT" sz="1600" b="1" dirty="0" smtClean="0"/>
            <a:t>anni</a:t>
          </a:r>
        </a:p>
        <a:p xmlns:a="http://schemas.openxmlformats.org/drawingml/2006/main">
          <a:pPr algn="just">
            <a:defRPr/>
          </a:pPr>
          <a:r>
            <a:rPr lang="it-IT" sz="1600" b="1" dirty="0" smtClean="0"/>
            <a:t>M: -24gg</a:t>
          </a:r>
        </a:p>
        <a:p xmlns:a="http://schemas.openxmlformats.org/drawingml/2006/main">
          <a:pPr algn="just">
            <a:defRPr/>
          </a:pPr>
          <a:r>
            <a:rPr lang="it-IT" sz="1600" b="1" dirty="0" smtClean="0"/>
            <a:t>F: -25gg</a:t>
          </a:r>
          <a:endParaRPr lang="it-IT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0.02127</cdr:x>
      <cdr:y>0.83752</cdr:y>
    </cdr:from>
    <cdr:to>
      <cdr:x>0.29063</cdr:x>
      <cdr:y>0.99972</cdr:y>
    </cdr:to>
    <cdr:sp macro="" textlink="">
      <cdr:nvSpPr>
        <cdr:cNvPr id="2" name="Rettangolo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666" y="4290723"/>
          <a:ext cx="1553371" cy="83099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defRPr/>
          </a:pPr>
          <a:r>
            <a:rPr lang="it-IT" sz="1600" b="1" dirty="0" smtClean="0"/>
            <a:t>75+</a:t>
          </a:r>
          <a:r>
            <a:rPr lang="it-IT" sz="1600" b="1" dirty="0" smtClean="0"/>
            <a:t> anni</a:t>
          </a:r>
        </a:p>
        <a:p xmlns:a="http://schemas.openxmlformats.org/drawingml/2006/main">
          <a:pPr algn="just">
            <a:defRPr/>
          </a:pPr>
          <a:r>
            <a:rPr lang="it-IT" sz="1600" b="1" dirty="0" smtClean="0"/>
            <a:t>M: -49gg</a:t>
          </a:r>
        </a:p>
        <a:p xmlns:a="http://schemas.openxmlformats.org/drawingml/2006/main">
          <a:pPr algn="just">
            <a:defRPr/>
          </a:pPr>
          <a:r>
            <a:rPr lang="it-IT" sz="1600" b="1" dirty="0" smtClean="0"/>
            <a:t>F: -120gg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1573-3DEA-40BF-99FD-ABD0ED40DE5F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5CA3B-2C2B-4C13-B2F6-A66C349D2F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1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551688" y="316992"/>
            <a:ext cx="11088624" cy="65410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91" y="605532"/>
            <a:ext cx="2941061" cy="1280160"/>
          </a:xfrm>
          <a:prstGeom prst="rect">
            <a:avLst/>
          </a:prstGeom>
        </p:spPr>
      </p:pic>
      <p:pic>
        <p:nvPicPr>
          <p:cNvPr id="12" name="Picture 2" descr="Università Cattolica del Sacro Cuore di Milan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2" y="841242"/>
            <a:ext cx="1946967" cy="8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 userDrawn="1"/>
        </p:nvSpPr>
        <p:spPr>
          <a:xfrm>
            <a:off x="7764185" y="1076335"/>
            <a:ext cx="156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it-IT" sz="16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progetto</a:t>
            </a:r>
            <a:r>
              <a:rPr lang="it-IT" sz="16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di</a:t>
            </a: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915291" y="6052699"/>
            <a:ext cx="295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www.osservatoriosullasalute.it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5291" y="2614461"/>
            <a:ext cx="10361418" cy="1735957"/>
          </a:xfrm>
        </p:spPr>
        <p:txBody>
          <a:bodyPr anchor="b">
            <a:normAutofit/>
          </a:bodyPr>
          <a:lstStyle>
            <a:lvl1pPr algn="l">
              <a:defRPr lang="it-IT" sz="4400" b="1" kern="1200" spc="-120" baseline="0" dirty="0">
                <a:solidFill>
                  <a:srgbClr val="EDA2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5291" y="4495330"/>
            <a:ext cx="10361418" cy="670763"/>
          </a:xfrm>
        </p:spPr>
        <p:txBody>
          <a:bodyPr>
            <a:normAutofit/>
          </a:bodyPr>
          <a:lstStyle>
            <a:lvl1pPr marL="0" indent="0" algn="l">
              <a:buNone/>
              <a:defRPr lang="it-IT" sz="2800" kern="1200" dirty="0">
                <a:solidFill>
                  <a:srgbClr val="3EC2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9184384" y="6052699"/>
            <a:ext cx="2092325" cy="33855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it-I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4890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635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 userDrawn="1"/>
        </p:nvGrpSpPr>
        <p:grpSpPr>
          <a:xfrm>
            <a:off x="403287" y="1033669"/>
            <a:ext cx="4109680" cy="4253947"/>
            <a:chOff x="0" y="0"/>
            <a:chExt cx="4916254" cy="5088835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780"/>
              <a:ext cx="4916254" cy="4721087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 userDrawn="1"/>
          </p:nvSpPr>
          <p:spPr>
            <a:xfrm>
              <a:off x="0" y="0"/>
              <a:ext cx="4790660" cy="5088835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661" y="2101718"/>
            <a:ext cx="7083563" cy="213468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90660" y="4417650"/>
            <a:ext cx="7083563" cy="850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77"/>
          <a:stretch/>
        </p:blipFill>
        <p:spPr>
          <a:xfrm>
            <a:off x="468056" y="5178174"/>
            <a:ext cx="3980142" cy="596346"/>
          </a:xfrm>
          <a:prstGeom prst="rect">
            <a:avLst/>
          </a:prstGeom>
        </p:spPr>
      </p:pic>
      <p:pic>
        <p:nvPicPr>
          <p:cNvPr id="10" name="Picture 2" descr="Università Cattolica del Sacro Cuore di Milan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22" y="235742"/>
            <a:ext cx="1607101" cy="6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1363" y="1024213"/>
            <a:ext cx="5580000" cy="529707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1592" y="1024213"/>
            <a:ext cx="5580000" cy="529707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972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1364" y="975485"/>
            <a:ext cx="5580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1364" y="1930056"/>
            <a:ext cx="5580000" cy="44508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975485"/>
            <a:ext cx="5580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1930470"/>
            <a:ext cx="5580000" cy="44508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21365" y="136526"/>
            <a:ext cx="10790584" cy="708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979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401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7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041" y="187325"/>
            <a:ext cx="421922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4588" y="884583"/>
            <a:ext cx="6882916" cy="54565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2041" y="1888434"/>
            <a:ext cx="4219229" cy="44527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050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4461-FD88-43DB-9863-A3DB73736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9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21365" y="136526"/>
            <a:ext cx="10790584" cy="70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1365" y="1013792"/>
            <a:ext cx="11536018" cy="530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0" y="-1"/>
            <a:ext cx="119270" cy="6858001"/>
          </a:xfrm>
          <a:prstGeom prst="rect">
            <a:avLst/>
          </a:prstGeom>
          <a:solidFill>
            <a:srgbClr val="F7F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12082669" y="-2"/>
            <a:ext cx="119270" cy="6858001"/>
          </a:xfrm>
          <a:prstGeom prst="rect">
            <a:avLst/>
          </a:prstGeom>
          <a:solidFill>
            <a:srgbClr val="C0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522" y="136525"/>
            <a:ext cx="745434" cy="7123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605" y="6380923"/>
            <a:ext cx="2590717" cy="3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200" b="1" kern="1200" spc="-120" baseline="0" dirty="0">
          <a:solidFill>
            <a:srgbClr val="EDA2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915291" y="2085975"/>
            <a:ext cx="10361418" cy="1352874"/>
          </a:xfrm>
        </p:spPr>
        <p:txBody>
          <a:bodyPr>
            <a:noAutofit/>
          </a:bodyPr>
          <a:lstStyle/>
          <a:p>
            <a:r>
              <a:rPr lang="it-IT" dirty="0"/>
              <a:t>Cause di morte e dinamica recente della sopravvivenza, mortalità prematura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15291" y="3793524"/>
            <a:ext cx="10361418" cy="1372569"/>
          </a:xfrm>
        </p:spPr>
        <p:txBody>
          <a:bodyPr>
            <a:noAutofit/>
          </a:bodyPr>
          <a:lstStyle/>
          <a:p>
            <a:r>
              <a:rPr lang="it-IT" altLang="it-IT" dirty="0"/>
              <a:t>L. </a:t>
            </a:r>
            <a:r>
              <a:rPr lang="it-IT" altLang="it-IT" dirty="0" err="1" smtClean="0"/>
              <a:t>Frova</a:t>
            </a:r>
            <a:r>
              <a:rPr lang="it-IT" altLang="it-IT" dirty="0" smtClean="0"/>
              <a:t>, </a:t>
            </a:r>
            <a:r>
              <a:rPr lang="it-IT" altLang="it-IT" dirty="0"/>
              <a:t>G</a:t>
            </a:r>
            <a:r>
              <a:rPr lang="it-IT" altLang="it-IT" dirty="0"/>
              <a:t>. Di </a:t>
            </a:r>
            <a:r>
              <a:rPr lang="it-IT" altLang="it-IT" dirty="0" err="1"/>
              <a:t>Fraia</a:t>
            </a:r>
            <a:r>
              <a:rPr lang="it-IT" altLang="it-IT" dirty="0"/>
              <a:t>, D. </a:t>
            </a:r>
            <a:r>
              <a:rPr lang="it-IT" altLang="it-IT" dirty="0" smtClean="0"/>
              <a:t>Spizzichino,</a:t>
            </a:r>
            <a:r>
              <a:rPr lang="it-IT" dirty="0" smtClean="0"/>
              <a:t> </a:t>
            </a:r>
            <a:r>
              <a:rPr lang="it-IT" dirty="0"/>
              <a:t>E. Grande, S. </a:t>
            </a:r>
            <a:r>
              <a:rPr lang="it-IT" dirty="0" err="1"/>
              <a:t>Simeoni</a:t>
            </a:r>
            <a:endParaRPr lang="it-IT" dirty="0"/>
          </a:p>
          <a:p>
            <a:r>
              <a:rPr lang="it-IT" altLang="it-IT" sz="2600" dirty="0" smtClean="0"/>
              <a:t>ISTAT</a:t>
            </a:r>
            <a:r>
              <a:rPr lang="it-IT" altLang="it-IT" dirty="0"/>
              <a:t/>
            </a:r>
            <a:br>
              <a:rPr lang="it-IT" altLang="it-IT" dirty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5295900" y="6052699"/>
            <a:ext cx="6248400" cy="338554"/>
          </a:xfrm>
        </p:spPr>
        <p:txBody>
          <a:bodyPr>
            <a:noAutofit/>
          </a:bodyPr>
          <a:lstStyle/>
          <a:p>
            <a:r>
              <a:rPr lang="it-IT" dirty="0" smtClean="0"/>
              <a:t>Accademia Romana di Sanità Pubblica. Roma 15 Dicembre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34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Contributo in giorni della mortalità per causa alla variazione della sopravvivenza </a:t>
            </a:r>
            <a:r>
              <a:rPr lang="it-IT" dirty="0" smtClean="0"/>
              <a:t>in Italia tra </a:t>
            </a:r>
            <a:r>
              <a:rPr lang="it-IT" dirty="0"/>
              <a:t>il 2014 ed il 2015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05297"/>
              </p:ext>
            </p:extLst>
          </p:nvPr>
        </p:nvGraphicFramePr>
        <p:xfrm>
          <a:off x="320675" y="1014413"/>
          <a:ext cx="11391161" cy="521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7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Contributo in giorni della mortalità per </a:t>
            </a:r>
            <a:r>
              <a:rPr lang="it-IT" dirty="0" smtClean="0"/>
              <a:t>età e causa </a:t>
            </a:r>
            <a:r>
              <a:rPr lang="it-IT" dirty="0"/>
              <a:t>alla variazione della sopravvivenza </a:t>
            </a:r>
            <a:r>
              <a:rPr lang="it-IT" dirty="0" smtClean="0"/>
              <a:t>in Italia tra </a:t>
            </a:r>
            <a:r>
              <a:rPr lang="it-IT" dirty="0"/>
              <a:t>il 2014 ed il </a:t>
            </a:r>
            <a:r>
              <a:rPr lang="it-IT" dirty="0" smtClean="0"/>
              <a:t>2015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03905"/>
              </p:ext>
            </p:extLst>
          </p:nvPr>
        </p:nvGraphicFramePr>
        <p:xfrm>
          <a:off x="258546" y="1103399"/>
          <a:ext cx="5753948" cy="512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62949"/>
              </p:ext>
            </p:extLst>
          </p:nvPr>
        </p:nvGraphicFramePr>
        <p:xfrm>
          <a:off x="6170330" y="1127342"/>
          <a:ext cx="5766974" cy="512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Mortalità </a:t>
            </a:r>
            <a:r>
              <a:rPr lang="it-IT" dirty="0" smtClean="0"/>
              <a:t>prematura</a:t>
            </a:r>
            <a:br>
              <a:rPr lang="it-IT" dirty="0" smtClean="0"/>
            </a:b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360602" y="2027947"/>
            <a:ext cx="11129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SDG Indicator</a:t>
            </a:r>
          </a:p>
          <a:p>
            <a:pPr algn="just"/>
            <a:r>
              <a:rPr lang="en-US" dirty="0" smtClean="0"/>
              <a:t>Goal </a:t>
            </a:r>
            <a:r>
              <a:rPr lang="en-US" dirty="0"/>
              <a:t>3 - </a:t>
            </a:r>
            <a:r>
              <a:rPr lang="en-US" dirty="0" smtClean="0"/>
              <a:t> </a:t>
            </a:r>
            <a:r>
              <a:rPr lang="en-US" dirty="0" err="1"/>
              <a:t>Assicurare</a:t>
            </a:r>
            <a:r>
              <a:rPr lang="en-US" dirty="0"/>
              <a:t> la salute 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benessere</a:t>
            </a:r>
            <a:r>
              <a:rPr lang="en-US" dirty="0"/>
              <a:t> per </a:t>
            </a:r>
            <a:r>
              <a:rPr lang="en-US" dirty="0" err="1"/>
              <a:t>tutti</a:t>
            </a:r>
            <a:r>
              <a:rPr lang="en-US" dirty="0"/>
              <a:t> e per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età</a:t>
            </a:r>
            <a:endParaRPr lang="it-IT" dirty="0" smtClean="0"/>
          </a:p>
          <a:p>
            <a:pPr algn="just"/>
            <a:r>
              <a:rPr lang="en-US" dirty="0" smtClean="0"/>
              <a:t>Target 3.4 – Per </a:t>
            </a:r>
            <a:r>
              <a:rPr lang="en-US" dirty="0" err="1" smtClean="0"/>
              <a:t>il</a:t>
            </a:r>
            <a:r>
              <a:rPr lang="en-US" dirty="0" smtClean="0"/>
              <a:t> 2030 </a:t>
            </a:r>
            <a:r>
              <a:rPr lang="en-US" dirty="0" err="1" smtClean="0"/>
              <a:t>ridurre</a:t>
            </a:r>
            <a:r>
              <a:rPr lang="en-US" dirty="0" smtClean="0"/>
              <a:t> di 1/3 la </a:t>
            </a:r>
            <a:r>
              <a:rPr lang="en-US" dirty="0" err="1" smtClean="0"/>
              <a:t>mortalità</a:t>
            </a:r>
            <a:r>
              <a:rPr lang="en-US" dirty="0" smtClean="0"/>
              <a:t> </a:t>
            </a:r>
            <a:r>
              <a:rPr lang="en-US" dirty="0" err="1" smtClean="0"/>
              <a:t>prematura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malattie</a:t>
            </a:r>
            <a:r>
              <a:rPr lang="en-US" dirty="0" smtClean="0"/>
              <a:t> non </a:t>
            </a:r>
            <a:r>
              <a:rPr lang="en-US" dirty="0" err="1" smtClean="0"/>
              <a:t>trasmissibili</a:t>
            </a:r>
            <a:r>
              <a:rPr lang="en-US" dirty="0" smtClean="0"/>
              <a:t>,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prevenzione</a:t>
            </a:r>
            <a:r>
              <a:rPr lang="en-US" dirty="0" smtClean="0"/>
              <a:t>, </a:t>
            </a:r>
            <a:r>
              <a:rPr lang="en-US" dirty="0" err="1" smtClean="0"/>
              <a:t>trattamento</a:t>
            </a:r>
            <a:r>
              <a:rPr lang="en-US" dirty="0" smtClean="0"/>
              <a:t> e </a:t>
            </a:r>
            <a:r>
              <a:rPr lang="en-US" dirty="0" err="1" smtClean="0"/>
              <a:t>promozione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salute </a:t>
            </a:r>
            <a:r>
              <a:rPr lang="en-US" dirty="0" err="1" smtClean="0"/>
              <a:t>mentale</a:t>
            </a:r>
            <a:r>
              <a:rPr lang="en-US" dirty="0" smtClean="0"/>
              <a:t> e del </a:t>
            </a:r>
            <a:r>
              <a:rPr lang="en-US" dirty="0" err="1" smtClean="0"/>
              <a:t>benessere</a:t>
            </a:r>
            <a:endParaRPr lang="en-US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L’indicatore 3.4.1 è il tasso standardizzato di </a:t>
            </a:r>
            <a:r>
              <a:rPr lang="it-IT" dirty="0"/>
              <a:t>mortalità tra 30 e 69 anni di età </a:t>
            </a:r>
            <a:r>
              <a:rPr lang="it-IT" dirty="0" smtClean="0"/>
              <a:t> per l’insieme delle seguenti </a:t>
            </a:r>
            <a:r>
              <a:rPr lang="it-IT" dirty="0" smtClean="0"/>
              <a:t>cause </a:t>
            </a:r>
            <a:r>
              <a:rPr lang="it-IT" dirty="0"/>
              <a:t>di </a:t>
            </a:r>
            <a:r>
              <a:rPr lang="it-IT" dirty="0" smtClean="0"/>
              <a:t>morte: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tumori maligni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diabete mellito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malattie cardiovascolari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malattie </a:t>
            </a:r>
            <a:r>
              <a:rPr lang="it-IT" dirty="0"/>
              <a:t>respiratorie </a:t>
            </a:r>
            <a:r>
              <a:rPr lang="it-IT" dirty="0" smtClean="0"/>
              <a:t>croniche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morte che si verifica in questa fascia di età è considerata </a:t>
            </a:r>
            <a:r>
              <a:rPr lang="it-IT" dirty="0" smtClean="0"/>
              <a:t>prematura</a:t>
            </a:r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60602" y="954304"/>
            <a:ext cx="982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</a:t>
            </a:r>
            <a:r>
              <a:rPr lang="it-IT" dirty="0" smtClean="0"/>
              <a:t>’Istat nell’ambito degli </a:t>
            </a:r>
            <a:r>
              <a:rPr lang="it-IT" dirty="0"/>
              <a:t>obiettivi di sviluppo sostenibile delle Nazioni </a:t>
            </a:r>
            <a:r>
              <a:rPr lang="it-IT" dirty="0" smtClean="0"/>
              <a:t>Unite </a:t>
            </a:r>
            <a:r>
              <a:rPr lang="it-IT" dirty="0"/>
              <a:t>(SDGS – </a:t>
            </a:r>
            <a:r>
              <a:rPr lang="it-IT" dirty="0" err="1" smtClean="0"/>
              <a:t>Sustainable</a:t>
            </a:r>
            <a:r>
              <a:rPr lang="it-IT" dirty="0" smtClean="0"/>
              <a:t> Development </a:t>
            </a:r>
            <a:r>
              <a:rPr lang="it-IT" dirty="0" err="1" smtClean="0"/>
              <a:t>Goals</a:t>
            </a:r>
            <a:r>
              <a:rPr lang="it-IT" dirty="0" smtClean="0"/>
              <a:t>), calcola per l’Italia oltre 100 indicatori, tra questi la Mortalità prematura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0417" y="6488668"/>
            <a:ext cx="886842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200" b="1" dirty="0"/>
              <a:t>https://www.istat.it/it/benessere-e-sostenibilit%C3%A0/obiettivi-di-sviluppo-sostenibil/gli-indicatori-istat-per-lo-svil</a:t>
            </a:r>
          </a:p>
        </p:txBody>
      </p:sp>
    </p:spTree>
    <p:extLst>
      <p:ext uri="{BB962C8B-B14F-4D97-AF65-F5344CB8AC3E}">
        <p14:creationId xmlns:p14="http://schemas.microsoft.com/office/powerpoint/2010/main" val="4045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009022"/>
              </p:ext>
            </p:extLst>
          </p:nvPr>
        </p:nvGraphicFramePr>
        <p:xfrm>
          <a:off x="367169" y="1052186"/>
          <a:ext cx="7499176" cy="53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Mortalità </a:t>
            </a:r>
            <a:r>
              <a:rPr lang="it-IT" dirty="0" smtClean="0"/>
              <a:t>prematura. Anni </a:t>
            </a:r>
            <a:r>
              <a:rPr lang="it-IT" dirty="0"/>
              <a:t>2004 – 2015</a:t>
            </a:r>
            <a:br>
              <a:rPr lang="it-IT" dirty="0"/>
            </a:br>
            <a:r>
              <a:rPr lang="it-IT" sz="2200" dirty="0"/>
              <a:t>Tasso standardizzato di mortalità per </a:t>
            </a:r>
            <a:r>
              <a:rPr lang="it-IT" sz="2200" dirty="0" smtClean="0"/>
              <a:t>100.000 abitanti</a:t>
            </a:r>
            <a:endParaRPr lang="it-IT" sz="2200" dirty="0"/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8555276" y="3735040"/>
            <a:ext cx="2818356" cy="20313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/>
              <a:t>In Italia, dal 2004 al 2015, il tasso è </a:t>
            </a:r>
            <a:r>
              <a:rPr lang="it-IT" dirty="0" smtClean="0"/>
              <a:t>diminuito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maschi continuano a presentare un tasso sempre più alto rispetto alle femmine, anche se il divario si è ridotto.</a:t>
            </a:r>
          </a:p>
        </p:txBody>
      </p:sp>
    </p:spTree>
    <p:extLst>
      <p:ext uri="{BB962C8B-B14F-4D97-AF65-F5344CB8AC3E}">
        <p14:creationId xmlns:p14="http://schemas.microsoft.com/office/powerpoint/2010/main" val="19547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Mortalità </a:t>
            </a:r>
            <a:r>
              <a:rPr lang="it-IT" dirty="0" smtClean="0"/>
              <a:t>prematura per regione – Anno </a:t>
            </a:r>
            <a:r>
              <a:rPr lang="it-IT" dirty="0"/>
              <a:t>2015</a:t>
            </a:r>
            <a:br>
              <a:rPr lang="it-IT" dirty="0"/>
            </a:br>
            <a:r>
              <a:rPr lang="it-IT" sz="2200" dirty="0"/>
              <a:t>Tasso standardizzato di mortalità per </a:t>
            </a:r>
            <a:r>
              <a:rPr lang="it-IT" sz="2200" dirty="0" smtClean="0"/>
              <a:t>100.000 abitanti</a:t>
            </a:r>
            <a:endParaRPr lang="it-IT" sz="2200" dirty="0"/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8605380" y="1505407"/>
            <a:ext cx="3319397" cy="236988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b="1" dirty="0" smtClean="0"/>
              <a:t>In generale dal 2004 al 2015: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Nel </a:t>
            </a:r>
            <a:r>
              <a:rPr lang="it-IT" sz="1600" b="1" dirty="0" smtClean="0"/>
              <a:t>Nord </a:t>
            </a:r>
            <a:r>
              <a:rPr lang="it-IT" sz="1600" b="1" dirty="0"/>
              <a:t>il tasso è sempre più basso che nel Sud; </a:t>
            </a:r>
            <a:endParaRPr lang="it-IT" sz="1600" b="1" dirty="0" smtClean="0"/>
          </a:p>
          <a:p>
            <a:r>
              <a:rPr lang="it-IT" sz="1600" b="1" dirty="0" smtClean="0"/>
              <a:t>in </a:t>
            </a:r>
            <a:r>
              <a:rPr lang="it-IT" sz="1600" b="1" dirty="0"/>
              <a:t>tutte le regioni si è avuta una diminuzione del </a:t>
            </a:r>
            <a:r>
              <a:rPr lang="it-IT" sz="1600" b="1" dirty="0" smtClean="0"/>
              <a:t>tasso;</a:t>
            </a:r>
          </a:p>
          <a:p>
            <a:r>
              <a:rPr lang="it-IT" sz="1600" b="1" dirty="0" smtClean="0"/>
              <a:t>la </a:t>
            </a:r>
            <a:r>
              <a:rPr lang="it-IT" sz="1600" b="1" dirty="0"/>
              <a:t>Campania rimane sempre la regione con il tasso più alto.</a:t>
            </a:r>
          </a:p>
          <a:p>
            <a:endParaRPr lang="it-IT" b="1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145479"/>
              </p:ext>
            </p:extLst>
          </p:nvPr>
        </p:nvGraphicFramePr>
        <p:xfrm>
          <a:off x="217377" y="962969"/>
          <a:ext cx="8413056" cy="570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nettore 1 2"/>
          <p:cNvCxnSpPr/>
          <p:nvPr/>
        </p:nvCxnSpPr>
        <p:spPr>
          <a:xfrm flipV="1">
            <a:off x="6120000" y="1139868"/>
            <a:ext cx="0" cy="512314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365" y="1004267"/>
            <a:ext cx="11536018" cy="5307496"/>
          </a:xfrm>
        </p:spPr>
        <p:txBody>
          <a:bodyPr/>
          <a:lstStyle/>
          <a:p>
            <a:pPr marL="0" lvl="1" indent="0" algn="just">
              <a:buNone/>
            </a:pPr>
            <a:r>
              <a:rPr lang="it-IT" altLang="it-IT" i="1" dirty="0" smtClean="0">
                <a:solidFill>
                  <a:srgbClr val="C00000"/>
                </a:solidFill>
              </a:rPr>
              <a:t>	Speranza </a:t>
            </a:r>
            <a:r>
              <a:rPr lang="it-IT" altLang="it-IT" i="1" dirty="0">
                <a:solidFill>
                  <a:srgbClr val="C00000"/>
                </a:solidFill>
              </a:rPr>
              <a:t>di vita alla </a:t>
            </a:r>
            <a:r>
              <a:rPr lang="it-IT" altLang="it-IT" i="1" dirty="0" smtClean="0">
                <a:solidFill>
                  <a:srgbClr val="C00000"/>
                </a:solidFill>
              </a:rPr>
              <a:t>nascita</a:t>
            </a:r>
            <a:endParaRPr lang="it-IT" altLang="it-IT" i="1" dirty="0">
              <a:solidFill>
                <a:srgbClr val="C00000"/>
              </a:solidFill>
            </a:endParaRPr>
          </a:p>
          <a:p>
            <a:pPr marL="0" lvl="1" indent="0" algn="just">
              <a:buNone/>
            </a:pPr>
            <a:r>
              <a:rPr lang="it-IT" altLang="it-IT" sz="1600" dirty="0" smtClean="0"/>
              <a:t>	</a:t>
            </a:r>
            <a:r>
              <a:rPr lang="it-IT" altLang="it-IT" sz="1600" dirty="0" smtClean="0"/>
              <a:t>Continua ad aumentare per entrambi i generi</a:t>
            </a:r>
          </a:p>
          <a:p>
            <a:pPr marL="0" lvl="1" indent="0" algn="just">
              <a:buNone/>
            </a:pPr>
            <a:r>
              <a:rPr lang="it-IT" altLang="it-IT" sz="1600" dirty="0"/>
              <a:t>	</a:t>
            </a:r>
            <a:r>
              <a:rPr lang="it-IT" altLang="it-IT" sz="1600" dirty="0" smtClean="0"/>
              <a:t>Si continua a ridurre il vantaggio delle donne</a:t>
            </a:r>
          </a:p>
          <a:p>
            <a:pPr marL="0" lvl="1" indent="0" algn="just">
              <a:buNone/>
            </a:pPr>
            <a:r>
              <a:rPr lang="it-IT" altLang="it-IT" sz="1600" dirty="0"/>
              <a:t>	</a:t>
            </a:r>
            <a:endParaRPr lang="it-IT" altLang="it-IT" sz="1600" dirty="0" smtClean="0"/>
          </a:p>
          <a:p>
            <a:pPr algn="just"/>
            <a:r>
              <a:rPr lang="it-IT" i="1" dirty="0" smtClean="0">
                <a:solidFill>
                  <a:srgbClr val="C00000"/>
                </a:solidFill>
              </a:rPr>
              <a:t>	</a:t>
            </a:r>
            <a:r>
              <a:rPr lang="it-IT" altLang="it-IT" i="1" dirty="0" smtClean="0">
                <a:solidFill>
                  <a:srgbClr val="C00000"/>
                </a:solidFill>
              </a:rPr>
              <a:t>Il </a:t>
            </a:r>
            <a:r>
              <a:rPr lang="it-IT" altLang="it-IT" i="1" dirty="0">
                <a:solidFill>
                  <a:srgbClr val="C00000"/>
                </a:solidFill>
              </a:rPr>
              <a:t>contributo </a:t>
            </a:r>
            <a:r>
              <a:rPr lang="it-IT" altLang="it-IT" i="1" dirty="0" smtClean="0">
                <a:solidFill>
                  <a:srgbClr val="C00000"/>
                </a:solidFill>
              </a:rPr>
              <a:t>alla variazione della speranza di vita dato dalle età </a:t>
            </a:r>
            <a:r>
              <a:rPr lang="it-IT" altLang="it-IT" i="1" dirty="0">
                <a:solidFill>
                  <a:srgbClr val="C00000"/>
                </a:solidFill>
              </a:rPr>
              <a:t>e </a:t>
            </a:r>
            <a:r>
              <a:rPr lang="it-IT" altLang="it-IT" i="1" dirty="0" smtClean="0">
                <a:solidFill>
                  <a:srgbClr val="C00000"/>
                </a:solidFill>
              </a:rPr>
              <a:t>dalle cause di morte</a:t>
            </a:r>
            <a:endParaRPr lang="it-IT" altLang="it-IT" i="1" dirty="0">
              <a:solidFill>
                <a:srgbClr val="C00000"/>
              </a:solidFill>
            </a:endParaRPr>
          </a:p>
          <a:p>
            <a:pPr algn="just"/>
            <a:r>
              <a:rPr lang="it-IT" altLang="it-IT" sz="1600" dirty="0" smtClean="0"/>
              <a:t>	</a:t>
            </a:r>
            <a:r>
              <a:rPr lang="it-IT" altLang="it-IT" sz="1600" dirty="0" smtClean="0"/>
              <a:t>Il modello di </a:t>
            </a:r>
            <a:r>
              <a:rPr lang="it-IT" altLang="it-IT" sz="1600" dirty="0" err="1" smtClean="0"/>
              <a:t>Pollard</a:t>
            </a:r>
            <a:r>
              <a:rPr lang="it-IT" altLang="it-IT" sz="1600" dirty="0"/>
              <a:t> </a:t>
            </a:r>
            <a:r>
              <a:rPr lang="it-IT" altLang="it-IT" sz="1600" dirty="0" smtClean="0"/>
              <a:t>permette</a:t>
            </a:r>
            <a:r>
              <a:rPr lang="it-IT" altLang="it-IT" sz="1600" dirty="0" smtClean="0"/>
              <a:t> di studiare la variazione della sopravvivenza al netto dell’invecchiamento della 	popolazione</a:t>
            </a:r>
          </a:p>
          <a:p>
            <a:pPr algn="just"/>
            <a:r>
              <a:rPr lang="it-IT" altLang="it-IT" sz="1600" dirty="0" smtClean="0"/>
              <a:t>	Nel 2015 si ha un </a:t>
            </a:r>
            <a:r>
              <a:rPr lang="it-IT" altLang="it-IT" sz="1600" dirty="0" smtClean="0"/>
              <a:t>deciso </a:t>
            </a:r>
            <a:r>
              <a:rPr lang="it-IT" altLang="it-IT" sz="1600" dirty="0" smtClean="0"/>
              <a:t>aumento della </a:t>
            </a:r>
            <a:r>
              <a:rPr lang="it-IT" altLang="it-IT" sz="1600" dirty="0"/>
              <a:t>mortalità </a:t>
            </a:r>
            <a:r>
              <a:rPr lang="it-IT" altLang="it-IT" sz="1600" dirty="0" smtClean="0"/>
              <a:t>tra gli anziani (75+ anni), che non ha risparmiato, seppur in forma 	più lieve, le classi di età più giovani</a:t>
            </a:r>
          </a:p>
          <a:p>
            <a:pPr algn="just"/>
            <a:r>
              <a:rPr lang="it-IT" altLang="it-IT" sz="1600" dirty="0" smtClean="0"/>
              <a:t> 	Incremento della mortalità si è avuto per quasi tutte le principali cause di morte</a:t>
            </a:r>
          </a:p>
          <a:p>
            <a:pPr algn="just"/>
            <a:r>
              <a:rPr lang="it-IT" altLang="it-IT" sz="1600" i="1" dirty="0"/>
              <a:t>	</a:t>
            </a:r>
            <a:r>
              <a:rPr lang="it-IT" altLang="it-IT" sz="1600" i="1" dirty="0" err="1" smtClean="0"/>
              <a:t>Harvesting</a:t>
            </a:r>
            <a:r>
              <a:rPr lang="it-IT" altLang="it-IT" sz="1600" i="1" dirty="0" smtClean="0"/>
              <a:t> </a:t>
            </a:r>
            <a:r>
              <a:rPr lang="it-IT" altLang="it-IT" sz="1600" i="1" dirty="0" err="1" smtClean="0"/>
              <a:t>effect</a:t>
            </a:r>
            <a:r>
              <a:rPr lang="it-IT" altLang="it-IT" sz="1600" dirty="0" smtClean="0"/>
              <a:t>: eventi congiunturali straordinari (inverni rigidi, influenza virulenta, ondate di calore,…) colpiscono i 	soggetti più fragili e suscettibili </a:t>
            </a:r>
            <a:endParaRPr lang="it-IT" altLang="it-IT" sz="1600" dirty="0"/>
          </a:p>
          <a:p>
            <a:pPr algn="just"/>
            <a:endParaRPr lang="it-IT" altLang="it-IT" sz="1600" dirty="0" smtClean="0"/>
          </a:p>
          <a:p>
            <a:pPr algn="just"/>
            <a:r>
              <a:rPr lang="it-IT" altLang="it-IT" sz="1600" dirty="0" smtClean="0"/>
              <a:t>	</a:t>
            </a:r>
            <a:r>
              <a:rPr lang="it-IT" altLang="it-IT" i="1" dirty="0">
                <a:solidFill>
                  <a:srgbClr val="C00000"/>
                </a:solidFill>
              </a:rPr>
              <a:t>Mortalità prematura</a:t>
            </a:r>
          </a:p>
          <a:p>
            <a:pPr marL="0" lvl="1" indent="0" algn="just">
              <a:buNone/>
            </a:pPr>
            <a:r>
              <a:rPr lang="it-IT" altLang="it-IT" sz="1600" dirty="0"/>
              <a:t>	</a:t>
            </a:r>
            <a:r>
              <a:rPr lang="it-IT" altLang="it-IT" sz="1600" dirty="0" smtClean="0"/>
              <a:t>Continua a diminuire </a:t>
            </a:r>
            <a:r>
              <a:rPr lang="it-IT" altLang="it-IT" sz="1600" dirty="0"/>
              <a:t>per entrambi i generi</a:t>
            </a:r>
          </a:p>
          <a:p>
            <a:pPr marL="0" lvl="1" indent="0" algn="just">
              <a:buNone/>
            </a:pPr>
            <a:r>
              <a:rPr lang="it-IT" altLang="it-IT" sz="1600" dirty="0"/>
              <a:t>	Si continua a ridurre il vantaggio delle donne</a:t>
            </a:r>
          </a:p>
          <a:p>
            <a:pPr algn="just"/>
            <a:endParaRPr lang="it-IT" altLang="it-IT" sz="1600" dirty="0" smtClean="0"/>
          </a:p>
          <a:p>
            <a:pPr algn="just"/>
            <a: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400" u="sng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365" y="1004267"/>
            <a:ext cx="11536018" cy="5307496"/>
          </a:xfrm>
        </p:spPr>
        <p:txBody>
          <a:bodyPr/>
          <a:lstStyle/>
          <a:p>
            <a:pPr marL="0" lvl="1" indent="0" algn="just">
              <a:buNone/>
            </a:pPr>
            <a:r>
              <a:rPr lang="it-IT" altLang="it-IT" i="1" dirty="0" smtClean="0">
                <a:solidFill>
                  <a:srgbClr val="C00000"/>
                </a:solidFill>
              </a:rPr>
              <a:t>	</a:t>
            </a:r>
          </a:p>
          <a:p>
            <a:pPr marL="0" lvl="1" indent="0" algn="just">
              <a:buNone/>
            </a:pPr>
            <a:endParaRPr lang="it-IT" altLang="it-IT" sz="3000" i="1" dirty="0">
              <a:solidFill>
                <a:srgbClr val="C00000"/>
              </a:solidFill>
            </a:endParaRPr>
          </a:p>
          <a:p>
            <a:pPr marL="0" lvl="1" indent="0" algn="just">
              <a:buNone/>
            </a:pPr>
            <a:r>
              <a:rPr lang="it-IT" altLang="it-IT" sz="3000" i="1" dirty="0" smtClean="0">
                <a:solidFill>
                  <a:srgbClr val="C00000"/>
                </a:solidFill>
              </a:rPr>
              <a:t>	</a:t>
            </a:r>
            <a:r>
              <a:rPr lang="it-IT" altLang="it-IT" sz="3000" dirty="0" smtClean="0"/>
              <a:t>Grazie per l’attenzione</a:t>
            </a:r>
          </a:p>
          <a:p>
            <a:pPr algn="just"/>
            <a: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400" u="sng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L’EVOLUZIONE DELLA MORTALITÀ PER </a:t>
            </a:r>
            <a:r>
              <a:rPr lang="it-IT" dirty="0" smtClean="0"/>
              <a:t>CAUSA</a:t>
            </a:r>
            <a:br>
              <a:rPr lang="it-IT" dirty="0" smtClean="0"/>
            </a:br>
            <a:r>
              <a:rPr lang="it-IT" dirty="0" smtClean="0"/>
              <a:t>Anni 2003 - 2014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19439"/>
              </p:ext>
            </p:extLst>
          </p:nvPr>
        </p:nvGraphicFramePr>
        <p:xfrm>
          <a:off x="240554" y="889345"/>
          <a:ext cx="11696749" cy="529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103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  <a:gridCol w="738742"/>
              </a:tblGrid>
              <a:tr h="240450">
                <a:tc rowSpan="2" gridSpan="1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Tassi </a:t>
                      </a:r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standardizzati di mortalità (per 10.000) per causa di morte in Italia - Maschi - Anni 2003-2015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 gridSpan="1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Maschi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Cause di morte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Malattie del sistema circolatorio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55,8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50,1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50,8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47,3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46,7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46,5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44,8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43,1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41,3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39,1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37,3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39,2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Tumori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41,4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40,3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39,9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39,3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38,8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38,1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37,4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36,9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34,9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34,2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respiratorio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12,6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9,9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9,2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8,9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9,8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Cause esterne di traum. e avv.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6,4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5,3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endocr., nutriz. e metab.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dell'apparato digerente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nervoso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Disturbi psichici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49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Alcune malattie infettive e parass.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dell'apparato genitour.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Sintomi, segni, risultati anomali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sangue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osteom.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Malform. Congenite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649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Alcune condiz. morb. periodo perinat.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della cute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40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Totale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141,4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129,8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131,3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125,7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125,3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124,6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122,8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119,2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116,9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116,6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111,2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107,8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112,2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1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L’EVOLUZIONE DELLA MORTALITÀ PER </a:t>
            </a:r>
            <a:r>
              <a:rPr lang="it-IT" dirty="0" smtClean="0"/>
              <a:t>CAUSA</a:t>
            </a:r>
            <a:br>
              <a:rPr lang="it-IT" dirty="0" smtClean="0"/>
            </a:br>
            <a:r>
              <a:rPr lang="it-IT" dirty="0" smtClean="0"/>
              <a:t>Anni 2003 - 2014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97489"/>
              </p:ext>
            </p:extLst>
          </p:nvPr>
        </p:nvGraphicFramePr>
        <p:xfrm>
          <a:off x="275569" y="826721"/>
          <a:ext cx="11636677" cy="5358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353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  <a:gridCol w="734948"/>
              </a:tblGrid>
              <a:tr h="232086">
                <a:tc rowSpan="2" gridSpan="13"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Tassi </a:t>
                      </a:r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standardizzati di mortalità (per 10.000) per causa di morte in Italia - Femmine - Anni 2003-2015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086">
                <a:tc gridSpan="1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Femmine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Cause di morte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2012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Malattie del sistema circolatorio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40,6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35,5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36,2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33,9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33,8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33,0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32,2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30,5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29,4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29,5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27,5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26,6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28,3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Tumori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19,9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19,6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19,7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respiratorio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5,0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endocr., nutriz. e metab.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4,4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nervoso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dell'apparato digerente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Disturbi psichici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Cause esterne di traum. e avv.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3,0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Sintomi, segni, risultati anomali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5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Alcune malattie infettive e parass.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dell'apparato genitour.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sistema osteom.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 sangue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Malform. Congenite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Malattie della cute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582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Alcune condiz. morb. periodo perinat.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  <a:latin typeface="+mn-lt"/>
                        </a:rPr>
                        <a:t>Complicazioni della gravidanza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08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+mn-lt"/>
                        </a:rPr>
                        <a:t>Totale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90,2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80,7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82,9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78,8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79,6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79,4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78,7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75,7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74,6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75,4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71,7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+mn-lt"/>
                        </a:rPr>
                        <a:t>69,8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74,6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L’EVOLUZIONE DELLA MORTALITÀ PER CAUSA: LE PRIME 25 CAUSE DI </a:t>
            </a:r>
            <a:r>
              <a:rPr lang="it-IT" dirty="0" smtClean="0"/>
              <a:t>MORTE. Anni 2002 - 2014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0" y="1147665"/>
            <a:ext cx="11031406" cy="50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16752" y="6180656"/>
            <a:ext cx="2820015" cy="5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365" y="1004267"/>
            <a:ext cx="11536018" cy="5307496"/>
          </a:xfrm>
        </p:spPr>
        <p:txBody>
          <a:bodyPr/>
          <a:lstStyle/>
          <a:p>
            <a:pPr marL="0" lvl="1" indent="0" algn="just">
              <a:buNone/>
            </a:pPr>
            <a:r>
              <a:rPr lang="it-IT" altLang="it-IT" i="1" dirty="0" smtClean="0">
                <a:solidFill>
                  <a:srgbClr val="C00000"/>
                </a:solidFill>
              </a:rPr>
              <a:t>	Speranza </a:t>
            </a:r>
            <a:r>
              <a:rPr lang="it-IT" altLang="it-IT" i="1" dirty="0">
                <a:solidFill>
                  <a:srgbClr val="C00000"/>
                </a:solidFill>
              </a:rPr>
              <a:t>di vita alla </a:t>
            </a:r>
            <a:r>
              <a:rPr lang="it-IT" altLang="it-IT" i="1" dirty="0" smtClean="0">
                <a:solidFill>
                  <a:srgbClr val="C00000"/>
                </a:solidFill>
              </a:rPr>
              <a:t>nascita</a:t>
            </a:r>
            <a:endParaRPr lang="it-IT" altLang="it-IT" i="1" dirty="0">
              <a:solidFill>
                <a:srgbClr val="C00000"/>
              </a:solidFill>
            </a:endParaRPr>
          </a:p>
          <a:p>
            <a:pPr marL="0" lvl="1" indent="0" algn="just">
              <a:buNone/>
            </a:pPr>
            <a:r>
              <a:rPr lang="it-IT" altLang="it-IT" sz="1600" dirty="0" smtClean="0"/>
              <a:t>	Anni 2012-2016</a:t>
            </a:r>
          </a:p>
          <a:p>
            <a:pPr algn="just"/>
            <a:endParaRPr lang="it-IT" altLang="it-IT" sz="1600" dirty="0" smtClean="0"/>
          </a:p>
          <a:p>
            <a:pPr algn="just"/>
            <a:r>
              <a:rPr lang="it-IT" i="1" dirty="0" smtClean="0">
                <a:solidFill>
                  <a:srgbClr val="C00000"/>
                </a:solidFill>
              </a:rPr>
              <a:t>	</a:t>
            </a:r>
            <a:r>
              <a:rPr lang="it-IT" altLang="it-IT" i="1" dirty="0" smtClean="0">
                <a:solidFill>
                  <a:srgbClr val="C00000"/>
                </a:solidFill>
              </a:rPr>
              <a:t>Il </a:t>
            </a:r>
            <a:r>
              <a:rPr lang="it-IT" altLang="it-IT" i="1" dirty="0">
                <a:solidFill>
                  <a:srgbClr val="C00000"/>
                </a:solidFill>
              </a:rPr>
              <a:t>contributo </a:t>
            </a:r>
            <a:r>
              <a:rPr lang="it-IT" altLang="it-IT" i="1" dirty="0" smtClean="0">
                <a:solidFill>
                  <a:srgbClr val="C00000"/>
                </a:solidFill>
              </a:rPr>
              <a:t>alla variazione della speranza di vita </a:t>
            </a:r>
            <a:r>
              <a:rPr lang="it-IT" altLang="it-IT" i="1" dirty="0" smtClean="0">
                <a:solidFill>
                  <a:srgbClr val="C00000"/>
                </a:solidFill>
              </a:rPr>
              <a:t>per età </a:t>
            </a:r>
            <a:r>
              <a:rPr lang="it-IT" altLang="it-IT" i="1" dirty="0">
                <a:solidFill>
                  <a:srgbClr val="C00000"/>
                </a:solidFill>
              </a:rPr>
              <a:t>e </a:t>
            </a:r>
            <a:r>
              <a:rPr lang="it-IT" altLang="it-IT" i="1" dirty="0" smtClean="0">
                <a:solidFill>
                  <a:srgbClr val="C00000"/>
                </a:solidFill>
              </a:rPr>
              <a:t>cause </a:t>
            </a:r>
            <a:r>
              <a:rPr lang="it-IT" altLang="it-IT" i="1" dirty="0" smtClean="0">
                <a:solidFill>
                  <a:srgbClr val="C00000"/>
                </a:solidFill>
              </a:rPr>
              <a:t>di morte</a:t>
            </a:r>
            <a:endParaRPr lang="it-IT" altLang="it-IT" i="1" dirty="0">
              <a:solidFill>
                <a:srgbClr val="C00000"/>
              </a:solidFill>
            </a:endParaRPr>
          </a:p>
          <a:p>
            <a:pPr algn="just"/>
            <a:r>
              <a:rPr lang="it-IT" altLang="it-IT" sz="1600" dirty="0" smtClean="0"/>
              <a:t>	Variazione </a:t>
            </a:r>
            <a:r>
              <a:rPr lang="it-IT" altLang="it-IT" sz="1600" dirty="0"/>
              <a:t>2014-2015</a:t>
            </a:r>
          </a:p>
          <a:p>
            <a:pPr algn="just"/>
            <a:endParaRPr lang="it-IT" altLang="it-IT" sz="1600" dirty="0" smtClean="0"/>
          </a:p>
          <a:p>
            <a:pPr algn="just"/>
            <a:r>
              <a:rPr lang="it-IT" altLang="it-IT" sz="1600" dirty="0" smtClean="0"/>
              <a:t>	</a:t>
            </a:r>
            <a:r>
              <a:rPr lang="it-IT" altLang="it-IT" i="1" dirty="0">
                <a:solidFill>
                  <a:srgbClr val="C00000"/>
                </a:solidFill>
              </a:rPr>
              <a:t>Mortalità prematura</a:t>
            </a:r>
          </a:p>
          <a:p>
            <a:pPr algn="just"/>
            <a:r>
              <a:rPr lang="it-IT" altLang="it-IT" sz="1600" dirty="0"/>
              <a:t>	 Anni </a:t>
            </a:r>
            <a:r>
              <a:rPr lang="it-IT" altLang="it-IT" sz="1600" dirty="0" smtClean="0"/>
              <a:t>2004-2015</a:t>
            </a:r>
          </a:p>
          <a:p>
            <a:pPr algn="just"/>
            <a: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400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400" u="sng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4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Fonti 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dati: ISTAT, Cancellati dall’anagrafe per decesso, Indagine su decessi e cause di morte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71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Mortalità </a:t>
            </a:r>
            <a:r>
              <a:rPr lang="it-IT" dirty="0" smtClean="0"/>
              <a:t>prematura. Anni </a:t>
            </a:r>
            <a:r>
              <a:rPr lang="it-IT" dirty="0"/>
              <a:t>2004 – 2015</a:t>
            </a:r>
            <a:br>
              <a:rPr lang="it-IT" dirty="0"/>
            </a:br>
            <a:r>
              <a:rPr lang="it-IT" sz="2200" dirty="0"/>
              <a:t>Tasso standardizzato di mortalità per </a:t>
            </a:r>
            <a:r>
              <a:rPr lang="it-IT" sz="2200" dirty="0" smtClean="0"/>
              <a:t>100.000 abitanti</a:t>
            </a:r>
            <a:endParaRPr lang="it-IT" sz="220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4241"/>
              </p:ext>
            </p:extLst>
          </p:nvPr>
        </p:nvGraphicFramePr>
        <p:xfrm>
          <a:off x="388312" y="1252604"/>
          <a:ext cx="11461315" cy="4985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170"/>
                <a:gridCol w="521677"/>
                <a:gridCol w="855588"/>
                <a:gridCol w="855588"/>
                <a:gridCol w="855588"/>
                <a:gridCol w="855588"/>
                <a:gridCol w="855588"/>
                <a:gridCol w="855588"/>
                <a:gridCol w="855588"/>
                <a:gridCol w="855588"/>
                <a:gridCol w="855588"/>
                <a:gridCol w="855588"/>
                <a:gridCol w="855588"/>
              </a:tblGrid>
              <a:tr h="3323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Anni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66CC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2004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2005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2006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2007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2008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2009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2010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2011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2012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2013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2014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u="none" strike="noStrike" dirty="0">
                          <a:effectLst/>
                        </a:rPr>
                        <a:t>2015</a:t>
                      </a:r>
                      <a:endParaRPr lang="it-IT" sz="1200" b="1" i="0" u="none" strike="noStrike" dirty="0">
                        <a:solidFill>
                          <a:srgbClr val="366092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Totale Italia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289,9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283,1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274,0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269,2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263,2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260,4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251,2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250,6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247,0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236,7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231,5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232,0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Quozienti</a:t>
                      </a:r>
                      <a:r>
                        <a:rPr lang="it-IT" sz="1200" b="0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per classe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 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 dirty="0">
                          <a:effectLst/>
                        </a:rPr>
                        <a:t>30-34 anni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18,6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18,1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17,5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17,2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18,1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15,1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16,1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 dirty="0">
                          <a:effectLst/>
                        </a:rPr>
                        <a:t>35-39 anni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33,5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32,6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32,5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32,9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32,3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29,2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29,1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27,6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30,1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29,3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28,7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27,6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40-44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66,9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64,0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63,1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60,1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58,7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57,7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57,2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55,2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54,9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52,6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50,7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50,7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45-49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125,3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120,0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118,3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117,4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114,1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111,2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107,8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105,7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105,6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99,2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97,3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99,8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50-54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227,9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220,7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213,6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211,2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204,6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206,9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199,0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194,6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189,4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183,1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179,2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178,6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55-59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380,6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378,8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372,2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355,9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356,7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343,8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331,5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334,8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326,2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314,5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304,3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307,7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60-64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641,5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628,1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605,1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595,8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579,0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575,1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549,3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551,5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543,7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522,7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509,7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511,3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i="1" u="none" strike="noStrike">
                          <a:effectLst/>
                        </a:rPr>
                        <a:t>65-69 anni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1018,2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991,3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950,3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942,7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916,7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916,9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887,4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887,4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876,5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>
                          <a:effectLst/>
                        </a:rPr>
                        <a:t>834,5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823,6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i="1" u="none" strike="noStrike" dirty="0">
                          <a:effectLst/>
                        </a:rPr>
                        <a:t>820,0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Sesso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Maschi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386,7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375,0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362,4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352,2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344,4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338,5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326,5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323,9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316,9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303,3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295,6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295,6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23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Femmine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201,4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198,7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192,5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192,7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188,3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188,3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181,7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183,1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182,5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>
                          <a:effectLst/>
                        </a:rPr>
                        <a:t>172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u="none" strike="noStrike" dirty="0">
                          <a:effectLst/>
                        </a:rPr>
                        <a:t>172,9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6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415" y="136526"/>
            <a:ext cx="10790584" cy="708300"/>
          </a:xfrm>
        </p:spPr>
        <p:txBody>
          <a:bodyPr/>
          <a:lstStyle/>
          <a:p>
            <a:r>
              <a:rPr lang="it-IT" dirty="0" smtClean="0"/>
              <a:t>Speranza di vita alla nascita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022328"/>
              </p:ext>
            </p:extLst>
          </p:nvPr>
        </p:nvGraphicFramePr>
        <p:xfrm>
          <a:off x="909637" y="931068"/>
          <a:ext cx="7034214" cy="319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81025" y="5191125"/>
            <a:ext cx="11229975" cy="809625"/>
          </a:xfrm>
        </p:spPr>
        <p:txBody>
          <a:bodyPr/>
          <a:lstStyle/>
          <a:p>
            <a:pPr algn="just"/>
            <a:r>
              <a:rPr lang="it-IT" dirty="0" smtClean="0"/>
              <a:t>Al 2016, la speranza di vita è pari a 80,6 anni per i maschi, 85 anni per le femmine</a:t>
            </a:r>
          </a:p>
          <a:p>
            <a:pPr algn="just"/>
            <a:r>
              <a:rPr lang="it-IT" dirty="0" smtClean="0"/>
              <a:t>La </a:t>
            </a:r>
            <a:r>
              <a:rPr lang="it-IT" dirty="0"/>
              <a:t>distanza tra i due generi è pari a +4,4 anni a favore delle </a:t>
            </a:r>
            <a:r>
              <a:rPr lang="it-IT" dirty="0" smtClean="0"/>
              <a:t>donne al 2016. Era </a:t>
            </a:r>
            <a:r>
              <a:rPr lang="it-IT" dirty="0"/>
              <a:t>+4,8 anni del 2012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Dal 2012 al 2016 i </a:t>
            </a:r>
            <a:r>
              <a:rPr lang="it-IT" dirty="0" smtClean="0">
                <a:solidFill>
                  <a:srgbClr val="FF0000"/>
                </a:solidFill>
              </a:rPr>
              <a:t>maschi</a:t>
            </a:r>
            <a:r>
              <a:rPr lang="it-IT" dirty="0" smtClean="0"/>
              <a:t> hanno guadagnato </a:t>
            </a:r>
            <a:r>
              <a:rPr lang="it-IT" dirty="0" smtClean="0">
                <a:solidFill>
                  <a:srgbClr val="FF0000"/>
                </a:solidFill>
              </a:rPr>
              <a:t>1 anno</a:t>
            </a:r>
            <a:r>
              <a:rPr lang="it-IT" dirty="0" smtClean="0"/>
              <a:t>, le </a:t>
            </a:r>
            <a:r>
              <a:rPr lang="it-IT" dirty="0" smtClean="0">
                <a:solidFill>
                  <a:srgbClr val="FF0000"/>
                </a:solidFill>
              </a:rPr>
              <a:t>femmine 0,6</a:t>
            </a:r>
            <a:r>
              <a:rPr lang="it-IT" dirty="0" smtClean="0"/>
              <a:t> anni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9356"/>
              </p:ext>
            </p:extLst>
          </p:nvPr>
        </p:nvGraphicFramePr>
        <p:xfrm>
          <a:off x="202406" y="4034631"/>
          <a:ext cx="6246018" cy="809625"/>
        </p:xfrm>
        <a:graphic>
          <a:graphicData uri="http://schemas.openxmlformats.org/drawingml/2006/table">
            <a:tbl>
              <a:tblPr/>
              <a:tblGrid>
                <a:gridCol w="1041003"/>
                <a:gridCol w="1041003"/>
                <a:gridCol w="1041003"/>
                <a:gridCol w="1041003"/>
                <a:gridCol w="1041003"/>
                <a:gridCol w="1041003"/>
              </a:tblGrid>
              <a:tr h="132556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MS Sans Serif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55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5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80.6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5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85.0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vale 10"/>
          <p:cNvSpPr/>
          <p:nvPr/>
        </p:nvSpPr>
        <p:spPr>
          <a:xfrm>
            <a:off x="4981575" y="1371600"/>
            <a:ext cx="314325" cy="17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0225" y="338614"/>
            <a:ext cx="980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Speranza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di vita alla </a:t>
            </a:r>
            <a:r>
              <a:rPr lang="it-IT" sz="3200" b="1" spc="-120" dirty="0" smtClean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nascita. Anni 2012-2016 </a:t>
            </a:r>
            <a:r>
              <a:rPr lang="it-IT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Maschi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44600" y="0"/>
            <a:ext cx="980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Sopravvivenza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666518"/>
              </p:ext>
            </p:extLst>
          </p:nvPr>
        </p:nvGraphicFramePr>
        <p:xfrm>
          <a:off x="482599" y="1085850"/>
          <a:ext cx="110521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contenuto 2"/>
          <p:cNvSpPr>
            <a:spLocks noGrp="1"/>
          </p:cNvSpPr>
          <p:nvPr>
            <p:ph idx="4294967295"/>
          </p:nvPr>
        </p:nvSpPr>
        <p:spPr>
          <a:xfrm>
            <a:off x="531812" y="5467350"/>
            <a:ext cx="11229975" cy="8096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t-IT" dirty="0" smtClean="0"/>
              <a:t>La P.A. di Trento ha la speranza di vita più alta: 81,4 anni</a:t>
            </a:r>
          </a:p>
          <a:p>
            <a:pPr algn="just"/>
            <a:r>
              <a:rPr lang="it-IT" dirty="0" smtClean="0"/>
              <a:t>Ben distante la Campania: 78,9 anni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8001000" y="1592162"/>
            <a:ext cx="304800" cy="157162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305800" y="222408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2,5 anni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255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0225" y="338614"/>
            <a:ext cx="980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Speranza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sz="3200" b="1" spc="-120" dirty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di vita alla </a:t>
            </a:r>
            <a:r>
              <a:rPr lang="it-IT" sz="3200" b="1" spc="-120" dirty="0" smtClean="0">
                <a:solidFill>
                  <a:srgbClr val="EDA242"/>
                </a:solidFill>
                <a:latin typeface="+mj-lt"/>
                <a:ea typeface="+mj-ea"/>
                <a:cs typeface="+mj-cs"/>
              </a:rPr>
              <a:t>nascita. Anni 2012-2016 Femmine</a:t>
            </a:r>
            <a:endParaRPr lang="it-IT" sz="3200" b="1" spc="-120" dirty="0">
              <a:solidFill>
                <a:srgbClr val="EDA24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44600" y="0"/>
            <a:ext cx="980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Sopravvivenza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4294967295"/>
          </p:nvPr>
        </p:nvSpPr>
        <p:spPr>
          <a:xfrm>
            <a:off x="531812" y="5467350"/>
            <a:ext cx="11229975" cy="8096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it-IT" dirty="0" smtClean="0"/>
              <a:t>La P.A. di Trento ha la speranza di vita più alta: 86,3 anni</a:t>
            </a:r>
          </a:p>
          <a:p>
            <a:pPr algn="just"/>
            <a:r>
              <a:rPr lang="it-IT" dirty="0" smtClean="0"/>
              <a:t>Distanti dalle altre regioni sono: Campania 83,4 anni e Sicilia 83,9 anni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5685"/>
              </p:ext>
            </p:extLst>
          </p:nvPr>
        </p:nvGraphicFramePr>
        <p:xfrm>
          <a:off x="604837" y="1016792"/>
          <a:ext cx="10834688" cy="431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6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Contributo per età e per </a:t>
            </a:r>
            <a:r>
              <a:rPr lang="it-IT" dirty="0" smtClean="0"/>
              <a:t>causa alla variazione della sopravvivenza </a:t>
            </a:r>
            <a:r>
              <a:rPr lang="it-IT" sz="2200" dirty="0" smtClean="0"/>
              <a:t>(Modello </a:t>
            </a:r>
            <a:r>
              <a:rPr lang="it-IT" sz="2200" dirty="0" smtClean="0"/>
              <a:t>di scomposizione di </a:t>
            </a:r>
            <a:r>
              <a:rPr lang="it-IT" sz="2200" dirty="0" err="1" smtClean="0"/>
              <a:t>Pollard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332505" y="6150279"/>
            <a:ext cx="76465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0" dirty="0"/>
              <a:t>Pollard H. John (1990), “Cause of Death and Expectation of Life: Some International Comparisons”. In Jacques </a:t>
            </a:r>
            <a:r>
              <a:rPr lang="en-GB" sz="1200" b="0" dirty="0" err="1"/>
              <a:t>Vallin</a:t>
            </a:r>
            <a:r>
              <a:rPr lang="en-GB" sz="1200" b="0" dirty="0"/>
              <a:t>, Stan D’Souza e Alberto </a:t>
            </a:r>
            <a:r>
              <a:rPr lang="en-GB" sz="1200" b="0" dirty="0" err="1"/>
              <a:t>Palloni</a:t>
            </a:r>
            <a:r>
              <a:rPr lang="en-GB" sz="1200" b="0" dirty="0"/>
              <a:t> (</a:t>
            </a:r>
            <a:r>
              <a:rPr lang="en-GB" sz="1200" b="0" dirty="0" err="1"/>
              <a:t>ed</a:t>
            </a:r>
            <a:r>
              <a:rPr lang="en-GB" sz="1200" b="0" dirty="0"/>
              <a:t>), </a:t>
            </a:r>
            <a:r>
              <a:rPr lang="en-GB" sz="1200" b="0" i="1" dirty="0"/>
              <a:t>Measurement and Analysis of Mortality: New Approaches</a:t>
            </a:r>
            <a:r>
              <a:rPr lang="en-GB" sz="1200" b="0" dirty="0"/>
              <a:t>, p. 269-291. </a:t>
            </a:r>
            <a:r>
              <a:rPr lang="it-IT" sz="1200" b="0" dirty="0" err="1"/>
              <a:t>Clarendon</a:t>
            </a:r>
            <a:r>
              <a:rPr lang="it-IT" sz="1200" b="0" dirty="0"/>
              <a:t> Press, Oxford.</a:t>
            </a:r>
            <a:endParaRPr lang="en-US" sz="1200" b="0" dirty="0"/>
          </a:p>
        </p:txBody>
      </p:sp>
      <p:graphicFrame>
        <p:nvGraphicFramePr>
          <p:cNvPr id="8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86443"/>
              </p:ext>
            </p:extLst>
          </p:nvPr>
        </p:nvGraphicFramePr>
        <p:xfrm>
          <a:off x="4841878" y="2805534"/>
          <a:ext cx="1408609" cy="50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zione" r:id="rId3" imgW="990360" imgH="355320" progId="Equation.3">
                  <p:embed/>
                </p:oleObj>
              </mc:Choice>
              <mc:Fallback>
                <p:oleObj name="Equazione" r:id="rId3" imgW="990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8" y="2805534"/>
                        <a:ext cx="1408609" cy="50581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3"/>
          <p:cNvPicPr>
            <a:picLocks noChangeAspect="1" noChangeArrowheads="1"/>
          </p:cNvPicPr>
          <p:nvPr/>
        </p:nvPicPr>
        <p:blipFill rotWithShape="1">
          <a:blip r:embed="rId5"/>
          <a:srcRect b="34332"/>
          <a:stretch/>
        </p:blipFill>
        <p:spPr bwMode="auto">
          <a:xfrm>
            <a:off x="526296" y="4135272"/>
            <a:ext cx="11129535" cy="749877"/>
          </a:xfrm>
          <a:prstGeom prst="rect">
            <a:avLst/>
          </a:prstGeom>
          <a:solidFill>
            <a:schemeClr val="accent2">
              <a:lumMod val="40000"/>
              <a:lumOff val="60000"/>
              <a:alpha val="79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0" name="Rettangolo 9"/>
          <p:cNvSpPr/>
          <p:nvPr/>
        </p:nvSpPr>
        <p:spPr>
          <a:xfrm>
            <a:off x="351651" y="1274585"/>
            <a:ext cx="1151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Per </a:t>
            </a:r>
            <a:r>
              <a:rPr lang="it-IT" sz="1600" dirty="0"/>
              <a:t>scomporre la variazione della speranza di vita alla nascita osservata al tempo 1 e al tempo 2 nei contributi dovuti alle variazioni della mortalità alle diverse età e per causa, si adotta il modello proposto da John </a:t>
            </a:r>
            <a:r>
              <a:rPr lang="it-IT" sz="1600" dirty="0" err="1" smtClean="0"/>
              <a:t>Pollard</a:t>
            </a:r>
            <a:r>
              <a:rPr lang="it-IT" sz="1600" dirty="0" smtClean="0"/>
              <a:t>.</a:t>
            </a:r>
            <a:r>
              <a:rPr lang="it-IT" sz="1600" baseline="30000" dirty="0" smtClean="0"/>
              <a:t>.</a:t>
            </a:r>
            <a:r>
              <a:rPr lang="it-IT" sz="1600" dirty="0" smtClean="0"/>
              <a:t> L’indicatore </a:t>
            </a:r>
            <a:r>
              <a:rPr lang="it-IT" sz="1600" dirty="0"/>
              <a:t>esprime il numero di </a:t>
            </a:r>
            <a:r>
              <a:rPr lang="it-IT" sz="1600" dirty="0" smtClean="0"/>
              <a:t>anni (giorni) </a:t>
            </a:r>
            <a:r>
              <a:rPr lang="it-IT" sz="1600" dirty="0"/>
              <a:t>guadagnati </a:t>
            </a:r>
            <a:r>
              <a:rPr lang="it-IT" sz="1600" dirty="0" smtClean="0"/>
              <a:t>o perduti </a:t>
            </a:r>
            <a:r>
              <a:rPr lang="it-IT" sz="1600" dirty="0"/>
              <a:t>in un certo intervallo di tempo grazie alla diminuzione (o all’aumento) della mortalità nella classe di età </a:t>
            </a:r>
            <a:r>
              <a:rPr lang="it-IT" sz="1600" i="1" dirty="0"/>
              <a:t>x</a:t>
            </a:r>
            <a:r>
              <a:rPr lang="it-IT" sz="1600" dirty="0"/>
              <a:t>, </a:t>
            </a:r>
            <a:r>
              <a:rPr lang="it-IT" sz="1600" i="1" dirty="0"/>
              <a:t>x</a:t>
            </a:r>
            <a:r>
              <a:rPr lang="it-IT" sz="1600" dirty="0"/>
              <a:t>+ </a:t>
            </a:r>
            <a:r>
              <a:rPr lang="it-IT" sz="1600" i="1" dirty="0"/>
              <a:t>k</a:t>
            </a:r>
            <a:r>
              <a:rPr lang="it-IT" sz="1600" dirty="0"/>
              <a:t> e per causa </a:t>
            </a:r>
            <a:r>
              <a:rPr lang="it-IT" sz="1600" i="1" dirty="0"/>
              <a:t>i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Variazione in giorni della </a:t>
            </a:r>
            <a:r>
              <a:rPr lang="it-IT" dirty="0" smtClean="0"/>
              <a:t>sopravvivenza tra </a:t>
            </a:r>
            <a:r>
              <a:rPr lang="it-IT" dirty="0"/>
              <a:t>il 2014 ed il 2015</a:t>
            </a:r>
            <a:r>
              <a:rPr lang="it-IT" dirty="0" smtClean="0"/>
              <a:t> per regione - Uomini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43385"/>
              </p:ext>
            </p:extLst>
          </p:nvPr>
        </p:nvGraphicFramePr>
        <p:xfrm>
          <a:off x="237994" y="1127980"/>
          <a:ext cx="4008329" cy="4810125"/>
        </p:xfrm>
        <a:graphic>
          <a:graphicData uri="http://schemas.openxmlformats.org/drawingml/2006/table">
            <a:tbl>
              <a:tblPr/>
              <a:tblGrid>
                <a:gridCol w="1791222"/>
                <a:gridCol w="643130"/>
                <a:gridCol w="905078"/>
                <a:gridCol w="668899"/>
              </a:tblGrid>
              <a:tr h="1788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Uomini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8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788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giorni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 d’Aosta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Bolzano-Bozen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Friuli-Venezia Giulia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Emilia-Romagna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88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946331"/>
              </p:ext>
            </p:extLst>
          </p:nvPr>
        </p:nvGraphicFramePr>
        <p:xfrm>
          <a:off x="4785856" y="1114817"/>
          <a:ext cx="6299678" cy="484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9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Variazione in giorni della </a:t>
            </a:r>
            <a:r>
              <a:rPr lang="it-IT" dirty="0"/>
              <a:t>sopravvivenza tra il 2014 ed il 2015 </a:t>
            </a:r>
            <a:r>
              <a:rPr lang="it-IT" dirty="0" smtClean="0"/>
              <a:t>per </a:t>
            </a:r>
            <a:r>
              <a:rPr lang="it-IT" dirty="0"/>
              <a:t>regione </a:t>
            </a:r>
            <a:r>
              <a:rPr lang="it-IT" dirty="0" smtClean="0"/>
              <a:t>- Donne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91106"/>
              </p:ext>
            </p:extLst>
          </p:nvPr>
        </p:nvGraphicFramePr>
        <p:xfrm>
          <a:off x="237994" y="1127980"/>
          <a:ext cx="4008329" cy="4851393"/>
        </p:xfrm>
        <a:graphic>
          <a:graphicData uri="http://schemas.openxmlformats.org/drawingml/2006/table">
            <a:tbl>
              <a:tblPr/>
              <a:tblGrid>
                <a:gridCol w="1791222"/>
                <a:gridCol w="643130"/>
                <a:gridCol w="905078"/>
                <a:gridCol w="668899"/>
              </a:tblGrid>
              <a:tr h="20616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1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2061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giorni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Piemonte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 d’Aosta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Lombardia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Bolzano-Bozen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Friuli-Venezia Giulia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Liguria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Emilia-Romagna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Toscana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Umbria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Abruzzo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Molise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Puglia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Basilicata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Calabria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Sicilia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Sardegna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1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218184"/>
              </p:ext>
            </p:extLst>
          </p:nvPr>
        </p:nvGraphicFramePr>
        <p:xfrm>
          <a:off x="4772416" y="1139868"/>
          <a:ext cx="6325644" cy="484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5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</a:t>
            </a:r>
            <a:r>
              <a:rPr lang="it-IT" dirty="0" smtClean="0"/>
              <a:t>ontributo in giorni della </a:t>
            </a:r>
            <a:r>
              <a:rPr lang="it-IT" dirty="0"/>
              <a:t>mortalità per età </a:t>
            </a:r>
            <a:r>
              <a:rPr lang="it-IT" dirty="0" smtClean="0"/>
              <a:t>alla </a:t>
            </a:r>
            <a:r>
              <a:rPr lang="it-IT" dirty="0"/>
              <a:t>variazione della </a:t>
            </a:r>
            <a:br>
              <a:rPr lang="it-IT" dirty="0"/>
            </a:br>
            <a:r>
              <a:rPr lang="it-IT" dirty="0" smtClean="0"/>
              <a:t>sopravvivenza in Italia tra </a:t>
            </a:r>
            <a:r>
              <a:rPr lang="it-IT" dirty="0"/>
              <a:t>il </a:t>
            </a:r>
            <a:r>
              <a:rPr lang="it-IT" dirty="0" smtClean="0"/>
              <a:t>2014 </a:t>
            </a:r>
            <a:r>
              <a:rPr lang="it-IT" dirty="0"/>
              <a:t>ed il </a:t>
            </a:r>
            <a:r>
              <a:rPr lang="it-IT" dirty="0" smtClean="0"/>
              <a:t>2015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1586"/>
              </p:ext>
            </p:extLst>
          </p:nvPr>
        </p:nvGraphicFramePr>
        <p:xfrm>
          <a:off x="1052187" y="1164213"/>
          <a:ext cx="7981244" cy="92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240"/>
                <a:gridCol w="1567606"/>
                <a:gridCol w="1567606"/>
                <a:gridCol w="2399792"/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Variazione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Uomini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</a:t>
                      </a:r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giorni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Donne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84,6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-</a:t>
                      </a:r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146 giorni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101545"/>
              </p:ext>
            </p:extLst>
          </p:nvPr>
        </p:nvGraphicFramePr>
        <p:xfrm>
          <a:off x="977030" y="2304789"/>
          <a:ext cx="8102709" cy="421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3"/>
          <p:cNvSpPr>
            <a:spLocks noChangeArrowheads="1"/>
          </p:cNvSpPr>
          <p:nvPr/>
        </p:nvSpPr>
        <p:spPr bwMode="auto">
          <a:xfrm>
            <a:off x="9134475" y="3509572"/>
            <a:ext cx="1990725" cy="175432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1"/>
                </a:solidFill>
              </a:rPr>
              <a:t>I contributi sono </a:t>
            </a:r>
            <a:r>
              <a:rPr lang="it-IT" dirty="0" smtClean="0">
                <a:solidFill>
                  <a:schemeClr val="tx1"/>
                </a:solidFill>
              </a:rPr>
              <a:t>negativi </a:t>
            </a:r>
            <a:r>
              <a:rPr lang="it-IT" dirty="0">
                <a:solidFill>
                  <a:schemeClr val="tx1"/>
                </a:solidFill>
              </a:rPr>
              <a:t>per tutte le classi di età, fatta eccezione per </a:t>
            </a:r>
            <a:r>
              <a:rPr lang="it-IT" dirty="0" smtClean="0">
                <a:solidFill>
                  <a:schemeClr val="tx1"/>
                </a:solidFill>
              </a:rPr>
              <a:t>le donne tra 0 e 18 anni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sservatorio sulla salu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sservatoriosullasalute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sservatoriosullasalute">
    <a:majorFont>
      <a:latin typeface="Open Sans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1825</Words>
  <Application>Microsoft Office PowerPoint</Application>
  <PresentationFormat>Personalizzato</PresentationFormat>
  <Paragraphs>1035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Ossservatorio sulla salute</vt:lpstr>
      <vt:lpstr>Equazione</vt:lpstr>
      <vt:lpstr>Cause di morte e dinamica recente della sopravvivenza, mortalità prematura</vt:lpstr>
      <vt:lpstr>Sommario</vt:lpstr>
      <vt:lpstr>Speranza di vita alla nascita</vt:lpstr>
      <vt:lpstr>Presentazione standard di PowerPoint</vt:lpstr>
      <vt:lpstr>Presentazione standard di PowerPoint</vt:lpstr>
      <vt:lpstr>Contributo per età e per causa alla variazione della sopravvivenza (Modello di scomposizione di Pollard)</vt:lpstr>
      <vt:lpstr>Variazione in giorni della sopravvivenza tra il 2014 ed il 2015 per regione - Uomini</vt:lpstr>
      <vt:lpstr>Variazione in giorni della sopravvivenza tra il 2014 ed il 2015 per regione - Donne</vt:lpstr>
      <vt:lpstr>Contributo in giorni della mortalità per età alla variazione della  sopravvivenza in Italia tra il 2014 ed il 2015</vt:lpstr>
      <vt:lpstr>Contributo in giorni della mortalità per causa alla variazione della sopravvivenza in Italia tra il 2014 ed il 2015</vt:lpstr>
      <vt:lpstr>Contributo in giorni della mortalità per età e causa alla variazione della sopravvivenza in Italia tra il 2014 ed il 2015</vt:lpstr>
      <vt:lpstr>Mortalità prematura </vt:lpstr>
      <vt:lpstr>Mortalità prematura. Anni 2004 – 2015 Tasso standardizzato di mortalità per 100.000 abitanti</vt:lpstr>
      <vt:lpstr>Mortalità prematura per regione – Anno 2015 Tasso standardizzato di mortalità per 100.000 abitanti</vt:lpstr>
      <vt:lpstr>Conclusioni</vt:lpstr>
      <vt:lpstr>Presentazione standard di PowerPoint</vt:lpstr>
      <vt:lpstr>L’EVOLUZIONE DELLA MORTALITÀ PER CAUSA Anni 2003 - 2014</vt:lpstr>
      <vt:lpstr>L’EVOLUZIONE DELLA MORTALITÀ PER CAUSA Anni 2003 - 2014</vt:lpstr>
      <vt:lpstr>L’EVOLUZIONE DELLA MORTALITÀ PER CAUSA: LE PRIME 25 CAUSE DI MORTE. Anni 2002 - 2014</vt:lpstr>
      <vt:lpstr>Mortalità prematura. Anni 2004 – 2015 Tasso standardizzato di mortalità per 100.000 abitanti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INTERACTIVECOM SRL</dc:creator>
  <cp:lastModifiedBy>Gennaro Di Fraia</cp:lastModifiedBy>
  <cp:revision>88</cp:revision>
  <dcterms:created xsi:type="dcterms:W3CDTF">2017-02-20T15:12:00Z</dcterms:created>
  <dcterms:modified xsi:type="dcterms:W3CDTF">2017-12-14T14:50:30Z</dcterms:modified>
</cp:coreProperties>
</file>