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3" r:id="rId3"/>
    <p:sldId id="269" r:id="rId4"/>
    <p:sldId id="271" r:id="rId5"/>
    <p:sldId id="270" r:id="rId6"/>
    <p:sldId id="272" r:id="rId7"/>
    <p:sldId id="273" r:id="rId8"/>
    <p:sldId id="274" r:id="rId9"/>
    <p:sldId id="275" r:id="rId10"/>
    <p:sldId id="276" r:id="rId11"/>
    <p:sldId id="278" r:id="rId12"/>
    <p:sldId id="279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2B1"/>
    <a:srgbClr val="C0F1F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8" name="Rettangolo 7"/>
          <p:cNvSpPr/>
          <p:nvPr userDrawn="1"/>
        </p:nvSpPr>
        <p:spPr>
          <a:xfrm>
            <a:off x="551688" y="316992"/>
            <a:ext cx="11088624" cy="6541008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291" y="605532"/>
            <a:ext cx="2941061" cy="1280160"/>
          </a:xfrm>
          <a:prstGeom prst="rect">
            <a:avLst/>
          </a:prstGeom>
        </p:spPr>
      </p:pic>
      <p:pic>
        <p:nvPicPr>
          <p:cNvPr id="12" name="Picture 2" descr="Università Cattolica del Sacro Cuore di Milan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742" y="841242"/>
            <a:ext cx="1946967" cy="80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/>
          <p:cNvSpPr txBox="1"/>
          <p:nvPr userDrawn="1"/>
        </p:nvSpPr>
        <p:spPr>
          <a:xfrm>
            <a:off x="7764185" y="1076335"/>
            <a:ext cx="1565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Un </a:t>
            </a:r>
            <a:r>
              <a:rPr lang="it-IT" sz="1600" i="1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progetto</a:t>
            </a:r>
            <a:r>
              <a:rPr lang="it-IT" sz="1600" i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di</a:t>
            </a:r>
          </a:p>
        </p:txBody>
      </p:sp>
      <p:sp>
        <p:nvSpPr>
          <p:cNvPr id="15" name="CasellaDiTesto 14"/>
          <p:cNvSpPr txBox="1"/>
          <p:nvPr userDrawn="1"/>
        </p:nvSpPr>
        <p:spPr>
          <a:xfrm>
            <a:off x="915291" y="6052699"/>
            <a:ext cx="2954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www.osservatoriosullasalute.it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5291" y="2614461"/>
            <a:ext cx="10361418" cy="1735957"/>
          </a:xfrm>
        </p:spPr>
        <p:txBody>
          <a:bodyPr anchor="b">
            <a:normAutofit/>
          </a:bodyPr>
          <a:lstStyle>
            <a:lvl1pPr algn="l">
              <a:defRPr lang="it-IT" sz="4400" b="1" kern="1200" spc="-120" baseline="0" dirty="0">
                <a:solidFill>
                  <a:srgbClr val="EDA24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5291" y="4495330"/>
            <a:ext cx="10361418" cy="670763"/>
          </a:xfrm>
        </p:spPr>
        <p:txBody>
          <a:bodyPr>
            <a:normAutofit/>
          </a:bodyPr>
          <a:lstStyle>
            <a:lvl1pPr marL="0" indent="0" algn="l">
              <a:buNone/>
              <a:defRPr lang="it-IT" sz="2800" kern="1200" dirty="0">
                <a:solidFill>
                  <a:srgbClr val="3EC299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sz="quarter" idx="10" hasCustomPrompt="1"/>
          </p:nvPr>
        </p:nvSpPr>
        <p:spPr>
          <a:xfrm>
            <a:off x="9184384" y="6052699"/>
            <a:ext cx="2092325" cy="338554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it-IT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34890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463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 userDrawn="1"/>
        </p:nvGrpSpPr>
        <p:grpSpPr>
          <a:xfrm>
            <a:off x="403287" y="1033669"/>
            <a:ext cx="4109680" cy="4253947"/>
            <a:chOff x="0" y="0"/>
            <a:chExt cx="4916254" cy="5088835"/>
          </a:xfrm>
        </p:grpSpPr>
        <p:pic>
          <p:nvPicPr>
            <p:cNvPr id="9" name="Immagin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98780"/>
              <a:ext cx="4916254" cy="4721087"/>
            </a:xfrm>
            <a:prstGeom prst="rect">
              <a:avLst/>
            </a:prstGeom>
          </p:spPr>
        </p:pic>
        <p:sp>
          <p:nvSpPr>
            <p:cNvPr id="11" name="Rettangolo 10"/>
            <p:cNvSpPr/>
            <p:nvPr userDrawn="1"/>
          </p:nvSpPr>
          <p:spPr>
            <a:xfrm>
              <a:off x="0" y="0"/>
              <a:ext cx="4790660" cy="5088835"/>
            </a:xfrm>
            <a:prstGeom prst="rect">
              <a:avLst/>
            </a:prstGeom>
            <a:solidFill>
              <a:srgbClr val="FFFFFF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90661" y="2101718"/>
            <a:ext cx="7083563" cy="213468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90660" y="4417650"/>
            <a:ext cx="7083563" cy="85008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5577"/>
          <a:stretch/>
        </p:blipFill>
        <p:spPr>
          <a:xfrm>
            <a:off x="468056" y="5178174"/>
            <a:ext cx="3980142" cy="596346"/>
          </a:xfrm>
          <a:prstGeom prst="rect">
            <a:avLst/>
          </a:prstGeom>
        </p:spPr>
      </p:pic>
      <p:pic>
        <p:nvPicPr>
          <p:cNvPr id="10" name="Picture 2" descr="Università Cattolica del Sacro Cuore di Milan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122" y="235742"/>
            <a:ext cx="1607101" cy="66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2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1363" y="1024213"/>
            <a:ext cx="5580000" cy="529707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71592" y="1024213"/>
            <a:ext cx="5580000" cy="529707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9728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364" y="975485"/>
            <a:ext cx="558000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21364" y="1930056"/>
            <a:ext cx="5580000" cy="44508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975485"/>
            <a:ext cx="558000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1930470"/>
            <a:ext cx="5580000" cy="44508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321365" y="136526"/>
            <a:ext cx="10790584" cy="7083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99791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94016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77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041" y="187325"/>
            <a:ext cx="421922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54588" y="884583"/>
            <a:ext cx="6882916" cy="54565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041" y="1888434"/>
            <a:ext cx="4219229" cy="445273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5050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21365" y="136526"/>
            <a:ext cx="10790584" cy="70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365" y="1013792"/>
            <a:ext cx="11536018" cy="5307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0" name="Rettangolo 9"/>
          <p:cNvSpPr/>
          <p:nvPr userDrawn="1"/>
        </p:nvSpPr>
        <p:spPr>
          <a:xfrm>
            <a:off x="0" y="-1"/>
            <a:ext cx="119270" cy="6858001"/>
          </a:xfrm>
          <a:prstGeom prst="rect">
            <a:avLst/>
          </a:prstGeom>
          <a:solidFill>
            <a:srgbClr val="F7F2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12082669" y="-2"/>
            <a:ext cx="119270" cy="6858001"/>
          </a:xfrm>
          <a:prstGeom prst="rect">
            <a:avLst/>
          </a:prstGeom>
          <a:solidFill>
            <a:srgbClr val="C0F1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81522" y="136525"/>
            <a:ext cx="745434" cy="712315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6605" y="6380923"/>
            <a:ext cx="2590717" cy="38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9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it-IT" sz="3200" b="1" kern="1200" spc="-120" baseline="0" dirty="0">
          <a:solidFill>
            <a:srgbClr val="EDA2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93763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790660" y="1934293"/>
            <a:ext cx="7083563" cy="2134687"/>
          </a:xfrm>
        </p:spPr>
        <p:txBody>
          <a:bodyPr/>
          <a:lstStyle/>
          <a:p>
            <a:r>
              <a:rPr lang="it-IT" dirty="0"/>
              <a:t>P</a:t>
            </a:r>
            <a:r>
              <a:rPr lang="it-IT" dirty="0" smtClean="0"/>
              <a:t>rogressi nel controllo del cancro in Italia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4790660" y="4198709"/>
            <a:ext cx="7302602" cy="1483529"/>
          </a:xfrm>
        </p:spPr>
        <p:txBody>
          <a:bodyPr/>
          <a:lstStyle/>
          <a:p>
            <a:r>
              <a:rPr lang="it-IT" b="1" dirty="0"/>
              <a:t>Analisi congiunta delle tendenze </a:t>
            </a:r>
            <a:r>
              <a:rPr lang="it-IT" b="1" dirty="0" smtClean="0"/>
              <a:t>2005-2015 </a:t>
            </a:r>
            <a:r>
              <a:rPr lang="it-IT" b="1" dirty="0"/>
              <a:t>di incidenza, sopravvivenza e </a:t>
            </a:r>
            <a:r>
              <a:rPr lang="it-IT" b="1" dirty="0" smtClean="0"/>
              <a:t>mortalità per tumore</a:t>
            </a:r>
            <a:endParaRPr lang="it-IT" b="1" dirty="0"/>
          </a:p>
          <a:p>
            <a:r>
              <a:rPr lang="it-IT" sz="2000" i="1" dirty="0" smtClean="0">
                <a:solidFill>
                  <a:schemeClr val="accent2">
                    <a:lumMod val="75000"/>
                  </a:schemeClr>
                </a:solidFill>
              </a:rPr>
              <a:t>R. De Angelis e S. Rossi, </a:t>
            </a:r>
            <a:endParaRPr lang="it-IT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2000" dirty="0" smtClean="0"/>
              <a:t>ISTITUTO SUPERIORE DI SANITA’</a:t>
            </a:r>
          </a:p>
          <a:p>
            <a:r>
              <a:rPr lang="it-IT" sz="2000" dirty="0" smtClean="0"/>
              <a:t>Dipartimento di Oncologia e Medicina Molecolare</a:t>
            </a:r>
            <a:endParaRPr lang="it-IT" sz="2000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54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 smtClean="0"/>
              <a:t>Progresso Inadeguato o insufficiente: </a:t>
            </a:r>
            <a:r>
              <a:rPr lang="it-IT" i="1" dirty="0" smtClean="0">
                <a:solidFill>
                  <a:schemeClr val="tx1"/>
                </a:solidFill>
              </a:rPr>
              <a:t>polmone donne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562079" y="955145"/>
            <a:ext cx="10737332" cy="365816"/>
          </a:xfrm>
        </p:spPr>
        <p:txBody>
          <a:bodyPr/>
          <a:lstStyle/>
          <a:p>
            <a:r>
              <a:rPr lang="it-IT" sz="2000" b="1" dirty="0"/>
              <a:t>Pattern </a:t>
            </a:r>
            <a:r>
              <a:rPr lang="it-IT" sz="2000" b="1" dirty="0" smtClean="0"/>
              <a:t>D: </a:t>
            </a:r>
            <a:r>
              <a:rPr lang="it-IT" sz="2000" i="1" dirty="0" smtClean="0"/>
              <a:t>incidenza </a:t>
            </a:r>
            <a:r>
              <a:rPr lang="it-IT" sz="2000" i="1" dirty="0"/>
              <a:t>e mortalità </a:t>
            </a:r>
            <a:r>
              <a:rPr lang="it-IT" sz="2000" i="1" dirty="0" smtClean="0"/>
              <a:t>stabili </a:t>
            </a:r>
            <a:r>
              <a:rPr lang="it-IT" sz="2000" i="1" dirty="0"/>
              <a:t>o in </a:t>
            </a:r>
            <a:r>
              <a:rPr lang="it-IT" sz="2000" i="1" dirty="0" smtClean="0"/>
              <a:t>aumento, sopravvivenza </a:t>
            </a:r>
            <a:r>
              <a:rPr lang="it-IT" sz="2000" i="1" dirty="0"/>
              <a:t>in </a:t>
            </a:r>
            <a:r>
              <a:rPr lang="it-IT" sz="2000" i="1" dirty="0" smtClean="0"/>
              <a:t>aumento </a:t>
            </a:r>
            <a:endParaRPr lang="en-US" sz="2000" i="1" dirty="0"/>
          </a:p>
          <a:p>
            <a:r>
              <a:rPr lang="it-IT" sz="2000" dirty="0" smtClean="0"/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23568" y="4838085"/>
            <a:ext cx="983932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it-IT" dirty="0" smtClean="0"/>
              <a:t>Incidenza e mortalità in aumento in modo omogeno sul territorio</a:t>
            </a:r>
          </a:p>
          <a:p>
            <a:pPr>
              <a:spcBef>
                <a:spcPts val="1200"/>
              </a:spcBef>
            </a:pPr>
            <a:r>
              <a:rPr lang="it-IT" dirty="0" smtClean="0"/>
              <a:t>Migliorata sopravvivenza contribuisce a mitigare l’incremento di mortalità</a:t>
            </a:r>
          </a:p>
          <a:p>
            <a:pPr>
              <a:spcBef>
                <a:spcPts val="1200"/>
              </a:spcBef>
            </a:pPr>
            <a:r>
              <a:rPr lang="it-IT" b="1" dirty="0" smtClean="0"/>
              <a:t>L’area più critica è il </a:t>
            </a:r>
            <a:r>
              <a:rPr lang="it-IT" b="1" dirty="0" smtClean="0"/>
              <a:t>Centro</a:t>
            </a:r>
            <a:r>
              <a:rPr lang="it-IT" b="1" dirty="0" smtClean="0"/>
              <a:t>: </a:t>
            </a:r>
            <a:r>
              <a:rPr lang="it-IT" dirty="0"/>
              <a:t>incidenza (+</a:t>
            </a:r>
            <a:r>
              <a:rPr lang="it-IT" dirty="0" smtClean="0"/>
              <a:t>2,5</a:t>
            </a:r>
            <a:r>
              <a:rPr lang="it-IT" dirty="0"/>
              <a:t>%) e mortalità (+</a:t>
            </a:r>
            <a:r>
              <a:rPr lang="it-IT" dirty="0" smtClean="0"/>
              <a:t>1,7</a:t>
            </a:r>
            <a:r>
              <a:rPr lang="it-IT" dirty="0"/>
              <a:t>%) più </a:t>
            </a:r>
            <a:r>
              <a:rPr lang="it-IT" dirty="0" smtClean="0"/>
              <a:t>elevati</a:t>
            </a:r>
          </a:p>
          <a:p>
            <a:pPr>
              <a:spcBef>
                <a:spcPts val="1200"/>
              </a:spcBef>
            </a:pPr>
            <a:r>
              <a:rPr lang="it-IT" dirty="0"/>
              <a:t>Tendenze </a:t>
            </a:r>
            <a:r>
              <a:rPr lang="it-IT" b="1" dirty="0"/>
              <a:t>più </a:t>
            </a:r>
            <a:r>
              <a:rPr lang="it-IT" b="1" dirty="0" smtClean="0"/>
              <a:t>favorevoli al nord </a:t>
            </a:r>
            <a:r>
              <a:rPr lang="it-IT" dirty="0" smtClean="0"/>
              <a:t>(mortalità stabile)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68" y="1434731"/>
            <a:ext cx="9244357" cy="2366481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62174" y="3914982"/>
            <a:ext cx="10162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EAPC</a:t>
            </a:r>
            <a:r>
              <a:rPr lang="it-IT" sz="1400" dirty="0"/>
              <a:t>: </a:t>
            </a:r>
            <a:r>
              <a:rPr lang="it-IT" sz="1400" dirty="0" err="1"/>
              <a:t>Estimated</a:t>
            </a:r>
            <a:r>
              <a:rPr lang="it-IT" sz="1400" dirty="0"/>
              <a:t> </a:t>
            </a:r>
            <a:r>
              <a:rPr lang="it-IT" sz="1400" dirty="0" err="1"/>
              <a:t>Annual</a:t>
            </a:r>
            <a:r>
              <a:rPr lang="it-IT" sz="1400" dirty="0"/>
              <a:t>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smtClean="0"/>
              <a:t>(%), APD</a:t>
            </a:r>
            <a:r>
              <a:rPr lang="it-IT" sz="1400" dirty="0"/>
              <a:t>: Absolute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Difference</a:t>
            </a:r>
            <a:r>
              <a:rPr lang="it-IT" sz="1400" dirty="0"/>
              <a:t> </a:t>
            </a:r>
            <a:r>
              <a:rPr lang="it-IT" sz="1400" dirty="0" smtClean="0"/>
              <a:t>(%);  *</a:t>
            </a:r>
            <a:r>
              <a:rPr lang="it-IT" sz="1400" dirty="0"/>
              <a:t>livello di confidenza statistica al 95%</a:t>
            </a:r>
          </a:p>
        </p:txBody>
      </p:sp>
      <p:sp>
        <p:nvSpPr>
          <p:cNvPr id="2" name="Rettangolo 1"/>
          <p:cNvSpPr/>
          <p:nvPr/>
        </p:nvSpPr>
        <p:spPr>
          <a:xfrm>
            <a:off x="2497753" y="3272983"/>
            <a:ext cx="2343955" cy="27045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11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Discussione</a:t>
            </a:r>
            <a:endParaRPr lang="it-IT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72339"/>
            <a:ext cx="10515600" cy="50989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 err="1"/>
              <a:t>L’analisi</a:t>
            </a:r>
            <a:r>
              <a:rPr lang="en-US" sz="2000" dirty="0"/>
              <a:t> </a:t>
            </a:r>
            <a:r>
              <a:rPr lang="en-US" sz="2000" dirty="0" err="1"/>
              <a:t>combinata</a:t>
            </a:r>
            <a:r>
              <a:rPr lang="en-US" sz="2000" dirty="0"/>
              <a:t> </a:t>
            </a:r>
            <a:r>
              <a:rPr lang="en-US" sz="2000" dirty="0" err="1"/>
              <a:t>delle</a:t>
            </a:r>
            <a:r>
              <a:rPr lang="en-US" sz="2000" dirty="0"/>
              <a:t> </a:t>
            </a:r>
            <a:r>
              <a:rPr lang="en-US" sz="2000" dirty="0" err="1"/>
              <a:t>tendenze</a:t>
            </a:r>
            <a:r>
              <a:rPr lang="en-US" sz="2000" dirty="0"/>
              <a:t> di I,S, e M </a:t>
            </a:r>
            <a:r>
              <a:rPr lang="en-US" sz="2000" dirty="0" err="1"/>
              <a:t>consente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corretta</a:t>
            </a:r>
            <a:r>
              <a:rPr lang="en-US" sz="2000" dirty="0"/>
              <a:t> </a:t>
            </a:r>
            <a:r>
              <a:rPr lang="en-US" sz="2000" dirty="0" err="1"/>
              <a:t>interpretazione</a:t>
            </a:r>
            <a:r>
              <a:rPr lang="en-US" sz="2000" dirty="0"/>
              <a:t> </a:t>
            </a:r>
            <a:r>
              <a:rPr lang="en-US" sz="2000" dirty="0" err="1"/>
              <a:t>delle</a:t>
            </a:r>
            <a:r>
              <a:rPr lang="en-US" sz="2000" dirty="0"/>
              <a:t> </a:t>
            </a:r>
            <a:r>
              <a:rPr lang="en-US" sz="2000" dirty="0" err="1"/>
              <a:t>transizioni</a:t>
            </a:r>
            <a:r>
              <a:rPr lang="en-US" sz="2000" dirty="0"/>
              <a:t> in </a:t>
            </a:r>
            <a:r>
              <a:rPr lang="en-US" sz="2000" dirty="0" err="1"/>
              <a:t>atto</a:t>
            </a:r>
            <a:r>
              <a:rPr lang="en-US" sz="2000" dirty="0"/>
              <a:t> </a:t>
            </a:r>
            <a:r>
              <a:rPr lang="en-US" sz="2000" dirty="0" err="1"/>
              <a:t>nell’epidemiologia</a:t>
            </a:r>
            <a:r>
              <a:rPr lang="en-US" sz="2000" dirty="0"/>
              <a:t> </a:t>
            </a:r>
            <a:r>
              <a:rPr lang="en-US" sz="2000" dirty="0" err="1"/>
              <a:t>dei</a:t>
            </a:r>
            <a:r>
              <a:rPr lang="en-US" sz="2000" dirty="0"/>
              <a:t> </a:t>
            </a:r>
            <a:r>
              <a:rPr lang="en-US" sz="2000" dirty="0" err="1" smtClean="0"/>
              <a:t>tumori</a:t>
            </a:r>
            <a:r>
              <a:rPr lang="en-US" sz="2000" dirty="0" smtClean="0"/>
              <a:t>.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I </a:t>
            </a:r>
            <a:r>
              <a:rPr lang="en-US" sz="2000" dirty="0" err="1"/>
              <a:t>progressi</a:t>
            </a:r>
            <a:r>
              <a:rPr lang="en-US" sz="2000" dirty="0"/>
              <a:t> e le </a:t>
            </a:r>
            <a:r>
              <a:rPr lang="en-US" sz="2000" dirty="0" err="1"/>
              <a:t>criticità</a:t>
            </a:r>
            <a:r>
              <a:rPr lang="en-US" sz="2000" dirty="0"/>
              <a:t> </a:t>
            </a:r>
            <a:r>
              <a:rPr lang="en-US" sz="2000" dirty="0" err="1"/>
              <a:t>della</a:t>
            </a:r>
            <a:r>
              <a:rPr lang="en-US" sz="2000" dirty="0"/>
              <a:t> </a:t>
            </a:r>
            <a:r>
              <a:rPr lang="en-US" sz="2000" b="1" dirty="0" err="1"/>
              <a:t>prevenzione</a:t>
            </a:r>
            <a:r>
              <a:rPr lang="en-US" sz="2000" b="1" dirty="0"/>
              <a:t> </a:t>
            </a:r>
            <a:r>
              <a:rPr lang="en-US" sz="2000" b="1" dirty="0" err="1"/>
              <a:t>primaria</a:t>
            </a:r>
            <a:r>
              <a:rPr lang="en-US" sz="2000" b="1" dirty="0"/>
              <a:t> </a:t>
            </a:r>
            <a:r>
              <a:rPr lang="en-US" sz="2000" dirty="0" err="1"/>
              <a:t>emergono</a:t>
            </a:r>
            <a:r>
              <a:rPr lang="en-US" sz="2000" dirty="0"/>
              <a:t> </a:t>
            </a:r>
            <a:r>
              <a:rPr lang="en-US" sz="2000" dirty="0" err="1"/>
              <a:t>chiaramente</a:t>
            </a:r>
            <a:r>
              <a:rPr lang="en-US" sz="2000" dirty="0"/>
              <a:t> per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tumore</a:t>
            </a:r>
            <a:r>
              <a:rPr lang="en-US" sz="2000" dirty="0"/>
              <a:t> del </a:t>
            </a:r>
            <a:r>
              <a:rPr lang="en-US" sz="2000" b="1" dirty="0" err="1"/>
              <a:t>polmone</a:t>
            </a:r>
            <a:r>
              <a:rPr lang="en-US" sz="2000" dirty="0"/>
              <a:t>: </a:t>
            </a:r>
            <a:r>
              <a:rPr lang="en-US" sz="2000" dirty="0" err="1"/>
              <a:t>progresso</a:t>
            </a:r>
            <a:r>
              <a:rPr lang="en-US" sz="2000" dirty="0"/>
              <a:t> </a:t>
            </a:r>
            <a:r>
              <a:rPr lang="en-US" sz="2000" dirty="0" err="1"/>
              <a:t>ottimale</a:t>
            </a:r>
            <a:r>
              <a:rPr lang="en-US" sz="2000" dirty="0"/>
              <a:t> per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uomini</a:t>
            </a:r>
            <a:r>
              <a:rPr lang="en-US" sz="2000" dirty="0"/>
              <a:t>, </a:t>
            </a:r>
            <a:r>
              <a:rPr lang="en-US" sz="2000" dirty="0" err="1"/>
              <a:t>situazione</a:t>
            </a:r>
            <a:r>
              <a:rPr lang="en-US" sz="2000" dirty="0"/>
              <a:t> </a:t>
            </a:r>
            <a:r>
              <a:rPr lang="en-US" sz="2000" dirty="0" err="1"/>
              <a:t>ancora</a:t>
            </a:r>
            <a:r>
              <a:rPr lang="en-US" sz="2000" dirty="0"/>
              <a:t> </a:t>
            </a:r>
            <a:r>
              <a:rPr lang="en-US" sz="2000" dirty="0" err="1"/>
              <a:t>critica</a:t>
            </a:r>
            <a:r>
              <a:rPr lang="en-US" sz="2000" dirty="0"/>
              <a:t> per le </a:t>
            </a:r>
            <a:r>
              <a:rPr lang="en-US" sz="2000" dirty="0" err="1" smtClean="0"/>
              <a:t>donne</a:t>
            </a:r>
            <a:endParaRPr lang="en-US" sz="2000" dirty="0" smtClean="0"/>
          </a:p>
          <a:p>
            <a:pPr marL="0" indent="0">
              <a:lnSpc>
                <a:spcPct val="100000"/>
              </a:lnSpc>
              <a:buNone/>
            </a:pPr>
            <a:endParaRPr lang="it-IT" sz="2000" dirty="0"/>
          </a:p>
          <a:p>
            <a:pPr>
              <a:lnSpc>
                <a:spcPct val="100000"/>
              </a:lnSpc>
            </a:pPr>
            <a:r>
              <a:rPr lang="en-US" sz="2000" dirty="0" err="1"/>
              <a:t>Tutti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tumori</a:t>
            </a:r>
            <a:r>
              <a:rPr lang="en-US" sz="2000" dirty="0"/>
              <a:t> </a:t>
            </a:r>
            <a:r>
              <a:rPr lang="en-US" sz="2000" dirty="0" err="1"/>
              <a:t>obiettivo</a:t>
            </a:r>
            <a:r>
              <a:rPr lang="en-US" sz="2000" dirty="0"/>
              <a:t> di </a:t>
            </a:r>
            <a:r>
              <a:rPr lang="en-US" sz="2000" b="1" dirty="0" err="1"/>
              <a:t>programmi</a:t>
            </a:r>
            <a:r>
              <a:rPr lang="en-US" sz="2000" b="1" dirty="0"/>
              <a:t> di screening </a:t>
            </a:r>
            <a:r>
              <a:rPr lang="en-US" sz="2000" b="1" dirty="0" err="1"/>
              <a:t>organizzato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cervice</a:t>
            </a:r>
            <a:r>
              <a:rPr lang="en-US" sz="2000" dirty="0"/>
              <a:t> </a:t>
            </a:r>
            <a:r>
              <a:rPr lang="en-US" sz="2000" dirty="0" err="1"/>
              <a:t>uterina</a:t>
            </a:r>
            <a:r>
              <a:rPr lang="en-US" sz="2000" dirty="0"/>
              <a:t>, </a:t>
            </a:r>
            <a:r>
              <a:rPr lang="en-US" sz="2000" dirty="0" err="1"/>
              <a:t>mammella</a:t>
            </a:r>
            <a:r>
              <a:rPr lang="en-US" sz="2000" dirty="0"/>
              <a:t> e colon </a:t>
            </a:r>
            <a:r>
              <a:rPr lang="en-US" sz="2000" dirty="0" err="1"/>
              <a:t>retto</a:t>
            </a:r>
            <a:r>
              <a:rPr lang="en-US" sz="2000" dirty="0"/>
              <a:t> – </a:t>
            </a:r>
            <a:r>
              <a:rPr lang="en-US" sz="2000" dirty="0" err="1"/>
              <a:t>mostrano</a:t>
            </a:r>
            <a:r>
              <a:rPr lang="en-US" sz="2000" dirty="0"/>
              <a:t> </a:t>
            </a:r>
            <a:r>
              <a:rPr lang="en-US" sz="2000" dirty="0" err="1"/>
              <a:t>tendenze</a:t>
            </a:r>
            <a:r>
              <a:rPr lang="en-US" sz="2000" dirty="0"/>
              <a:t> positive. </a:t>
            </a:r>
            <a:r>
              <a:rPr lang="en-US" sz="2000" dirty="0" err="1"/>
              <a:t>Misure</a:t>
            </a:r>
            <a:r>
              <a:rPr lang="en-US" sz="2000" dirty="0"/>
              <a:t> di </a:t>
            </a:r>
            <a:r>
              <a:rPr lang="en-US" sz="2000" b="1" dirty="0" err="1"/>
              <a:t>prevenzione</a:t>
            </a:r>
            <a:r>
              <a:rPr lang="en-US" sz="2000" b="1" dirty="0"/>
              <a:t> </a:t>
            </a:r>
            <a:r>
              <a:rPr lang="en-US" sz="2000" b="1" dirty="0" err="1"/>
              <a:t>secondaria</a:t>
            </a:r>
            <a:r>
              <a:rPr lang="en-US" sz="2000" b="1" dirty="0"/>
              <a:t> </a:t>
            </a:r>
            <a:r>
              <a:rPr lang="en-US" sz="2000" dirty="0"/>
              <a:t>di </a:t>
            </a:r>
            <a:r>
              <a:rPr lang="en-US" sz="2000" dirty="0" err="1"/>
              <a:t>comprovata</a:t>
            </a:r>
            <a:r>
              <a:rPr lang="en-US" sz="2000" dirty="0"/>
              <a:t> </a:t>
            </a:r>
            <a:r>
              <a:rPr lang="en-US" sz="2000" b="1" dirty="0" err="1"/>
              <a:t>efficacia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un </a:t>
            </a:r>
            <a:r>
              <a:rPr lang="en-US" sz="2000" dirty="0" err="1"/>
              <a:t>impatto</a:t>
            </a:r>
            <a:r>
              <a:rPr lang="en-US" sz="2000" dirty="0"/>
              <a:t> </a:t>
            </a:r>
            <a:r>
              <a:rPr lang="en-US" sz="2000" dirty="0" err="1" smtClean="0"/>
              <a:t>positivo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/>
              <a:t>tutti</a:t>
            </a:r>
            <a:r>
              <a:rPr lang="en-US" sz="2000" dirty="0"/>
              <a:t> e 3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indicatori</a:t>
            </a:r>
            <a:r>
              <a:rPr lang="en-US" sz="2000" dirty="0"/>
              <a:t> </a:t>
            </a:r>
            <a:endParaRPr lang="en-US" sz="2000" dirty="0" smtClean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 smtClean="0"/>
              <a:t>I </a:t>
            </a:r>
            <a:r>
              <a:rPr lang="en-US" sz="2000" b="1" dirty="0" err="1" smtClean="0"/>
              <a:t>miglioramenti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terapeutici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continui</a:t>
            </a:r>
            <a:r>
              <a:rPr lang="en-US" sz="2000" dirty="0" smtClean="0"/>
              <a:t>, </a:t>
            </a:r>
            <a:r>
              <a:rPr lang="en-US" sz="2000" dirty="0" err="1" smtClean="0"/>
              <a:t>massimi</a:t>
            </a:r>
            <a:r>
              <a:rPr lang="en-US" sz="2000" dirty="0" smtClean="0"/>
              <a:t> per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tumori</a:t>
            </a:r>
            <a:r>
              <a:rPr lang="en-US" sz="2000" dirty="0" smtClean="0"/>
              <a:t> </a:t>
            </a:r>
            <a:r>
              <a:rPr lang="en-US" sz="2000" dirty="0" err="1" smtClean="0"/>
              <a:t>colorettali</a:t>
            </a:r>
            <a:r>
              <a:rPr lang="en-US" sz="2000" dirty="0" smtClean="0"/>
              <a:t> ma </a:t>
            </a:r>
            <a:r>
              <a:rPr lang="en-US" sz="2000" dirty="0" err="1" smtClean="0"/>
              <a:t>significativi</a:t>
            </a:r>
            <a:r>
              <a:rPr lang="en-US" sz="2000" dirty="0" smtClean="0"/>
              <a:t> </a:t>
            </a:r>
            <a:r>
              <a:rPr lang="en-US" sz="2000" dirty="0" err="1" smtClean="0"/>
              <a:t>anche</a:t>
            </a:r>
            <a:r>
              <a:rPr lang="en-US" sz="2000" dirty="0" smtClean="0"/>
              <a:t> </a:t>
            </a:r>
            <a:r>
              <a:rPr lang="en-US" sz="2000" dirty="0" err="1" smtClean="0"/>
              <a:t>nei</a:t>
            </a:r>
            <a:r>
              <a:rPr lang="en-US" sz="2000" dirty="0" smtClean="0"/>
              <a:t> </a:t>
            </a:r>
            <a:r>
              <a:rPr lang="en-US" sz="2000" dirty="0" err="1" smtClean="0"/>
              <a:t>tumori</a:t>
            </a:r>
            <a:r>
              <a:rPr lang="en-US" sz="2000" dirty="0" smtClean="0"/>
              <a:t> a </a:t>
            </a:r>
            <a:r>
              <a:rPr lang="en-US" sz="2000" dirty="0" err="1" smtClean="0"/>
              <a:t>cattiva</a:t>
            </a:r>
            <a:r>
              <a:rPr lang="en-US" sz="2000" dirty="0" smtClean="0"/>
              <a:t> </a:t>
            </a:r>
            <a:r>
              <a:rPr lang="en-US" sz="2000" dirty="0" err="1" smtClean="0"/>
              <a:t>prognosi</a:t>
            </a:r>
            <a:r>
              <a:rPr lang="en-US" sz="2000" dirty="0" smtClean="0"/>
              <a:t> (</a:t>
            </a:r>
            <a:r>
              <a:rPr lang="en-US" sz="2000" dirty="0" err="1" smtClean="0"/>
              <a:t>polmone</a:t>
            </a:r>
            <a:r>
              <a:rPr lang="en-US" sz="2000" dirty="0" smtClean="0"/>
              <a:t>) </a:t>
            </a:r>
            <a:r>
              <a:rPr lang="en-US" dirty="0" smtClean="0">
                <a:latin typeface="Arial Narrow" panose="020B0606020202030204" pitchFamily="34" charset="0"/>
              </a:rPr>
              <a:t>  </a:t>
            </a:r>
            <a:endParaRPr lang="it-IT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502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Raccomandazioni</a:t>
            </a:r>
            <a:endParaRPr lang="it-IT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5714" y="1403798"/>
            <a:ext cx="10594816" cy="489540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I </a:t>
            </a:r>
            <a:r>
              <a:rPr lang="en-US" sz="2000" dirty="0" err="1" smtClean="0"/>
              <a:t>progressi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controllo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tumori</a:t>
            </a:r>
            <a:r>
              <a:rPr lang="en-US" sz="2000" dirty="0" smtClean="0"/>
              <a:t> </a:t>
            </a:r>
            <a:r>
              <a:rPr lang="en-US" sz="2000" b="1" dirty="0" smtClean="0"/>
              <a:t>non </a:t>
            </a:r>
            <a:r>
              <a:rPr lang="en-US" sz="2000" b="1" dirty="0" err="1" smtClean="0"/>
              <a:t>sono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equidistribuiti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Paese</a:t>
            </a:r>
            <a:r>
              <a:rPr lang="en-US" sz="2000" dirty="0" smtClean="0"/>
              <a:t>. Il </a:t>
            </a:r>
            <a:r>
              <a:rPr lang="en-US" sz="2000" dirty="0" err="1" smtClean="0"/>
              <a:t>carico</a:t>
            </a:r>
            <a:r>
              <a:rPr lang="en-US" sz="2000" dirty="0" smtClean="0"/>
              <a:t> </a:t>
            </a:r>
            <a:r>
              <a:rPr lang="en-US" sz="2000" dirty="0" err="1" smtClean="0"/>
              <a:t>oncologico</a:t>
            </a:r>
            <a:r>
              <a:rPr lang="en-US" sz="2000" dirty="0" smtClean="0"/>
              <a:t> era </a:t>
            </a:r>
            <a:r>
              <a:rPr lang="en-US" sz="2000" dirty="0" err="1" smtClean="0"/>
              <a:t>storicamente</a:t>
            </a:r>
            <a:r>
              <a:rPr lang="en-US" sz="2000" dirty="0" smtClean="0"/>
              <a:t> </a:t>
            </a:r>
            <a:r>
              <a:rPr lang="en-US" sz="2000" dirty="0" err="1" smtClean="0"/>
              <a:t>più</a:t>
            </a:r>
            <a:r>
              <a:rPr lang="en-US" sz="2000" dirty="0" smtClean="0"/>
              <a:t> alto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centro-nord</a:t>
            </a:r>
            <a:r>
              <a:rPr lang="en-US" sz="2000" dirty="0" smtClean="0"/>
              <a:t>, ma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divario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riducendo</a:t>
            </a:r>
            <a:r>
              <a:rPr lang="en-US" sz="2000" dirty="0" smtClean="0"/>
              <a:t> </a:t>
            </a:r>
            <a:r>
              <a:rPr lang="en-US" sz="2000" dirty="0" err="1" smtClean="0"/>
              <a:t>perchè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sud</a:t>
            </a:r>
            <a:r>
              <a:rPr lang="en-US" sz="2000" dirty="0" smtClean="0"/>
              <a:t> </a:t>
            </a:r>
            <a:r>
              <a:rPr lang="en-US" sz="2000" dirty="0" err="1" smtClean="0"/>
              <a:t>presenta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tendenze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più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sfavorevoli</a:t>
            </a:r>
            <a:r>
              <a:rPr lang="en-US" sz="2000" dirty="0" smtClean="0"/>
              <a:t>. Se </a:t>
            </a:r>
            <a:r>
              <a:rPr lang="en-US" sz="2000" dirty="0" err="1" smtClean="0"/>
              <a:t>queste</a:t>
            </a:r>
            <a:r>
              <a:rPr lang="en-US" sz="2000" dirty="0" smtClean="0"/>
              <a:t> </a:t>
            </a:r>
            <a:r>
              <a:rPr lang="en-US" sz="2000" dirty="0" err="1" smtClean="0"/>
              <a:t>tendenze</a:t>
            </a:r>
            <a:r>
              <a:rPr lang="en-US" sz="2000" dirty="0" smtClean="0"/>
              <a:t> </a:t>
            </a:r>
            <a:r>
              <a:rPr lang="en-US" sz="2000" dirty="0" err="1" smtClean="0"/>
              <a:t>saranno</a:t>
            </a:r>
            <a:r>
              <a:rPr lang="en-US" sz="2000" dirty="0" smtClean="0"/>
              <a:t> </a:t>
            </a:r>
            <a:r>
              <a:rPr lang="en-US" sz="2000" dirty="0" err="1" smtClean="0"/>
              <a:t>confermate</a:t>
            </a:r>
            <a:r>
              <a:rPr lang="en-US" sz="2000" dirty="0" smtClean="0"/>
              <a:t> le </a:t>
            </a:r>
            <a:r>
              <a:rPr lang="en-US" sz="2000" dirty="0" err="1" smtClean="0"/>
              <a:t>regioni</a:t>
            </a:r>
            <a:r>
              <a:rPr lang="en-US" sz="2000" dirty="0" smtClean="0"/>
              <a:t> del </a:t>
            </a:r>
            <a:r>
              <a:rPr lang="en-US" sz="2000" dirty="0" err="1" smtClean="0"/>
              <a:t>sud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apprestano</a:t>
            </a:r>
            <a:r>
              <a:rPr lang="en-US" sz="2000" dirty="0" smtClean="0"/>
              <a:t> a </a:t>
            </a:r>
            <a:r>
              <a:rPr lang="en-US" sz="2000" dirty="0" err="1" smtClean="0"/>
              <a:t>diventare</a:t>
            </a:r>
            <a:r>
              <a:rPr lang="en-US" sz="2000" dirty="0" smtClean="0"/>
              <a:t> le </a:t>
            </a:r>
            <a:r>
              <a:rPr lang="en-US" sz="2000" dirty="0" err="1" smtClean="0"/>
              <a:t>aree</a:t>
            </a:r>
            <a:r>
              <a:rPr lang="en-US" sz="2000" dirty="0" smtClean="0"/>
              <a:t> a </a:t>
            </a:r>
            <a:r>
              <a:rPr lang="en-US" sz="2000" dirty="0" err="1" smtClean="0"/>
              <a:t>maggior</a:t>
            </a:r>
            <a:r>
              <a:rPr lang="en-US" sz="2000" dirty="0" smtClean="0"/>
              <a:t> </a:t>
            </a:r>
            <a:r>
              <a:rPr lang="en-US" sz="2000" dirty="0" err="1" smtClean="0"/>
              <a:t>rischio</a:t>
            </a:r>
            <a:r>
              <a:rPr lang="en-US" sz="2000" dirty="0" smtClean="0"/>
              <a:t> in Italia.</a:t>
            </a:r>
          </a:p>
          <a:p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 smtClean="0"/>
              <a:t>Nelle </a:t>
            </a:r>
            <a:r>
              <a:rPr lang="en-US" sz="2000" b="1" dirty="0" err="1" smtClean="0"/>
              <a:t>regioni</a:t>
            </a:r>
            <a:r>
              <a:rPr lang="en-US" sz="2000" b="1" dirty="0" smtClean="0"/>
              <a:t> del </a:t>
            </a:r>
            <a:r>
              <a:rPr lang="en-US" sz="2000" b="1" dirty="0" err="1" smtClean="0"/>
              <a:t>sud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documentati</a:t>
            </a:r>
            <a:r>
              <a:rPr lang="en-US" sz="2000" dirty="0" smtClean="0"/>
              <a:t>: </a:t>
            </a:r>
            <a:r>
              <a:rPr lang="en-US" sz="2000" dirty="0" err="1" smtClean="0"/>
              <a:t>i</a:t>
            </a:r>
            <a:r>
              <a:rPr lang="en-US" sz="2000" dirty="0" smtClean="0"/>
              <a:t>) </a:t>
            </a:r>
            <a:r>
              <a:rPr lang="en-US" sz="2000" b="1" dirty="0" smtClean="0"/>
              <a:t>minor </a:t>
            </a:r>
            <a:r>
              <a:rPr lang="en-US" sz="2000" b="1" dirty="0" err="1" smtClean="0"/>
              <a:t>copertura</a:t>
            </a:r>
            <a:r>
              <a:rPr lang="en-US" sz="2000" b="1" dirty="0" smtClean="0"/>
              <a:t> e </a:t>
            </a:r>
            <a:r>
              <a:rPr lang="en-US" sz="2000" b="1" dirty="0" err="1" smtClean="0"/>
              <a:t>ritardata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implementazione</a:t>
            </a:r>
            <a:r>
              <a:rPr lang="en-US" sz="2000" b="1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programmi</a:t>
            </a:r>
            <a:r>
              <a:rPr lang="en-US" sz="2000" dirty="0" smtClean="0"/>
              <a:t> di screening (in </a:t>
            </a:r>
            <a:r>
              <a:rPr lang="en-US" sz="2000" dirty="0" err="1" smtClean="0"/>
              <a:t>particolare</a:t>
            </a:r>
            <a:r>
              <a:rPr lang="en-US" sz="2000" dirty="0" smtClean="0"/>
              <a:t> per </a:t>
            </a:r>
            <a:r>
              <a:rPr lang="en-US" sz="2000" dirty="0" err="1" smtClean="0"/>
              <a:t>mammella</a:t>
            </a:r>
            <a:r>
              <a:rPr lang="en-US" sz="2000" dirty="0" smtClean="0"/>
              <a:t> e colon-</a:t>
            </a:r>
            <a:r>
              <a:rPr lang="en-US" sz="2000" dirty="0" err="1" smtClean="0"/>
              <a:t>retto</a:t>
            </a:r>
            <a:r>
              <a:rPr lang="en-US" sz="2000" dirty="0" smtClean="0"/>
              <a:t>); ii) </a:t>
            </a:r>
            <a:r>
              <a:rPr lang="en-US" sz="2000" b="1" dirty="0" err="1" smtClean="0"/>
              <a:t>maggior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prevalenza</a:t>
            </a:r>
            <a:r>
              <a:rPr lang="en-US" sz="2000" b="1" dirty="0" smtClean="0"/>
              <a:t> di </a:t>
            </a:r>
            <a:r>
              <a:rPr lang="en-US" sz="2000" b="1" dirty="0" err="1" smtClean="0"/>
              <a:t>fattori</a:t>
            </a:r>
            <a:r>
              <a:rPr lang="en-US" sz="2000" b="1" dirty="0" smtClean="0"/>
              <a:t> di </a:t>
            </a:r>
            <a:r>
              <a:rPr lang="en-US" sz="2000" b="1" dirty="0" err="1" smtClean="0"/>
              <a:t>rischio</a:t>
            </a:r>
            <a:r>
              <a:rPr lang="en-US" sz="2000" b="1" dirty="0" smtClean="0"/>
              <a:t> </a:t>
            </a:r>
            <a:r>
              <a:rPr lang="en-US" sz="2000" dirty="0" err="1" smtClean="0"/>
              <a:t>quali</a:t>
            </a:r>
            <a:r>
              <a:rPr lang="en-US" sz="2000" dirty="0" smtClean="0"/>
              <a:t> </a:t>
            </a:r>
            <a:r>
              <a:rPr lang="en-US" sz="2000" dirty="0" err="1" smtClean="0"/>
              <a:t>fumo</a:t>
            </a:r>
            <a:r>
              <a:rPr lang="en-US" sz="2000" dirty="0" smtClean="0"/>
              <a:t> (</a:t>
            </a:r>
            <a:r>
              <a:rPr lang="en-US" sz="2000" dirty="0" err="1" smtClean="0"/>
              <a:t>uomini</a:t>
            </a:r>
            <a:r>
              <a:rPr lang="en-US" sz="2000" dirty="0" smtClean="0"/>
              <a:t>), </a:t>
            </a:r>
            <a:r>
              <a:rPr lang="en-US" sz="2000" dirty="0" err="1" smtClean="0"/>
              <a:t>obesità</a:t>
            </a:r>
            <a:r>
              <a:rPr lang="en-US" sz="2000" dirty="0" smtClean="0"/>
              <a:t>/</a:t>
            </a:r>
            <a:r>
              <a:rPr lang="en-US" sz="2000" dirty="0" err="1" smtClean="0"/>
              <a:t>sovrappeso</a:t>
            </a:r>
            <a:r>
              <a:rPr lang="en-US" sz="2000" dirty="0" smtClean="0"/>
              <a:t> e </a:t>
            </a:r>
            <a:r>
              <a:rPr lang="en-US" sz="2000" dirty="0" err="1" smtClean="0"/>
              <a:t>consumo</a:t>
            </a:r>
            <a:r>
              <a:rPr lang="en-US" sz="2000" dirty="0" smtClean="0"/>
              <a:t> di </a:t>
            </a:r>
            <a:r>
              <a:rPr lang="en-US" sz="2000" dirty="0" err="1" smtClean="0"/>
              <a:t>grassi</a:t>
            </a:r>
            <a:r>
              <a:rPr lang="en-US" sz="2000" dirty="0" smtClean="0"/>
              <a:t> </a:t>
            </a:r>
            <a:r>
              <a:rPr lang="en-US" sz="2000" dirty="0" err="1" smtClean="0"/>
              <a:t>saturi</a:t>
            </a:r>
            <a:endParaRPr lang="en-US" sz="2000" dirty="0" smtClean="0"/>
          </a:p>
          <a:p>
            <a:pPr>
              <a:lnSpc>
                <a:spcPct val="110000"/>
              </a:lnSpc>
            </a:pP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it-IT" sz="2000" dirty="0">
                <a:solidFill>
                  <a:srgbClr val="C00000"/>
                </a:solidFill>
              </a:rPr>
              <a:t>Ridurre la prevalenza di </a:t>
            </a:r>
            <a:r>
              <a:rPr lang="it-IT" sz="2000" b="1" dirty="0">
                <a:solidFill>
                  <a:srgbClr val="C00000"/>
                </a:solidFill>
              </a:rPr>
              <a:t>fumatori, </a:t>
            </a:r>
            <a:r>
              <a:rPr lang="it-IT" sz="2000" dirty="0">
                <a:solidFill>
                  <a:srgbClr val="C00000"/>
                </a:solidFill>
              </a:rPr>
              <a:t>in modo </a:t>
            </a:r>
            <a:r>
              <a:rPr lang="it-IT" sz="2000" dirty="0" smtClean="0">
                <a:solidFill>
                  <a:srgbClr val="C00000"/>
                </a:solidFill>
              </a:rPr>
              <a:t>particolare nelle </a:t>
            </a:r>
            <a:r>
              <a:rPr lang="it-IT" sz="2000" dirty="0">
                <a:solidFill>
                  <a:srgbClr val="C00000"/>
                </a:solidFill>
              </a:rPr>
              <a:t>donne e </a:t>
            </a:r>
            <a:r>
              <a:rPr lang="it-IT" sz="2000" dirty="0" smtClean="0">
                <a:solidFill>
                  <a:srgbClr val="C00000"/>
                </a:solidFill>
              </a:rPr>
              <a:t>tra i giovani, p</a:t>
            </a:r>
            <a:r>
              <a:rPr lang="en-US" sz="2000" dirty="0" err="1" smtClean="0">
                <a:solidFill>
                  <a:srgbClr val="C00000"/>
                </a:solidFill>
              </a:rPr>
              <a:t>romuovere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stili</a:t>
            </a:r>
            <a:r>
              <a:rPr lang="en-US" sz="2000" b="1" dirty="0" smtClean="0">
                <a:solidFill>
                  <a:srgbClr val="C00000"/>
                </a:solidFill>
              </a:rPr>
              <a:t> di vita </a:t>
            </a:r>
            <a:r>
              <a:rPr lang="en-US" sz="2000" b="1" dirty="0" err="1" smtClean="0">
                <a:solidFill>
                  <a:srgbClr val="C00000"/>
                </a:solidFill>
              </a:rPr>
              <a:t>sani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 </a:t>
            </a:r>
            <a:r>
              <a:rPr lang="en-US" sz="2000" dirty="0" err="1" smtClean="0">
                <a:solidFill>
                  <a:srgbClr val="C00000"/>
                </a:solidFill>
              </a:rPr>
              <a:t>ridurre</a:t>
            </a:r>
            <a:r>
              <a:rPr lang="en-US" sz="2000" dirty="0" smtClean="0">
                <a:solidFill>
                  <a:srgbClr val="C00000"/>
                </a:solidFill>
              </a:rPr>
              <a:t> le </a:t>
            </a:r>
            <a:r>
              <a:rPr lang="en-US" sz="2000" b="1" dirty="0" err="1" smtClean="0">
                <a:solidFill>
                  <a:srgbClr val="C00000"/>
                </a:solidFill>
              </a:rPr>
              <a:t>diseguaglianze</a:t>
            </a:r>
            <a:r>
              <a:rPr lang="en-US" sz="2000" dirty="0" smtClean="0">
                <a:solidFill>
                  <a:srgbClr val="C00000"/>
                </a:solidFill>
              </a:rPr>
              <a:t> di accesso a </a:t>
            </a:r>
            <a:r>
              <a:rPr lang="en-US" sz="2000" dirty="0" err="1" smtClean="0">
                <a:solidFill>
                  <a:srgbClr val="C00000"/>
                </a:solidFill>
              </a:rPr>
              <a:t>diagnosi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precoce</a:t>
            </a:r>
            <a:r>
              <a:rPr lang="en-US" sz="2000" dirty="0" smtClean="0">
                <a:solidFill>
                  <a:srgbClr val="C00000"/>
                </a:solidFill>
              </a:rPr>
              <a:t> e cure appropriate, </a:t>
            </a:r>
            <a:r>
              <a:rPr lang="en-US" sz="2000" dirty="0" err="1" smtClean="0">
                <a:solidFill>
                  <a:srgbClr val="C00000"/>
                </a:solidFill>
              </a:rPr>
              <a:t>soprattutto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nelle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fascie</a:t>
            </a:r>
            <a:r>
              <a:rPr lang="en-US" sz="2000" dirty="0" smtClean="0">
                <a:solidFill>
                  <a:srgbClr val="C00000"/>
                </a:solidFill>
              </a:rPr>
              <a:t> di </a:t>
            </a:r>
            <a:r>
              <a:rPr lang="en-US" sz="2000" dirty="0" err="1" smtClean="0">
                <a:solidFill>
                  <a:srgbClr val="C00000"/>
                </a:solidFill>
              </a:rPr>
              <a:t>popolazione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più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deprivate</a:t>
            </a:r>
            <a:r>
              <a:rPr lang="en-US" sz="2000" b="1" dirty="0" smtClean="0">
                <a:solidFill>
                  <a:srgbClr val="C00000"/>
                </a:solidFill>
              </a:rPr>
              <a:t>,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restano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linee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strategiche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prioritarie</a:t>
            </a:r>
            <a:r>
              <a:rPr lang="en-US" sz="2000" dirty="0" smtClean="0">
                <a:solidFill>
                  <a:srgbClr val="C00000"/>
                </a:solidFill>
              </a:rPr>
              <a:t> per </a:t>
            </a:r>
            <a:r>
              <a:rPr lang="en-US" sz="2000" dirty="0" err="1" smtClean="0">
                <a:solidFill>
                  <a:srgbClr val="C00000"/>
                </a:solidFill>
              </a:rPr>
              <a:t>progredire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ulteriormente</a:t>
            </a:r>
            <a:r>
              <a:rPr lang="en-US" sz="2000" dirty="0" smtClean="0">
                <a:solidFill>
                  <a:srgbClr val="C00000"/>
                </a:solidFill>
              </a:rPr>
              <a:t>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866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2"/>
          <p:cNvSpPr/>
          <p:nvPr/>
        </p:nvSpPr>
        <p:spPr>
          <a:xfrm>
            <a:off x="6091707" y="844826"/>
            <a:ext cx="5797985" cy="5105213"/>
          </a:xfrm>
          <a:prstGeom prst="roundRect">
            <a:avLst/>
          </a:prstGeom>
          <a:solidFill>
            <a:srgbClr val="C0F1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F1F4"/>
              </a:solid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sz="2400" dirty="0" smtClean="0"/>
              <a:t>Valutare </a:t>
            </a:r>
            <a:r>
              <a:rPr lang="it-IT" sz="2400" dirty="0"/>
              <a:t>su scala nazionale e regionale i </a:t>
            </a:r>
            <a:r>
              <a:rPr lang="it-IT" sz="2400" dirty="0" smtClean="0"/>
              <a:t>progressi raggiunti nel controllo delle principali patologie oncologiche in Italia nel decennio 2005-2015.</a:t>
            </a:r>
          </a:p>
          <a:p>
            <a:r>
              <a:rPr lang="it-IT" sz="2400" dirty="0" smtClean="0"/>
              <a:t>I miglioramenti prognostici sono rilevanti ma non sempre si traducono in ridotta mortalità, perché: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l</a:t>
            </a:r>
            <a:r>
              <a:rPr lang="it-IT" sz="2400" dirty="0" smtClean="0"/>
              <a:t>a mortalità dipende dall’incidenza pregressa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a</a:t>
            </a:r>
            <a:r>
              <a:rPr lang="it-IT" sz="2400" dirty="0" smtClean="0"/>
              <a:t>umentata intensità diagnostica può inflazionare la sopravvivenza senza effetti sulla mortalità (</a:t>
            </a:r>
            <a:r>
              <a:rPr lang="it-IT" sz="2400" dirty="0" err="1" smtClean="0"/>
              <a:t>sovradiagnosi</a:t>
            </a:r>
            <a:r>
              <a:rPr lang="it-IT" sz="2400" dirty="0" smtClean="0"/>
              <a:t> e </a:t>
            </a:r>
            <a:r>
              <a:rPr lang="it-IT" sz="2400" dirty="0" err="1" smtClean="0"/>
              <a:t>lead</a:t>
            </a:r>
            <a:r>
              <a:rPr lang="it-IT" sz="2400" dirty="0" smtClean="0"/>
              <a:t>-time </a:t>
            </a:r>
            <a:r>
              <a:rPr lang="it-IT" sz="2400" dirty="0" err="1" smtClean="0"/>
              <a:t>bias</a:t>
            </a:r>
            <a:r>
              <a:rPr lang="it-IT" sz="2400" dirty="0" smtClean="0"/>
              <a:t>) </a:t>
            </a:r>
          </a:p>
          <a:p>
            <a:endParaRPr lang="it-IT" b="1" dirty="0" smtClean="0"/>
          </a:p>
        </p:txBody>
      </p:sp>
      <p:sp>
        <p:nvSpPr>
          <p:cNvPr id="2" name="Segnaposto contenuto 1"/>
          <p:cNvSpPr>
            <a:spLocks noGrp="1"/>
          </p:cNvSpPr>
          <p:nvPr>
            <p:ph sz="half" idx="2"/>
          </p:nvPr>
        </p:nvSpPr>
        <p:spPr>
          <a:xfrm>
            <a:off x="6309692" y="1024213"/>
            <a:ext cx="5580000" cy="5297074"/>
          </a:xfrm>
        </p:spPr>
        <p:txBody>
          <a:bodyPr/>
          <a:lstStyle/>
          <a:p>
            <a:endParaRPr lang="it-IT" sz="2400" dirty="0" smtClean="0"/>
          </a:p>
          <a:p>
            <a:r>
              <a:rPr lang="it-IT" sz="2400" dirty="0" smtClean="0"/>
              <a:t>Per </a:t>
            </a:r>
            <a:r>
              <a:rPr lang="it-IT" sz="2400" dirty="0"/>
              <a:t>misurare i progressi di prevenzione primaria, diagnosi precoce/screening e terapie,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incidenza, sopravvivenza e mortalità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vanno analizzate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insieme</a:t>
            </a:r>
          </a:p>
          <a:p>
            <a:endParaRPr lang="it-IT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2400" dirty="0"/>
              <a:t>Abbiamo combinato i cambiamenti (</a:t>
            </a:r>
            <a:r>
              <a:rPr lang="it-IT" sz="2400" i="1" dirty="0"/>
              <a:t>statisticamente significativi</a:t>
            </a:r>
            <a:r>
              <a:rPr lang="it-IT" sz="2400" dirty="0"/>
              <a:t>) dei tre indicatori per discriminare situazioni di </a:t>
            </a:r>
            <a:r>
              <a:rPr lang="it-IT" sz="2400" b="1" dirty="0"/>
              <a:t>progresso ottimale</a:t>
            </a:r>
            <a:r>
              <a:rPr lang="it-IT" sz="2400" dirty="0"/>
              <a:t>, </a:t>
            </a:r>
            <a:r>
              <a:rPr lang="it-IT" sz="2400" b="1" dirty="0"/>
              <a:t>parziale</a:t>
            </a:r>
            <a:r>
              <a:rPr lang="it-IT" sz="2400" dirty="0"/>
              <a:t>, o </a:t>
            </a:r>
            <a:r>
              <a:rPr lang="it-IT" sz="2400" b="1" dirty="0"/>
              <a:t>inadeguato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97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uiExpand="1" build="p"/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Indicatori utilizzati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it-IT" sz="2000" b="1" dirty="0"/>
              <a:t>TUMORI ANALIZZATI</a:t>
            </a:r>
          </a:p>
          <a:p>
            <a:pPr>
              <a:lnSpc>
                <a:spcPct val="125000"/>
              </a:lnSpc>
              <a:spcBef>
                <a:spcPts val="1200"/>
              </a:spcBef>
            </a:pPr>
            <a:r>
              <a:rPr lang="it-IT" sz="2000" dirty="0" smtClean="0"/>
              <a:t>Principali </a:t>
            </a:r>
            <a:r>
              <a:rPr lang="it-IT" sz="2000" dirty="0"/>
              <a:t>tumori prevenibili </a:t>
            </a:r>
            <a:r>
              <a:rPr lang="it-IT" sz="2000" dirty="0" smtClean="0"/>
              <a:t>o oggetto di screening: </a:t>
            </a:r>
            <a:r>
              <a:rPr lang="it-IT" sz="2000" i="1" dirty="0" smtClean="0"/>
              <a:t>mammella</a:t>
            </a:r>
            <a:r>
              <a:rPr lang="it-IT" sz="2000" i="1" dirty="0"/>
              <a:t>, colon-retto, polmone e cervice </a:t>
            </a:r>
            <a:r>
              <a:rPr lang="it-IT" sz="2000" i="1" dirty="0" smtClean="0"/>
              <a:t>uterina</a:t>
            </a:r>
          </a:p>
          <a:p>
            <a:pPr>
              <a:spcBef>
                <a:spcPts val="600"/>
              </a:spcBef>
            </a:pPr>
            <a:endParaRPr lang="it-IT" sz="2000" dirty="0" smtClean="0"/>
          </a:p>
          <a:p>
            <a:r>
              <a:rPr lang="it-IT" sz="2000" b="1" dirty="0"/>
              <a:t>FONTI</a:t>
            </a:r>
          </a:p>
          <a:p>
            <a:pPr>
              <a:lnSpc>
                <a:spcPct val="125000"/>
              </a:lnSpc>
            </a:pPr>
            <a:r>
              <a:rPr lang="it-IT" sz="2000" dirty="0"/>
              <a:t>Stime regionali e nazionali MIAMOD (ISS) di incidenza, mortalità e </a:t>
            </a:r>
            <a:r>
              <a:rPr lang="it-IT" sz="2000" dirty="0" smtClean="0"/>
              <a:t>sopravvivenza </a:t>
            </a:r>
            <a:endParaRPr lang="it-IT" sz="2000" baseline="30000" dirty="0"/>
          </a:p>
          <a:p>
            <a:endParaRPr lang="it-IT" sz="2000" dirty="0"/>
          </a:p>
          <a:p>
            <a:r>
              <a:rPr lang="it-IT" sz="2000" b="1" dirty="0"/>
              <a:t>ANNI DI RIFERIMENTO</a:t>
            </a:r>
          </a:p>
          <a:p>
            <a:r>
              <a:rPr lang="it-IT" sz="2000" dirty="0"/>
              <a:t>Periodo 2005-2015</a:t>
            </a:r>
          </a:p>
          <a:p>
            <a:pPr>
              <a:spcBef>
                <a:spcPts val="600"/>
              </a:spcBef>
            </a:pPr>
            <a:endParaRPr lang="it-IT" sz="2000" dirty="0" smtClean="0"/>
          </a:p>
        </p:txBody>
      </p:sp>
      <p:sp>
        <p:nvSpPr>
          <p:cNvPr id="10" name="Segnaposto contenuto 1"/>
          <p:cNvSpPr>
            <a:spLocks noGrp="1"/>
          </p:cNvSpPr>
          <p:nvPr>
            <p:ph sz="half" idx="1"/>
          </p:nvPr>
        </p:nvSpPr>
        <p:spPr>
          <a:xfrm>
            <a:off x="6198288" y="1024213"/>
            <a:ext cx="5580000" cy="529707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it-IT" sz="2000" b="1" dirty="0" smtClean="0"/>
              <a:t>INDICATORI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/>
              <a:t>Incidenza</a:t>
            </a:r>
            <a:r>
              <a:rPr lang="it-IT" sz="2000" dirty="0" smtClean="0"/>
              <a:t>: </a:t>
            </a:r>
            <a:r>
              <a:rPr lang="it-IT" sz="2000" i="1" dirty="0" smtClean="0"/>
              <a:t>tassi standardizzati per età (pop. Europea)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/>
              <a:t>Sopravvivenza relativa a 5 anni dalla diagnosi </a:t>
            </a:r>
            <a:r>
              <a:rPr lang="it-IT" sz="2000" dirty="0" smtClean="0"/>
              <a:t>(ASR): </a:t>
            </a:r>
            <a:r>
              <a:rPr lang="it-IT" sz="2000" i="1" dirty="0" smtClean="0"/>
              <a:t>proporzione percentuale standardizzata per età</a:t>
            </a:r>
            <a:r>
              <a:rPr lang="it-IT" sz="2000" dirty="0" smtClean="0"/>
              <a:t> </a:t>
            </a:r>
            <a:r>
              <a:rPr lang="it-IT" sz="2000" i="1" dirty="0" smtClean="0"/>
              <a:t>(%)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/>
              <a:t>Mortalità:</a:t>
            </a:r>
            <a:r>
              <a:rPr lang="it-IT" sz="2000" dirty="0" smtClean="0"/>
              <a:t> </a:t>
            </a:r>
            <a:r>
              <a:rPr lang="it-IT" sz="2000" i="1" dirty="0" smtClean="0"/>
              <a:t>tassi standardizzati per età (</a:t>
            </a:r>
            <a:r>
              <a:rPr lang="it-IT" sz="2000" i="1" dirty="0"/>
              <a:t>pop. Europea</a:t>
            </a:r>
            <a:r>
              <a:rPr lang="it-IT" sz="2000" i="1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Variazione Percentuale Annua stimata (</a:t>
            </a:r>
            <a:r>
              <a:rPr lang="it-IT" sz="2000" b="1" dirty="0" smtClean="0"/>
              <a:t>EAPC</a:t>
            </a:r>
            <a:r>
              <a:rPr lang="it-IT" sz="2000" dirty="0" smtClean="0"/>
              <a:t>) dei tassi standardizzati di mortalità e incidenza 2005-2015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 smtClean="0"/>
              <a:t>Differenza assoluta della sopravvivenza relativa a 5 anni (</a:t>
            </a:r>
            <a:r>
              <a:rPr lang="it-IT" sz="2000" b="1" dirty="0" smtClean="0"/>
              <a:t>APD</a:t>
            </a:r>
            <a:r>
              <a:rPr lang="it-IT" sz="2000" dirty="0" smtClean="0"/>
              <a:t>): ASR</a:t>
            </a:r>
            <a:r>
              <a:rPr lang="it-IT" sz="2000" baseline="-25000" dirty="0" smtClean="0"/>
              <a:t>2015</a:t>
            </a:r>
            <a:r>
              <a:rPr lang="it-IT" sz="2000" dirty="0" smtClean="0"/>
              <a:t> – ASR</a:t>
            </a:r>
            <a:r>
              <a:rPr lang="it-IT" sz="2000" baseline="-25000" dirty="0" smtClean="0"/>
              <a:t>2005</a:t>
            </a:r>
          </a:p>
        </p:txBody>
      </p:sp>
      <p:pic>
        <p:nvPicPr>
          <p:cNvPr id="6" name="Immagine 5" descr="aa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3414" y="4478777"/>
            <a:ext cx="2952328" cy="202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5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 smtClean="0"/>
              <a:t>Principali risultati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472041" y="884583"/>
            <a:ext cx="10776984" cy="667992"/>
          </a:xfrm>
        </p:spPr>
        <p:txBody>
          <a:bodyPr/>
          <a:lstStyle/>
          <a:p>
            <a:r>
              <a:rPr lang="it-IT" sz="2000" dirty="0" smtClean="0"/>
              <a:t>L’analisi congiunta dei tre indicatori evidenzia </a:t>
            </a:r>
            <a:r>
              <a:rPr lang="it-IT" sz="2000" i="1" dirty="0" smtClean="0"/>
              <a:t>profili diversificati per sesso e area geografica </a:t>
            </a:r>
            <a:r>
              <a:rPr lang="it-IT" sz="2000" dirty="0" smtClean="0"/>
              <a:t>in funzione dei progressi conseguiti nella lotta ai tumori.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53973" y="841375"/>
            <a:ext cx="6896648" cy="5597526"/>
          </a:xfrm>
        </p:spPr>
        <p:txBody>
          <a:bodyPr/>
          <a:lstStyle/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r>
              <a:rPr lang="it-IT" sz="2000" dirty="0" smtClean="0"/>
              <a:t>quando </a:t>
            </a:r>
            <a:r>
              <a:rPr lang="it-IT" sz="2000" dirty="0"/>
              <a:t>l’</a:t>
            </a:r>
            <a:r>
              <a:rPr lang="it-IT" sz="2000" b="1" dirty="0"/>
              <a:t>incremento </a:t>
            </a:r>
            <a:r>
              <a:rPr lang="it-IT" sz="2000" dirty="0"/>
              <a:t>di </a:t>
            </a:r>
            <a:r>
              <a:rPr lang="it-IT" sz="2000" b="1" dirty="0"/>
              <a:t>sopravvivenza </a:t>
            </a:r>
            <a:r>
              <a:rPr lang="it-IT" sz="2000" dirty="0"/>
              <a:t>è accompagnato da una parallela </a:t>
            </a:r>
            <a:r>
              <a:rPr lang="it-IT" sz="2000" b="1" dirty="0"/>
              <a:t>riduzione di incidenza e mortalità </a:t>
            </a:r>
            <a:endParaRPr lang="it-IT" sz="2000" b="1" dirty="0" smtClean="0"/>
          </a:p>
          <a:p>
            <a:endParaRPr lang="it-IT" sz="2000" b="1" dirty="0" smtClean="0"/>
          </a:p>
          <a:p>
            <a:r>
              <a:rPr lang="it-IT" sz="2000" dirty="0" smtClean="0"/>
              <a:t>quando </a:t>
            </a:r>
            <a:r>
              <a:rPr lang="it-IT" sz="2000" dirty="0"/>
              <a:t>l’incremento di sopravvivenza è accompagnato da una </a:t>
            </a:r>
            <a:r>
              <a:rPr lang="it-IT" sz="2000" b="1" dirty="0"/>
              <a:t>riduzione</a:t>
            </a:r>
            <a:r>
              <a:rPr lang="it-IT" sz="2000" dirty="0"/>
              <a:t> di </a:t>
            </a:r>
            <a:r>
              <a:rPr lang="it-IT" sz="2000" b="1" dirty="0"/>
              <a:t>mortalità </a:t>
            </a:r>
            <a:r>
              <a:rPr lang="it-IT" sz="2000" dirty="0"/>
              <a:t>con</a:t>
            </a:r>
            <a:r>
              <a:rPr lang="it-IT" sz="2000" b="1" dirty="0"/>
              <a:t> incidenza stabile </a:t>
            </a:r>
            <a:endParaRPr lang="it-IT" sz="2000" b="1" dirty="0" smtClean="0"/>
          </a:p>
          <a:p>
            <a:endParaRPr lang="it-IT" sz="2000" b="1" dirty="0" smtClean="0"/>
          </a:p>
          <a:p>
            <a:r>
              <a:rPr lang="it-IT" sz="2000" dirty="0" smtClean="0"/>
              <a:t>quando </a:t>
            </a:r>
            <a:r>
              <a:rPr lang="it-IT" sz="2000" dirty="0"/>
              <a:t>andamenti favorevoli nella </a:t>
            </a:r>
            <a:r>
              <a:rPr lang="it-IT" sz="2000" b="1" dirty="0"/>
              <a:t>mortalità</a:t>
            </a:r>
            <a:r>
              <a:rPr lang="it-IT" sz="2000" dirty="0"/>
              <a:t> (</a:t>
            </a:r>
            <a:r>
              <a:rPr lang="it-IT" sz="2000" b="1" dirty="0"/>
              <a:t>riduzione</a:t>
            </a:r>
            <a:r>
              <a:rPr lang="it-IT" sz="2000" dirty="0"/>
              <a:t>) sono mescolati ad andamenti sfavorevoli di </a:t>
            </a:r>
            <a:r>
              <a:rPr lang="it-IT" sz="2000" b="1" dirty="0"/>
              <a:t>incidenza</a:t>
            </a:r>
            <a:r>
              <a:rPr lang="it-IT" sz="2000" dirty="0"/>
              <a:t> (</a:t>
            </a:r>
            <a:r>
              <a:rPr lang="it-IT" sz="2000" b="1" dirty="0"/>
              <a:t>aumento</a:t>
            </a:r>
            <a:r>
              <a:rPr lang="it-IT" sz="2000" dirty="0"/>
              <a:t>), nonostante la prognosi sia migliorata </a:t>
            </a:r>
            <a:endParaRPr lang="it-IT" sz="2000" dirty="0" smtClean="0"/>
          </a:p>
          <a:p>
            <a:endParaRPr lang="it-IT" sz="2000" dirty="0" smtClean="0"/>
          </a:p>
          <a:p>
            <a:r>
              <a:rPr lang="it-IT" sz="2000" dirty="0" smtClean="0"/>
              <a:t>quando </a:t>
            </a:r>
            <a:r>
              <a:rPr lang="it-IT" sz="2000" dirty="0"/>
              <a:t>il carico sanitario oncologico </a:t>
            </a:r>
            <a:r>
              <a:rPr lang="it-IT" sz="2000" b="1" dirty="0"/>
              <a:t>peggiora</a:t>
            </a:r>
            <a:r>
              <a:rPr lang="it-IT" sz="2000" dirty="0"/>
              <a:t> (incidenza e mortalità stabili o in </a:t>
            </a:r>
            <a:r>
              <a:rPr lang="it-IT" sz="2000" b="1" dirty="0"/>
              <a:t>aumento</a:t>
            </a:r>
            <a:r>
              <a:rPr lang="it-IT" sz="2000" dirty="0"/>
              <a:t>), </a:t>
            </a:r>
            <a:r>
              <a:rPr lang="it-IT" sz="2000" dirty="0" smtClean="0"/>
              <a:t>anche </a:t>
            </a:r>
            <a:r>
              <a:rPr lang="it-IT" sz="2000" dirty="0"/>
              <a:t>con sopravvivenza </a:t>
            </a:r>
            <a:r>
              <a:rPr lang="it-IT" sz="2000" dirty="0" smtClean="0"/>
              <a:t>migliorata</a:t>
            </a:r>
            <a:endParaRPr lang="it-IT" sz="20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73637" y="894109"/>
            <a:ext cx="4569863" cy="5544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657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37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dirty="0" smtClean="0"/>
          </a:p>
          <a:p>
            <a:endParaRPr lang="it-IT" sz="2000" dirty="0"/>
          </a:p>
          <a:p>
            <a:pPr>
              <a:lnSpc>
                <a:spcPct val="100000"/>
              </a:lnSpc>
            </a:pPr>
            <a:endParaRPr lang="it-IT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/>
              <a:t>Progresso </a:t>
            </a:r>
            <a:r>
              <a:rPr lang="it-IT" sz="2000" b="1" dirty="0"/>
              <a:t>Ottimale	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dirty="0"/>
              <a:t>(pattern 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it-IT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sz="2000" b="1" dirty="0"/>
              <a:t>Progresso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dirty="0"/>
              <a:t>(pattern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it-IT" sz="2000" b="1" dirty="0" smtClean="0"/>
              <a:t>Progresso </a:t>
            </a:r>
            <a:r>
              <a:rPr lang="it-IT" sz="2000" b="1" dirty="0"/>
              <a:t>Parziale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dirty="0"/>
              <a:t>(pattern C)</a:t>
            </a:r>
          </a:p>
          <a:p>
            <a:pPr>
              <a:spcBef>
                <a:spcPts val="0"/>
              </a:spcBef>
            </a:pPr>
            <a:endParaRPr lang="it-IT" sz="2000" b="1" dirty="0"/>
          </a:p>
          <a:p>
            <a:pPr>
              <a:spcBef>
                <a:spcPts val="0"/>
              </a:spcBef>
            </a:pPr>
            <a:endParaRPr lang="it-IT" sz="2000" b="1" dirty="0"/>
          </a:p>
          <a:p>
            <a:pPr>
              <a:spcBef>
                <a:spcPts val="1200"/>
              </a:spcBef>
            </a:pPr>
            <a:r>
              <a:rPr lang="it-IT" sz="2000" b="1" dirty="0" smtClean="0"/>
              <a:t>Progresso </a:t>
            </a:r>
            <a:r>
              <a:rPr lang="it-IT" sz="2000" b="1" dirty="0"/>
              <a:t>Inadeguato </a:t>
            </a:r>
            <a:r>
              <a:rPr lang="it-IT" sz="2000" b="1" dirty="0" smtClean="0"/>
              <a:t>                       o insufficiente</a:t>
            </a:r>
            <a:endParaRPr lang="it-IT" sz="2000" b="1" dirty="0"/>
          </a:p>
          <a:p>
            <a:pPr>
              <a:spcBef>
                <a:spcPts val="0"/>
              </a:spcBef>
            </a:pPr>
            <a:r>
              <a:rPr lang="it-IT" sz="2000" dirty="0"/>
              <a:t>(pattern D)</a:t>
            </a:r>
          </a:p>
        </p:txBody>
      </p:sp>
      <p:sp>
        <p:nvSpPr>
          <p:cNvPr id="2" name="Freccia a destra 1"/>
          <p:cNvSpPr/>
          <p:nvPr/>
        </p:nvSpPr>
        <p:spPr>
          <a:xfrm>
            <a:off x="3295650" y="2238375"/>
            <a:ext cx="1085850" cy="323850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ccia a destra 7"/>
          <p:cNvSpPr/>
          <p:nvPr/>
        </p:nvSpPr>
        <p:spPr>
          <a:xfrm>
            <a:off x="3295650" y="3294684"/>
            <a:ext cx="1085850" cy="32385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ccia a destra 8"/>
          <p:cNvSpPr/>
          <p:nvPr/>
        </p:nvSpPr>
        <p:spPr>
          <a:xfrm>
            <a:off x="3295650" y="4389093"/>
            <a:ext cx="1085850" cy="32385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ccia a destra 9"/>
          <p:cNvSpPr/>
          <p:nvPr/>
        </p:nvSpPr>
        <p:spPr>
          <a:xfrm>
            <a:off x="3320498" y="5829300"/>
            <a:ext cx="1085850" cy="32385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6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/>
              <a:t>Progresso </a:t>
            </a:r>
            <a:r>
              <a:rPr lang="it-IT" dirty="0" smtClean="0"/>
              <a:t>ottimale: </a:t>
            </a:r>
            <a:r>
              <a:rPr lang="it-IT" i="1" dirty="0" smtClean="0">
                <a:solidFill>
                  <a:schemeClr val="tx1"/>
                </a:solidFill>
              </a:rPr>
              <a:t>Polmone uomini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562079" y="955145"/>
            <a:ext cx="10737332" cy="365816"/>
          </a:xfrm>
        </p:spPr>
        <p:txBody>
          <a:bodyPr/>
          <a:lstStyle/>
          <a:p>
            <a:r>
              <a:rPr lang="it-IT" sz="2000" b="1" dirty="0" smtClean="0"/>
              <a:t>Pattern A:</a:t>
            </a:r>
            <a:r>
              <a:rPr lang="it-IT" sz="2000" dirty="0" smtClean="0"/>
              <a:t> </a:t>
            </a:r>
            <a:r>
              <a:rPr lang="it-IT" sz="2000" i="1" dirty="0" smtClean="0"/>
              <a:t>riduzione </a:t>
            </a:r>
            <a:r>
              <a:rPr lang="it-IT" sz="2000" i="1" dirty="0"/>
              <a:t>di incidenza </a:t>
            </a:r>
            <a:r>
              <a:rPr lang="it-IT" sz="2000" i="1" dirty="0" smtClean="0"/>
              <a:t>e mortalità, </a:t>
            </a:r>
            <a:r>
              <a:rPr lang="it-IT" sz="2000" i="1" dirty="0"/>
              <a:t>aumento di </a:t>
            </a:r>
            <a:r>
              <a:rPr lang="it-IT" sz="2000" i="1" dirty="0" smtClean="0"/>
              <a:t>sopravvivenza </a:t>
            </a:r>
            <a:endParaRPr lang="en-US" sz="2000" dirty="0"/>
          </a:p>
          <a:p>
            <a:r>
              <a:rPr lang="it-IT" sz="2000" dirty="0" smtClean="0"/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23567" y="4010169"/>
            <a:ext cx="10162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EAPC</a:t>
            </a:r>
            <a:r>
              <a:rPr lang="it-IT" sz="1400" dirty="0"/>
              <a:t>: </a:t>
            </a:r>
            <a:r>
              <a:rPr lang="it-IT" sz="1400" dirty="0" err="1"/>
              <a:t>Estimated</a:t>
            </a:r>
            <a:r>
              <a:rPr lang="it-IT" sz="1400" dirty="0"/>
              <a:t> </a:t>
            </a:r>
            <a:r>
              <a:rPr lang="it-IT" sz="1400" dirty="0" err="1"/>
              <a:t>Annual</a:t>
            </a:r>
            <a:r>
              <a:rPr lang="it-IT" sz="1400" dirty="0"/>
              <a:t>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smtClean="0"/>
              <a:t>(%), APD</a:t>
            </a:r>
            <a:r>
              <a:rPr lang="it-IT" sz="1400" dirty="0"/>
              <a:t>: Absolute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Difference</a:t>
            </a:r>
            <a:r>
              <a:rPr lang="it-IT" sz="1400" dirty="0"/>
              <a:t> </a:t>
            </a:r>
            <a:r>
              <a:rPr lang="it-IT" sz="1400" dirty="0" smtClean="0"/>
              <a:t>(%);  *</a:t>
            </a:r>
            <a:r>
              <a:rPr lang="it-IT" sz="1400" dirty="0"/>
              <a:t>livello di confidenza statistica al 95%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68" y="1460662"/>
            <a:ext cx="10366754" cy="254950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47368" y="4769390"/>
            <a:ext cx="98393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Nel nord-est riduzioni </a:t>
            </a:r>
            <a:r>
              <a:rPr lang="it-IT" sz="2000" dirty="0"/>
              <a:t>più forti di incidenza e mortalità </a:t>
            </a:r>
            <a:r>
              <a:rPr lang="it-IT" sz="2000" dirty="0" smtClean="0"/>
              <a:t>(Veneto: -</a:t>
            </a:r>
            <a:r>
              <a:rPr lang="it-IT" sz="2000" dirty="0"/>
              <a:t>4,6% l’anno</a:t>
            </a:r>
            <a:r>
              <a:rPr lang="it-IT" sz="2000" dirty="0" smtClean="0"/>
              <a:t>)</a:t>
            </a:r>
          </a:p>
          <a:p>
            <a:r>
              <a:rPr lang="it-IT" sz="2000" dirty="0" smtClean="0"/>
              <a:t> </a:t>
            </a:r>
          </a:p>
          <a:p>
            <a:r>
              <a:rPr lang="it-IT" sz="2000" dirty="0" smtClean="0"/>
              <a:t>Al sud diminuzioni </a:t>
            </a:r>
            <a:r>
              <a:rPr lang="it-IT" sz="2000" dirty="0"/>
              <a:t>meno marcate </a:t>
            </a:r>
            <a:r>
              <a:rPr lang="it-IT" sz="2000" dirty="0" smtClean="0"/>
              <a:t>(-</a:t>
            </a:r>
            <a:r>
              <a:rPr lang="it-IT" sz="2000" dirty="0"/>
              <a:t>1,7 % per l’incidenza; -2,3% per la mortalità), </a:t>
            </a:r>
            <a:r>
              <a:rPr lang="it-IT" sz="2000" b="1" dirty="0" smtClean="0"/>
              <a:t>Basilicata </a:t>
            </a:r>
            <a:r>
              <a:rPr lang="it-IT" sz="2000" b="1" dirty="0"/>
              <a:t>e Calabria </a:t>
            </a:r>
            <a:r>
              <a:rPr lang="it-IT" sz="2000" dirty="0" smtClean="0"/>
              <a:t>regioni con minor decremento (-1</a:t>
            </a:r>
            <a:r>
              <a:rPr lang="it-IT" sz="2000" dirty="0"/>
              <a:t>% </a:t>
            </a:r>
            <a:r>
              <a:rPr lang="it-IT" sz="2000" dirty="0" smtClean="0"/>
              <a:t>l’anno)</a:t>
            </a:r>
          </a:p>
        </p:txBody>
      </p:sp>
    </p:spTree>
    <p:extLst>
      <p:ext uri="{BB962C8B-B14F-4D97-AF65-F5344CB8AC3E}">
        <p14:creationId xmlns:p14="http://schemas.microsoft.com/office/powerpoint/2010/main" val="30193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/>
              <a:t>Progresso </a:t>
            </a:r>
            <a:r>
              <a:rPr lang="it-IT" dirty="0" smtClean="0"/>
              <a:t>ottimale: </a:t>
            </a:r>
            <a:r>
              <a:rPr lang="it-IT" i="1" dirty="0" smtClean="0">
                <a:solidFill>
                  <a:schemeClr val="tx1"/>
                </a:solidFill>
              </a:rPr>
              <a:t>Cervice uterina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562079" y="955145"/>
            <a:ext cx="10737332" cy="365816"/>
          </a:xfrm>
        </p:spPr>
        <p:txBody>
          <a:bodyPr/>
          <a:lstStyle/>
          <a:p>
            <a:r>
              <a:rPr lang="it-IT" sz="2000" b="1" dirty="0" smtClean="0"/>
              <a:t>Pattern A:</a:t>
            </a:r>
            <a:r>
              <a:rPr lang="it-IT" sz="2000" dirty="0" smtClean="0"/>
              <a:t> </a:t>
            </a:r>
            <a:r>
              <a:rPr lang="it-IT" sz="2000" i="1" dirty="0" smtClean="0"/>
              <a:t>riduzione </a:t>
            </a:r>
            <a:r>
              <a:rPr lang="it-IT" sz="2000" i="1" dirty="0"/>
              <a:t>di incidenza </a:t>
            </a:r>
            <a:r>
              <a:rPr lang="it-IT" sz="2000" i="1" dirty="0" smtClean="0"/>
              <a:t>e mortalità, </a:t>
            </a:r>
            <a:r>
              <a:rPr lang="it-IT" sz="2000" i="1" dirty="0"/>
              <a:t>aumento di </a:t>
            </a:r>
            <a:r>
              <a:rPr lang="it-IT" sz="2000" i="1" dirty="0" smtClean="0"/>
              <a:t>sopravvivenza</a:t>
            </a:r>
            <a:endParaRPr lang="en-US" sz="2000" dirty="0"/>
          </a:p>
          <a:p>
            <a:r>
              <a:rPr lang="it-IT" sz="2000" dirty="0" smtClean="0"/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47368" y="5007515"/>
            <a:ext cx="9839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Riduzioni </a:t>
            </a:r>
            <a:r>
              <a:rPr lang="it-IT" sz="2000" dirty="0"/>
              <a:t>di incidenza e mortalità </a:t>
            </a:r>
            <a:r>
              <a:rPr lang="it-IT" sz="2000" dirty="0" smtClean="0"/>
              <a:t>accentuate </a:t>
            </a:r>
            <a:r>
              <a:rPr lang="it-IT" sz="2000" dirty="0"/>
              <a:t>e </a:t>
            </a:r>
            <a:r>
              <a:rPr lang="it-IT" sz="2000" dirty="0" smtClean="0"/>
              <a:t>omogenee </a:t>
            </a:r>
            <a:r>
              <a:rPr lang="it-IT" sz="2000" dirty="0"/>
              <a:t>sul territorio nazionale</a:t>
            </a:r>
            <a:endParaRPr lang="it-IT" sz="2000" dirty="0" smtClean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68" y="1672856"/>
            <a:ext cx="10271504" cy="2629421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747368" y="4347118"/>
            <a:ext cx="10162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EAPC</a:t>
            </a:r>
            <a:r>
              <a:rPr lang="it-IT" sz="1400" dirty="0"/>
              <a:t>: </a:t>
            </a:r>
            <a:r>
              <a:rPr lang="it-IT" sz="1400" dirty="0" err="1"/>
              <a:t>Estimated</a:t>
            </a:r>
            <a:r>
              <a:rPr lang="it-IT" sz="1400" dirty="0"/>
              <a:t> </a:t>
            </a:r>
            <a:r>
              <a:rPr lang="it-IT" sz="1400" dirty="0" err="1"/>
              <a:t>Annual</a:t>
            </a:r>
            <a:r>
              <a:rPr lang="it-IT" sz="1400" dirty="0"/>
              <a:t>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smtClean="0"/>
              <a:t>(%), APD</a:t>
            </a:r>
            <a:r>
              <a:rPr lang="it-IT" sz="1400" dirty="0"/>
              <a:t>: Absolute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Difference</a:t>
            </a:r>
            <a:r>
              <a:rPr lang="it-IT" sz="1400" dirty="0"/>
              <a:t> </a:t>
            </a:r>
            <a:r>
              <a:rPr lang="it-IT" sz="1400" dirty="0" smtClean="0"/>
              <a:t>(%);  *</a:t>
            </a:r>
            <a:r>
              <a:rPr lang="it-IT" sz="1400" dirty="0"/>
              <a:t>livello di confidenza statistica al 95%</a:t>
            </a:r>
          </a:p>
        </p:txBody>
      </p:sp>
    </p:spTree>
    <p:extLst>
      <p:ext uri="{BB962C8B-B14F-4D97-AF65-F5344CB8AC3E}">
        <p14:creationId xmlns:p14="http://schemas.microsoft.com/office/powerpoint/2010/main" val="34914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 smtClean="0"/>
              <a:t>Progresso: </a:t>
            </a:r>
            <a:r>
              <a:rPr lang="it-IT" i="1" dirty="0">
                <a:solidFill>
                  <a:schemeClr val="tx1"/>
                </a:solidFill>
              </a:rPr>
              <a:t>colon-retto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i="1" dirty="0" smtClean="0">
                <a:solidFill>
                  <a:schemeClr val="tx1"/>
                </a:solidFill>
              </a:rPr>
              <a:t>donne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562079" y="955145"/>
            <a:ext cx="10737332" cy="365816"/>
          </a:xfrm>
        </p:spPr>
        <p:txBody>
          <a:bodyPr/>
          <a:lstStyle/>
          <a:p>
            <a:r>
              <a:rPr lang="it-IT" sz="2000" b="1" dirty="0"/>
              <a:t>Pattern </a:t>
            </a:r>
            <a:r>
              <a:rPr lang="it-IT" sz="2000" b="1" dirty="0" smtClean="0"/>
              <a:t>B: </a:t>
            </a:r>
            <a:r>
              <a:rPr lang="it-IT" sz="2000" i="1" dirty="0" smtClean="0"/>
              <a:t>incidenza stabile </a:t>
            </a:r>
            <a:r>
              <a:rPr lang="it-IT" sz="2000" i="1" dirty="0"/>
              <a:t>e mortalità </a:t>
            </a:r>
            <a:r>
              <a:rPr lang="it-IT" sz="2000" i="1" dirty="0" smtClean="0"/>
              <a:t>in riduzione, </a:t>
            </a:r>
            <a:r>
              <a:rPr lang="it-IT" sz="2000" i="1" dirty="0"/>
              <a:t>aumento di </a:t>
            </a:r>
            <a:r>
              <a:rPr lang="it-IT" sz="2000" i="1" dirty="0" smtClean="0"/>
              <a:t>sopravvivenza</a:t>
            </a:r>
            <a:endParaRPr lang="en-US" sz="2000" i="1" dirty="0"/>
          </a:p>
          <a:p>
            <a:r>
              <a:rPr lang="it-IT" sz="2000" dirty="0" smtClean="0"/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47367" y="4714260"/>
            <a:ext cx="98393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it-IT" dirty="0" smtClean="0"/>
              <a:t>Aumento considerevole di sopravvivenza (+8,4%) per effetto screening e avanzamenti terapeutici (tecniche chirurgiche e terapia adiuvante)</a:t>
            </a:r>
          </a:p>
          <a:p>
            <a:pPr>
              <a:spcBef>
                <a:spcPts val="1200"/>
              </a:spcBef>
            </a:pPr>
            <a:r>
              <a:rPr lang="it-IT" dirty="0" smtClean="0"/>
              <a:t>Stabilizzazione di incidenza e riduzione di mortalità uniformemente sul territorio nazionale </a:t>
            </a:r>
          </a:p>
          <a:p>
            <a:pPr>
              <a:spcBef>
                <a:spcPts val="1200"/>
              </a:spcBef>
            </a:pPr>
            <a:r>
              <a:rPr lang="it-IT" b="1" dirty="0" smtClean="0"/>
              <a:t>Calabria </a:t>
            </a:r>
            <a:r>
              <a:rPr lang="it-IT" b="1" dirty="0"/>
              <a:t>e Basilicata </a:t>
            </a:r>
            <a:r>
              <a:rPr lang="it-IT" dirty="0" smtClean="0"/>
              <a:t>in </a:t>
            </a:r>
            <a:r>
              <a:rPr lang="it-IT" dirty="0"/>
              <a:t>controtendenza rispetto al dato nazionale e alla generalità delle regioni </a:t>
            </a:r>
            <a:r>
              <a:rPr lang="it-IT" dirty="0" smtClean="0"/>
              <a:t>meridionali: incidenza stimata </a:t>
            </a:r>
            <a:r>
              <a:rPr lang="it-IT" dirty="0"/>
              <a:t>ancora in crescita (+1% l’anno) </a:t>
            </a:r>
            <a:endParaRPr lang="it-IT" dirty="0" smtClean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78" y="1437972"/>
            <a:ext cx="10056904" cy="2627326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38578" y="4082001"/>
            <a:ext cx="10162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EAPC</a:t>
            </a:r>
            <a:r>
              <a:rPr lang="it-IT" sz="1400" dirty="0"/>
              <a:t>: </a:t>
            </a:r>
            <a:r>
              <a:rPr lang="it-IT" sz="1400" dirty="0" err="1"/>
              <a:t>Estimated</a:t>
            </a:r>
            <a:r>
              <a:rPr lang="it-IT" sz="1400" dirty="0"/>
              <a:t> </a:t>
            </a:r>
            <a:r>
              <a:rPr lang="it-IT" sz="1400" dirty="0" err="1"/>
              <a:t>Annual</a:t>
            </a:r>
            <a:r>
              <a:rPr lang="it-IT" sz="1400" dirty="0"/>
              <a:t>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smtClean="0"/>
              <a:t>(%), APD</a:t>
            </a:r>
            <a:r>
              <a:rPr lang="it-IT" sz="1400" dirty="0"/>
              <a:t>: Absolute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Difference</a:t>
            </a:r>
            <a:r>
              <a:rPr lang="it-IT" sz="1400" dirty="0"/>
              <a:t> </a:t>
            </a:r>
            <a:r>
              <a:rPr lang="it-IT" sz="1400" dirty="0" smtClean="0"/>
              <a:t>(%);  *</a:t>
            </a:r>
            <a:r>
              <a:rPr lang="it-IT" sz="1400" dirty="0"/>
              <a:t>livello di confidenza statistica al 95%</a:t>
            </a:r>
          </a:p>
        </p:txBody>
      </p:sp>
    </p:spTree>
    <p:extLst>
      <p:ext uri="{BB962C8B-B14F-4D97-AF65-F5344CB8AC3E}">
        <p14:creationId xmlns:p14="http://schemas.microsoft.com/office/powerpoint/2010/main" val="24752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 smtClean="0"/>
              <a:t>Progresso Parziale: </a:t>
            </a:r>
            <a:r>
              <a:rPr lang="it-IT" i="1" dirty="0">
                <a:solidFill>
                  <a:schemeClr val="tx1"/>
                </a:solidFill>
              </a:rPr>
              <a:t>colon-retto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i="1" dirty="0" smtClean="0">
                <a:solidFill>
                  <a:schemeClr val="tx1"/>
                </a:solidFill>
              </a:rPr>
              <a:t>uomini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562079" y="955145"/>
            <a:ext cx="10737332" cy="365816"/>
          </a:xfrm>
        </p:spPr>
        <p:txBody>
          <a:bodyPr/>
          <a:lstStyle/>
          <a:p>
            <a:r>
              <a:rPr lang="it-IT" sz="2000" b="1" dirty="0"/>
              <a:t>Pattern C</a:t>
            </a:r>
            <a:r>
              <a:rPr lang="it-IT" sz="2000" b="1" dirty="0" smtClean="0"/>
              <a:t>: </a:t>
            </a:r>
            <a:r>
              <a:rPr lang="it-IT" sz="2000" i="1" dirty="0" smtClean="0"/>
              <a:t>incidenza in </a:t>
            </a:r>
            <a:r>
              <a:rPr lang="it-IT" sz="2000" i="1" dirty="0"/>
              <a:t>aumento e mortalità </a:t>
            </a:r>
            <a:r>
              <a:rPr lang="it-IT" sz="2000" i="1" dirty="0" smtClean="0"/>
              <a:t>in riduzione, </a:t>
            </a:r>
            <a:r>
              <a:rPr lang="it-IT" sz="2000" i="1" dirty="0"/>
              <a:t>aumento di </a:t>
            </a:r>
            <a:r>
              <a:rPr lang="it-IT" sz="2000" i="1" dirty="0" smtClean="0"/>
              <a:t>sopravvivenza</a:t>
            </a:r>
            <a:endParaRPr lang="en-US" sz="2000" i="1" dirty="0"/>
          </a:p>
          <a:p>
            <a:r>
              <a:rPr lang="it-IT" sz="2000" dirty="0" smtClean="0"/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99970" y="4747933"/>
            <a:ext cx="98393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it-IT" dirty="0"/>
              <a:t>Incidenza </a:t>
            </a:r>
            <a:r>
              <a:rPr lang="it-IT" dirty="0" smtClean="0"/>
              <a:t>rallenta la crescita ma ancora in </a:t>
            </a:r>
            <a:r>
              <a:rPr lang="it-IT" dirty="0"/>
              <a:t>leggero e</a:t>
            </a:r>
            <a:r>
              <a:rPr lang="it-IT" dirty="0" smtClean="0"/>
              <a:t> </a:t>
            </a:r>
            <a:r>
              <a:rPr lang="it-IT" dirty="0"/>
              <a:t>significativo </a:t>
            </a:r>
            <a:r>
              <a:rPr lang="it-IT" dirty="0" smtClean="0"/>
              <a:t>aumento, la mortalità è in riduzione.</a:t>
            </a:r>
          </a:p>
          <a:p>
            <a:pPr>
              <a:spcBef>
                <a:spcPts val="1200"/>
              </a:spcBef>
            </a:pPr>
            <a:r>
              <a:rPr lang="it-IT" dirty="0" smtClean="0"/>
              <a:t>Dinamica nazionale è </a:t>
            </a:r>
            <a:r>
              <a:rPr lang="it-IT" dirty="0"/>
              <a:t>la risultante di andamenti contrapposti, </a:t>
            </a:r>
            <a:r>
              <a:rPr lang="it-IT" b="1" dirty="0" smtClean="0"/>
              <a:t>progresso </a:t>
            </a:r>
            <a:r>
              <a:rPr lang="it-IT" b="1" dirty="0"/>
              <a:t>al centro-nord </a:t>
            </a:r>
            <a:r>
              <a:rPr lang="it-IT" b="1" dirty="0" smtClean="0"/>
              <a:t>(B) </a:t>
            </a:r>
            <a:r>
              <a:rPr lang="it-IT" dirty="0" smtClean="0"/>
              <a:t>e </a:t>
            </a:r>
            <a:r>
              <a:rPr lang="it-IT" b="1" dirty="0" smtClean="0"/>
              <a:t>criticità al sud </a:t>
            </a:r>
            <a:r>
              <a:rPr lang="it-IT" i="1" dirty="0" smtClean="0"/>
              <a:t>(</a:t>
            </a:r>
            <a:r>
              <a:rPr lang="it-IT" b="1" dirty="0" smtClean="0"/>
              <a:t>D</a:t>
            </a:r>
            <a:r>
              <a:rPr lang="it-IT" i="1" dirty="0" smtClean="0"/>
              <a:t>: mortalità stabile e </a:t>
            </a:r>
            <a:r>
              <a:rPr lang="it-IT" i="1" dirty="0"/>
              <a:t>incidenza in netto </a:t>
            </a:r>
            <a:r>
              <a:rPr lang="it-IT" i="1" dirty="0" smtClean="0"/>
              <a:t>aumento)</a:t>
            </a:r>
          </a:p>
          <a:p>
            <a:pPr>
              <a:spcBef>
                <a:spcPts val="1200"/>
              </a:spcBef>
            </a:pPr>
            <a:r>
              <a:rPr lang="it-IT" dirty="0"/>
              <a:t>T</a:t>
            </a:r>
            <a:r>
              <a:rPr lang="it-IT" dirty="0" smtClean="0"/>
              <a:t>endenze </a:t>
            </a:r>
            <a:r>
              <a:rPr lang="it-IT" dirty="0"/>
              <a:t>più favorevoli </a:t>
            </a:r>
            <a:r>
              <a:rPr lang="it-IT" dirty="0" smtClean="0"/>
              <a:t>in Lombardia (incidenza -0,8%; mortalità -2,8%)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148" y="1561057"/>
            <a:ext cx="9585761" cy="2504241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38578" y="4094880"/>
            <a:ext cx="10162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EAPC</a:t>
            </a:r>
            <a:r>
              <a:rPr lang="it-IT" sz="1400" dirty="0"/>
              <a:t>: </a:t>
            </a:r>
            <a:r>
              <a:rPr lang="it-IT" sz="1400" dirty="0" err="1"/>
              <a:t>Estimated</a:t>
            </a:r>
            <a:r>
              <a:rPr lang="it-IT" sz="1400" dirty="0"/>
              <a:t> </a:t>
            </a:r>
            <a:r>
              <a:rPr lang="it-IT" sz="1400" dirty="0" err="1"/>
              <a:t>Annual</a:t>
            </a:r>
            <a:r>
              <a:rPr lang="it-IT" sz="1400" dirty="0"/>
              <a:t>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smtClean="0"/>
              <a:t>(%), APD</a:t>
            </a:r>
            <a:r>
              <a:rPr lang="it-IT" sz="1400" dirty="0"/>
              <a:t>: Absolute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Difference</a:t>
            </a:r>
            <a:r>
              <a:rPr lang="it-IT" sz="1400" dirty="0"/>
              <a:t> </a:t>
            </a:r>
            <a:r>
              <a:rPr lang="it-IT" sz="1400" dirty="0" smtClean="0"/>
              <a:t>(%);  *</a:t>
            </a:r>
            <a:r>
              <a:rPr lang="it-IT" sz="1400" dirty="0"/>
              <a:t>livello di confidenza statistica al 95%</a:t>
            </a:r>
          </a:p>
        </p:txBody>
      </p:sp>
    </p:spTree>
    <p:extLst>
      <p:ext uri="{BB962C8B-B14F-4D97-AF65-F5344CB8AC3E}">
        <p14:creationId xmlns:p14="http://schemas.microsoft.com/office/powerpoint/2010/main" val="35723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72041" y="63499"/>
            <a:ext cx="9840359" cy="777876"/>
          </a:xfrm>
        </p:spPr>
        <p:txBody>
          <a:bodyPr/>
          <a:lstStyle/>
          <a:p>
            <a:r>
              <a:rPr lang="it-IT" dirty="0" smtClean="0"/>
              <a:t>Progresso Parziale: </a:t>
            </a:r>
            <a:r>
              <a:rPr lang="it-IT" i="1" dirty="0" smtClean="0">
                <a:solidFill>
                  <a:schemeClr val="tx1"/>
                </a:solidFill>
              </a:rPr>
              <a:t>mammella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562079" y="955145"/>
            <a:ext cx="10737332" cy="365816"/>
          </a:xfrm>
        </p:spPr>
        <p:txBody>
          <a:bodyPr/>
          <a:lstStyle/>
          <a:p>
            <a:r>
              <a:rPr lang="it-IT" sz="2000" b="1" dirty="0"/>
              <a:t>Pattern C</a:t>
            </a:r>
            <a:r>
              <a:rPr lang="it-IT" sz="2000" b="1" dirty="0" smtClean="0"/>
              <a:t>: </a:t>
            </a:r>
            <a:r>
              <a:rPr lang="it-IT" sz="2000" i="1" dirty="0" smtClean="0"/>
              <a:t>incidenza in </a:t>
            </a:r>
            <a:r>
              <a:rPr lang="it-IT" sz="2000" i="1" dirty="0"/>
              <a:t>aumento e mortalità </a:t>
            </a:r>
            <a:r>
              <a:rPr lang="it-IT" sz="2000" i="1" dirty="0" smtClean="0"/>
              <a:t>in riduzione, </a:t>
            </a:r>
            <a:r>
              <a:rPr lang="it-IT" sz="2000" i="1" dirty="0"/>
              <a:t>aumento di </a:t>
            </a:r>
            <a:r>
              <a:rPr lang="it-IT" sz="2000" i="1" dirty="0" smtClean="0"/>
              <a:t>sopravvivenza</a:t>
            </a:r>
            <a:endParaRPr lang="en-US" sz="2000" i="1" dirty="0"/>
          </a:p>
          <a:p>
            <a:r>
              <a:rPr lang="it-IT" sz="2000" dirty="0" smtClean="0"/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23568" y="4634304"/>
            <a:ext cx="1059690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it-IT" dirty="0" smtClean="0"/>
              <a:t>Incidenza rallenta la crescita ma complessivamente è stimata ancora in aumento. Andamenti diversificati nord-sud: incidenza stabile (nord) o in via di stabilizzazione (centro), in </a:t>
            </a:r>
            <a:r>
              <a:rPr lang="it-IT" b="1" dirty="0" smtClean="0"/>
              <a:t>netto aumento al </a:t>
            </a:r>
            <a:r>
              <a:rPr lang="it-IT" b="1" dirty="0"/>
              <a:t>sud</a:t>
            </a:r>
            <a:r>
              <a:rPr lang="it-IT" dirty="0" smtClean="0"/>
              <a:t> (+3% l’anno</a:t>
            </a:r>
            <a:r>
              <a:rPr lang="it-IT" dirty="0"/>
              <a:t>) </a:t>
            </a:r>
            <a:endParaRPr lang="it-IT" dirty="0" smtClean="0"/>
          </a:p>
          <a:p>
            <a:pPr>
              <a:spcBef>
                <a:spcPts val="1200"/>
              </a:spcBef>
            </a:pPr>
            <a:r>
              <a:rPr lang="it-IT" dirty="0"/>
              <a:t>M</a:t>
            </a:r>
            <a:r>
              <a:rPr lang="it-IT" dirty="0" smtClean="0"/>
              <a:t>ortalità </a:t>
            </a:r>
            <a:r>
              <a:rPr lang="it-IT" dirty="0"/>
              <a:t>in riduzione ovunque, ma </a:t>
            </a:r>
            <a:r>
              <a:rPr lang="it-IT" b="1" dirty="0"/>
              <a:t>più lentamente al sud </a:t>
            </a:r>
            <a:r>
              <a:rPr lang="it-IT" dirty="0"/>
              <a:t>(-1,4%)</a:t>
            </a:r>
          </a:p>
          <a:p>
            <a:pPr>
              <a:spcBef>
                <a:spcPts val="1200"/>
              </a:spcBef>
            </a:pPr>
            <a:r>
              <a:rPr lang="it-IT" dirty="0" smtClean="0"/>
              <a:t>Massimo </a:t>
            </a:r>
            <a:r>
              <a:rPr lang="it-IT" dirty="0"/>
              <a:t>incremento di incidenza </a:t>
            </a:r>
            <a:r>
              <a:rPr lang="it-IT" dirty="0" smtClean="0"/>
              <a:t>in </a:t>
            </a:r>
            <a:r>
              <a:rPr lang="it-IT" dirty="0"/>
              <a:t>Basilicata e </a:t>
            </a:r>
            <a:r>
              <a:rPr lang="it-IT" dirty="0" smtClean="0"/>
              <a:t>Calabria </a:t>
            </a:r>
            <a:r>
              <a:rPr lang="it-IT" dirty="0"/>
              <a:t>(+4,2</a:t>
            </a:r>
            <a:r>
              <a:rPr lang="it-IT" dirty="0" smtClean="0"/>
              <a:t>%)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68" y="1492268"/>
            <a:ext cx="9709529" cy="248556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38578" y="4094880"/>
            <a:ext cx="10162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EAPC</a:t>
            </a:r>
            <a:r>
              <a:rPr lang="it-IT" sz="1400" dirty="0"/>
              <a:t>: </a:t>
            </a:r>
            <a:r>
              <a:rPr lang="it-IT" sz="1400" dirty="0" err="1"/>
              <a:t>Estimated</a:t>
            </a:r>
            <a:r>
              <a:rPr lang="it-IT" sz="1400" dirty="0"/>
              <a:t> </a:t>
            </a:r>
            <a:r>
              <a:rPr lang="it-IT" sz="1400" dirty="0" err="1"/>
              <a:t>Annual</a:t>
            </a:r>
            <a:r>
              <a:rPr lang="it-IT" sz="1400" dirty="0"/>
              <a:t>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smtClean="0"/>
              <a:t>(%), APD</a:t>
            </a:r>
            <a:r>
              <a:rPr lang="it-IT" sz="1400" dirty="0"/>
              <a:t>: Absolute </a:t>
            </a:r>
            <a:r>
              <a:rPr lang="it-IT" sz="1400" dirty="0" err="1"/>
              <a:t>Percent</a:t>
            </a:r>
            <a:r>
              <a:rPr lang="it-IT" sz="1400" dirty="0"/>
              <a:t> </a:t>
            </a:r>
            <a:r>
              <a:rPr lang="it-IT" sz="1400" dirty="0" err="1"/>
              <a:t>Difference</a:t>
            </a:r>
            <a:r>
              <a:rPr lang="it-IT" sz="1400" dirty="0"/>
              <a:t> </a:t>
            </a:r>
            <a:r>
              <a:rPr lang="it-IT" sz="1400" dirty="0" smtClean="0"/>
              <a:t>(%);  *</a:t>
            </a:r>
            <a:r>
              <a:rPr lang="it-IT" sz="1400" dirty="0"/>
              <a:t>livello di confidenza statistica al 95%</a:t>
            </a:r>
          </a:p>
        </p:txBody>
      </p:sp>
    </p:spTree>
    <p:extLst>
      <p:ext uri="{BB962C8B-B14F-4D97-AF65-F5344CB8AC3E}">
        <p14:creationId xmlns:p14="http://schemas.microsoft.com/office/powerpoint/2010/main" val="448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sservatorio sulla salu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sservatoriosullasalute">
      <a:majorFont>
        <a:latin typeface="Open Sans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1140</Words>
  <Application>Microsoft Office PowerPoint</Application>
  <PresentationFormat>Widescreen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Arial Narrow</vt:lpstr>
      <vt:lpstr>Courier New</vt:lpstr>
      <vt:lpstr>Open Sans</vt:lpstr>
      <vt:lpstr>Open Sans Light</vt:lpstr>
      <vt:lpstr>Wingdings</vt:lpstr>
      <vt:lpstr>Ossservatorio sulla salute</vt:lpstr>
      <vt:lpstr>Progressi nel controllo del cancro in Italia</vt:lpstr>
      <vt:lpstr>Obiettivi</vt:lpstr>
      <vt:lpstr>Indicatori utilizzati</vt:lpstr>
      <vt:lpstr>Principali risultati</vt:lpstr>
      <vt:lpstr>Progresso ottimale: Polmone uomini</vt:lpstr>
      <vt:lpstr>Progresso ottimale: Cervice uterina</vt:lpstr>
      <vt:lpstr>Progresso: colon-retto donne</vt:lpstr>
      <vt:lpstr>Progresso Parziale: colon-retto uomini</vt:lpstr>
      <vt:lpstr>Progresso Parziale: mammella</vt:lpstr>
      <vt:lpstr>Progresso Inadeguato o insufficiente: polmone donne</vt:lpstr>
      <vt:lpstr>Discussione</vt:lpstr>
      <vt:lpstr>Raccomandazioni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INTERACTIVECOM SRL</dc:creator>
  <cp:lastModifiedBy>De Angelis Roberta</cp:lastModifiedBy>
  <cp:revision>47</cp:revision>
  <dcterms:created xsi:type="dcterms:W3CDTF">2017-02-20T15:12:00Z</dcterms:created>
  <dcterms:modified xsi:type="dcterms:W3CDTF">2017-12-14T10:48:56Z</dcterms:modified>
</cp:coreProperties>
</file>